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  <p:sldMasterId id="2147483705" r:id="rId4"/>
    <p:sldMasterId id="2147483720" r:id="rId5"/>
  </p:sldMasterIdLst>
  <p:notesMasterIdLst>
    <p:notesMasterId r:id="rId15"/>
  </p:notesMasterIdLst>
  <p:sldIdLst>
    <p:sldId id="312" r:id="rId6"/>
    <p:sldId id="295" r:id="rId7"/>
    <p:sldId id="330" r:id="rId8"/>
    <p:sldId id="331" r:id="rId9"/>
    <p:sldId id="328" r:id="rId10"/>
    <p:sldId id="296" r:id="rId11"/>
    <p:sldId id="326" r:id="rId12"/>
    <p:sldId id="329" r:id="rId13"/>
    <p:sldId id="321" r:id="rId14"/>
  </p:sldIdLst>
  <p:sldSz cx="12192000" cy="6858000"/>
  <p:notesSz cx="6742113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E34F29"/>
    <a:srgbClr val="CCFFCC"/>
    <a:srgbClr val="97BE27"/>
    <a:srgbClr val="009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152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6DB9213-3608-440B-9837-2E74D64D8E55}" type="datetimeFigureOut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688" y="4691063"/>
            <a:ext cx="5392737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2D89EBC-7B84-4AC3-B6A5-AE5722ED85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986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1363"/>
            <a:ext cx="658018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0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0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0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3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3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3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91063"/>
            <a:ext cx="5395913" cy="4989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z="1300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1363"/>
            <a:ext cx="658018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8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3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4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0" y="5013325"/>
            <a:ext cx="1824038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4427" y="4365122"/>
            <a:ext cx="6911743" cy="1917033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E6416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69913" y="6242050"/>
            <a:ext cx="2844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7130C7F-CAB5-49AA-A345-EE78B7CE5525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2050"/>
            <a:ext cx="3860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84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8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3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4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0" y="5013325"/>
            <a:ext cx="1824038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4426" y="4365119"/>
            <a:ext cx="6911743" cy="1917033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E6416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69913" y="6242050"/>
            <a:ext cx="2844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DD6288E5-870E-4A9D-A039-0DE474D3EAEF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2050"/>
            <a:ext cx="3860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95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AA6F8B62-2B39-44E6-BCC9-186AE5451E06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01872C41-5006-4EA6-9135-05DF09B7C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1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830421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18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5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913" y="5013325"/>
            <a:ext cx="182403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2054" y="4363293"/>
            <a:ext cx="6957119" cy="1910373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600" b="1" cap="none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6900" y="6240463"/>
            <a:ext cx="2844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D0423119-446C-49F8-9967-1090E6251C25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0463"/>
            <a:ext cx="3860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55150" y="6238875"/>
            <a:ext cx="673100" cy="365125"/>
          </a:xfrm>
        </p:spPr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F2F6DEA-C4CE-4181-8E4A-71F89C9039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021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64162"/>
              </a:buClr>
              <a:buFont typeface="Wingdings" pitchFamily="2" charset="2"/>
              <a:buChar char="§"/>
              <a:defRPr sz="2500">
                <a:solidFill>
                  <a:srgbClr val="E64162"/>
                </a:solidFill>
              </a:defRPr>
            </a:lvl1pPr>
            <a:lvl2pPr marL="444500" indent="-266700"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95BCC91-155D-4C5B-A8E7-37F37A0E40B3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E0171B8-901F-4D56-B391-5138137858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956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372442E-EF03-4F3C-928A-4B9F6D032366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4ACF72C8-43D3-446A-90A2-93A8630B2C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848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2A91113-9BB7-405A-A25B-D8C725F48CCE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FA041166-ED01-40C0-83B8-3FDD6965E8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F686B56E-2CB4-4F4B-B361-C9EDF56073CB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D912260-4F2E-4738-B4C1-A1D7CC984F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83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97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BA4073D-3474-449E-81C2-81B899D1362F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B7FB0D0-CA85-4223-9E6A-FF6E15CEC9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839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2145EC3-DEA0-4EA4-968A-3CCF834E8814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2011944-E9AC-468E-93EF-3336BA2C65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712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8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3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4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0" y="5013325"/>
            <a:ext cx="1824038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4423" y="4365115"/>
            <a:ext cx="6911743" cy="1917033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E6416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69913" y="6242050"/>
            <a:ext cx="2844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909B2C8-49C2-4735-8AF2-A6E502905640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2050"/>
            <a:ext cx="38608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71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F29644B-AA92-41C4-8872-8D23DC46B8C8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3E355C8-00B3-4AB4-BA61-8FA79DE8EE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235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C128608-AD83-436C-A5F6-676D8A472875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B6FC9B9-D3DC-4D0D-80D9-AE11E44A9B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132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830421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18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5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913" y="5013325"/>
            <a:ext cx="182403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2051" y="4363289"/>
            <a:ext cx="6957119" cy="1910373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600" b="1" cap="none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6900" y="6240463"/>
            <a:ext cx="2844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589E26D-382F-4DA4-8DE9-EE1D3DF5D9C4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0463"/>
            <a:ext cx="3860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55150" y="6238875"/>
            <a:ext cx="673100" cy="365125"/>
          </a:xfrm>
        </p:spPr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636BB1D-64A3-4B9E-9AAE-C16C311975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809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64162"/>
              </a:buClr>
              <a:buFont typeface="Wingdings" pitchFamily="2" charset="2"/>
              <a:buChar char="§"/>
              <a:defRPr sz="2500">
                <a:solidFill>
                  <a:srgbClr val="E64162"/>
                </a:solidFill>
              </a:defRPr>
            </a:lvl1pPr>
            <a:lvl2pPr marL="444500" indent="-266700"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B8AFE6F-0625-4763-A85E-82647F8EDCB6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A78226CD-A0EC-4A24-80F1-4EEB13F948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153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7615BC3-CA6B-4B29-AE1F-C75CE80A4C6B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38F4096-C61D-49FE-A6CF-EEB9877977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234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ED8C262-BD14-4C17-9E07-A122B1CF2E0F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C3EF422-035B-430B-917E-8163465D46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523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5"/>
            <a:ext cx="109728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E53AB18C-6FB2-4657-B95E-D3BDD74A8CA2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04EC96EE-CA2E-4E53-854E-5701DC41E3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8516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93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F91FCDF-5957-488B-9170-282076513530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EB7A722-C164-41AE-9CDE-133278E282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9136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E0668C9F-702C-4AE5-BB89-F8B1504B4CB1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4FAABF07-77EF-4847-B638-40E07743CF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308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B7A8A-C31F-4C65-A8B0-891A0DA07D0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55903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153E-D09D-4CD5-A525-248995AE20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5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10687050" y="0"/>
            <a:ext cx="1509713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298" y="-824414"/>
                <a:ext cx="1186704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056" y="-824414"/>
                <a:ext cx="267241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6578" y="5988526"/>
              <a:ext cx="1243415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0609263" y="0"/>
            <a:ext cx="1582737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0253663" y="0"/>
            <a:ext cx="355600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830421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977313" y="5013325"/>
            <a:ext cx="3214687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18"/>
          <p:cNvSpPr>
            <a:spLocks noChangeArrowheads="1"/>
          </p:cNvSpPr>
          <p:nvPr userDrawn="1"/>
        </p:nvSpPr>
        <p:spPr bwMode="auto">
          <a:xfrm>
            <a:off x="8591550" y="5013325"/>
            <a:ext cx="1681163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10591800" y="5013325"/>
            <a:ext cx="1600200" cy="984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15" name="Image 20" descr="logoCNF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913" y="5013325"/>
            <a:ext cx="182403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2057" y="4363296"/>
            <a:ext cx="6957119" cy="1910373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600" b="1" cap="none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6900" y="6240463"/>
            <a:ext cx="2844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D8EA1F42-3FCC-4AC5-BC2D-820A0CB84F80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51088" y="6240463"/>
            <a:ext cx="3860800" cy="365125"/>
          </a:xfrm>
        </p:spPr>
        <p:txBody>
          <a:bodyPr/>
          <a:lstStyle>
            <a:lvl1pPr>
              <a:defRPr sz="1400" b="1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55150" y="6238875"/>
            <a:ext cx="673100" cy="365125"/>
          </a:xfrm>
        </p:spPr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0DA3A0A-6BB8-41BC-B814-D20CE32515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88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8B50-C1FA-4A14-95AF-66BC640C973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6268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81618-1CBD-45B9-94E2-EEB6AE1F7B8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3984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4225-1970-478C-A9A8-721385D49CA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64116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B0E0F-CC13-46EE-BDD4-B8B70A69E2D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3558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64FB-019E-4DC5-A610-2B21A348E7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63163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EF475-5A8A-4A12-B62B-1784E74C806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57761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7FE2-DDF2-4FB9-9A4A-003B50804A7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09675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9204-42F8-45A2-A239-ED3E8922EFD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21697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8E03B-9895-4ADE-B6D0-5E2ECAE1F7D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50297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re. 2 contenus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09600" y="3938595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3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6DF63-7ADF-4B46-B2C8-EF2FE586306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252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1188700" y="0"/>
            <a:ext cx="1008063" cy="6858000"/>
          </a:xfrm>
          <a:prstGeom prst="rect">
            <a:avLst/>
          </a:prstGeom>
          <a:solidFill>
            <a:srgbClr val="FDC5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961688" y="0"/>
            <a:ext cx="227012" cy="6858000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0714038" y="5984875"/>
            <a:ext cx="1477962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5984875"/>
            <a:ext cx="1160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23888" y="6207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23888" y="1052513"/>
            <a:ext cx="9121775" cy="4603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64162"/>
              </a:buClr>
              <a:buFont typeface="Wingdings" pitchFamily="2" charset="2"/>
              <a:buChar char="§"/>
              <a:defRPr sz="2500">
                <a:solidFill>
                  <a:srgbClr val="E64162"/>
                </a:solidFill>
              </a:defRPr>
            </a:lvl1pPr>
            <a:lvl2pPr marL="444500" indent="-266700"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2149B8-C8EB-4B6E-8E3B-6BB447CD23ED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4312C60-2351-43BE-A509-5734EF95CF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1035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690A-C70A-4F64-97A5-74406C81F17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1519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9153-C651-450D-996F-BEA7B17462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25817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30996-1F8E-4C49-ABA1-17BBAB2A5E0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1613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7810A-81CF-4737-8F6F-45C141C2903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412751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2498C-A0DF-4167-B271-EF97EC81F34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451942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C1948-1D05-4949-8589-6A4B32687A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02404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2A9A-4B8D-4E33-A719-BC01939496C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90289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30AEF-06CA-48EB-929E-BD24365D71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655402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52FF-8D6B-4F5F-A553-7B28112F7E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52406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4E8C7-4EAA-4948-9815-C90A526FF3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002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F41E65A-FE31-465D-8C28-0B1727158B1A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FD15D199-1699-4176-8A72-1E3EB047E7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1159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9B6C8-BD3F-49C1-AA3C-E54013E4FF3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09776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F564-C202-4128-B225-6F5E2D9800A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15427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5BB68-3D00-41CA-8233-12024EF5D80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64723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re. 2 contenus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09600" y="3938593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3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3AA59-EC56-4235-B991-59DE889058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82531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94B8-942E-4E5B-B5BA-4D2FE1A0050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866858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D5C9-C9C4-4464-8CC8-32D9991EA2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572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57DAF0A-5590-4E5F-BF76-CD92DDF6715F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069CBB1-E28D-46C9-979C-8E5EEB3181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5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5C972EE-A203-4A67-8C7A-D3F25CD69B99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5DBE172-206E-43BE-A0A3-B5C0D423F3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9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600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E136D12E-C41A-4267-80F9-94733EFA2B67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F81917A-45CB-44A0-9526-4670D2DA37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11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D0FCD467-147D-4A01-845B-D622A6782A87}" type="datetime1">
              <a:rPr lang="fr-FR"/>
              <a:pPr>
                <a:defRPr/>
              </a:pPr>
              <a:t>31/08/2017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23849E6-A772-42F1-8643-DB79779DC8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85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4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3888" y="620713"/>
            <a:ext cx="96139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268413"/>
            <a:ext cx="96139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2325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D056B74-5528-44A8-8BB6-F52E23784462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68500" y="6232525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456738" y="6237288"/>
            <a:ext cx="671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2E88815-EE3E-4EF1-9E9D-AE5AE3CAE7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rgbClr val="FFD96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2A0B0"/>
        </a:buClr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FD961"/>
        </a:buClr>
        <a:buFont typeface="Wingdings" pitchFamily="2" charset="2"/>
        <a:buChar char="§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542925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895350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9810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3888" y="620713"/>
            <a:ext cx="96139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268413"/>
            <a:ext cx="96139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2325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D3054F4-F173-484F-9AE2-5BA94C28649D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68500" y="6232525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456738" y="6237288"/>
            <a:ext cx="671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1E32C41-DCD7-4BE2-8A81-348C7F485E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rgbClr val="FFD96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2A0B0"/>
        </a:buClr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FD961"/>
        </a:buClr>
        <a:buFont typeface="Wingdings" pitchFamily="2" charset="2"/>
        <a:buChar char="§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542925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895350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9810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3888" y="620713"/>
            <a:ext cx="96139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268413"/>
            <a:ext cx="96139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2325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DA1B5A1-EC98-4242-AB73-155E6035F7C7}" type="datetime4">
              <a:rPr lang="fr-FR"/>
              <a:pPr>
                <a:defRPr/>
              </a:pPr>
              <a:t>31 août 2017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68500" y="6232525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456738" y="6237288"/>
            <a:ext cx="671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8BBB7B7-C817-4AF2-A054-4F5C0E8D9F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rgbClr val="FFD96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2A0B0"/>
        </a:buClr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FFD961"/>
        </a:buClr>
        <a:buFont typeface="Wingdings" pitchFamily="2" charset="2"/>
        <a:buChar char="§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542925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895350" indent="-1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9810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 userDrawn="1"/>
        </p:nvSpPr>
        <p:spPr bwMode="auto">
          <a:xfrm>
            <a:off x="-412750" y="3429000"/>
            <a:ext cx="1735138" cy="3429000"/>
          </a:xfrm>
          <a:prstGeom prst="rect">
            <a:avLst/>
          </a:prstGeom>
          <a:solidFill>
            <a:srgbClr val="5E00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F6864B7-63A9-4490-9938-69CCD1E7BF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4100" name="Picture 8" descr="810B8881_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0" y="-7938"/>
            <a:ext cx="1739900" cy="3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9" descr="logo af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3109913"/>
            <a:ext cx="8255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Geneva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Geneva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Genev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Geneva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 userDrawn="1"/>
        </p:nvSpPr>
        <p:spPr bwMode="auto">
          <a:xfrm>
            <a:off x="-412750" y="3429000"/>
            <a:ext cx="1735138" cy="3429000"/>
          </a:xfrm>
          <a:prstGeom prst="rect">
            <a:avLst/>
          </a:prstGeom>
          <a:solidFill>
            <a:srgbClr val="5E00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D3B8AD-8DB7-47F1-91D2-F82083880E6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5124" name="Picture 8" descr="810B8881_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0" y="-7938"/>
            <a:ext cx="1739900" cy="3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" descr="logo af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3109913"/>
            <a:ext cx="8255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Geneva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Geneva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Genev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Geneva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sz="quarter" idx="1"/>
          </p:nvPr>
        </p:nvSpPr>
        <p:spPr bwMode="auto">
          <a:xfrm>
            <a:off x="1325563" y="0"/>
            <a:ext cx="10866437" cy="3463925"/>
          </a:xfrm>
          <a:solidFill>
            <a:srgbClr val="660033"/>
          </a:solidFill>
          <a:ln>
            <a:solidFill>
              <a:srgbClr val="96969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buFontTx/>
              <a:buNone/>
            </a:pPr>
            <a:endParaRPr lang="fr-FR" altLang="fr-FR" sz="2400" smtClean="0">
              <a:ea typeface="ＭＳ Ｐゴシック" pitchFamily="34" charset="-128"/>
              <a:cs typeface="Geneva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fr-FR" altLang="fr-FR" b="1" smtClean="0">
              <a:solidFill>
                <a:srgbClr val="5E0037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fr-FR" altLang="fr-FR" b="1" smtClean="0">
              <a:solidFill>
                <a:srgbClr val="5E0037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fr-FR" altLang="fr-FR" b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Geneva"/>
              </a:rPr>
              <a:t>	Relais assistants maternels 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endParaRPr lang="fr-FR" altLang="fr-FR" b="1" smtClean="0">
              <a:solidFill>
                <a:schemeClr val="bg1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fr-FR" altLang="fr-FR" b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Geneva"/>
              </a:rPr>
              <a:t>(Ram)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sz="quarter" idx="2"/>
          </p:nvPr>
        </p:nvSpPr>
        <p:spPr bwMode="auto">
          <a:xfrm>
            <a:off x="1389063" y="3468688"/>
            <a:ext cx="10802937" cy="317817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fr-FR" altLang="fr-FR" b="1" smtClean="0">
              <a:solidFill>
                <a:srgbClr val="5E0037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algn="ctr">
              <a:buFont typeface="Arial" pitchFamily="34" charset="0"/>
              <a:buNone/>
            </a:pPr>
            <a:r>
              <a:rPr lang="fr-FR" altLang="fr-FR" b="1" smtClean="0">
                <a:latin typeface="Arial" pitchFamily="34" charset="0"/>
                <a:ea typeface="ＭＳ Ｐゴシック" pitchFamily="34" charset="-128"/>
                <a:cs typeface="Geneva"/>
              </a:rPr>
              <a:t>Présentation du financement des missions supplémentaires </a:t>
            </a:r>
            <a:endParaRPr lang="fr-FR" altLang="fr-FR" sz="2400" b="1" smtClean="0">
              <a:latin typeface="Arial" pitchFamily="34" charset="0"/>
              <a:ea typeface="ＭＳ Ｐゴシック" pitchFamily="34" charset="-128"/>
              <a:cs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AF172CA-50F3-4137-A8C4-8D647BDD9954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2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140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97000" y="241300"/>
            <a:ext cx="10172700" cy="6159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eaLnBrk="1" hangingPunct="1">
              <a:spcBef>
                <a:spcPts val="1200"/>
              </a:spcBef>
              <a:buFont typeface="Arial" pitchFamily="34" charset="0"/>
              <a:buAutoNum type="arabicPeriod"/>
              <a:defRPr/>
            </a:pPr>
            <a:r>
              <a:rPr lang="fr-FR" altLang="fr-FR" sz="2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Ram aujourd’hui : un service reconnu dont l’activité progresse</a:t>
            </a:r>
            <a:endParaRPr lang="fr-FR" altLang="fr-FR" sz="2800" b="1" kern="1200" dirty="0">
              <a:solidFill>
                <a:srgbClr val="660033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AutoNum type="arabicPeriod"/>
              <a:defRPr/>
            </a:pPr>
            <a:endParaRPr lang="fr-FR" altLang="fr-FR" sz="2800" b="1" kern="1200" dirty="0" smtClean="0">
              <a:solidFill>
                <a:srgbClr val="660033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altLang="fr-FR" sz="2000" i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Données </a:t>
            </a:r>
            <a:r>
              <a:rPr lang="fr-FR" altLang="fr-FR" sz="2000" i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cadrage :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fr-FR" altLang="fr-FR" sz="2000" b="1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fr-FR" altLang="fr-FR" sz="2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3 077 Ram en activité en 2015 sur l’ensemble du territoire</a:t>
            </a:r>
          </a:p>
          <a:p>
            <a:pPr marL="355600" indent="-3556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	Budget Ps Ram :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Calibri"/>
              </a:rPr>
              <a:t>66,7 millions d’euros </a:t>
            </a:r>
            <a:r>
              <a:rPr lang="fr-FR" sz="2000" b="1" dirty="0" smtClean="0">
                <a:solidFill>
                  <a:srgbClr val="000000"/>
                </a:solidFill>
                <a:latin typeface="Arial"/>
                <a:ea typeface="Calibri"/>
              </a:rPr>
              <a:t>en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Calibri"/>
              </a:rPr>
              <a:t>2015 </a:t>
            </a:r>
            <a:endParaRPr lang="fr-FR" sz="2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Un nombre d’</a:t>
            </a:r>
            <a:r>
              <a:rPr lang="fr-FR" sz="20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Etp</a:t>
            </a: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 par Ram qui a progressé de +</a:t>
            </a:r>
            <a:r>
              <a:rPr lang="fr-FR" sz="2000" dirty="0" smtClean="0">
                <a:solidFill>
                  <a:schemeClr val="accent4"/>
                </a:solidFill>
                <a:latin typeface="Arial"/>
                <a:ea typeface="Times New Roman"/>
              </a:rPr>
              <a:t>13,5</a:t>
            </a:r>
            <a:r>
              <a:rPr lang="fr-FR" sz="2000" dirty="0">
                <a:solidFill>
                  <a:schemeClr val="accent4"/>
                </a:solidFill>
                <a:latin typeface="Arial"/>
                <a:ea typeface="Times New Roman"/>
              </a:rPr>
              <a:t>% entre 2013 et 2015</a:t>
            </a:r>
            <a:endParaRPr lang="fr-FR" sz="2000" dirty="0" smtClean="0">
              <a:solidFill>
                <a:schemeClr val="accent4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94 assistants maternel par Ram en moyenne nationale en 2015 </a:t>
            </a:r>
            <a:r>
              <a:rPr lang="fr-FR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(103,5 en 2013 ) </a:t>
            </a: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40 % des Ram sont itinérants</a:t>
            </a: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3 missions actuelles </a:t>
            </a: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Geneva" pitchFamily="-84" charset="0"/>
              </a:rPr>
              <a:t>(circulaire du 2 février 2011) : </a:t>
            </a: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533400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		-  une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mission d’information </a:t>
            </a: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des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parents </a:t>
            </a: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et des professionnels;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tabLst>
                <a:tab pos="533400" algn="l"/>
                <a:tab pos="622300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	-  un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Times New Roman"/>
              </a:rPr>
              <a:t>cadre de rencontres et d’échanges des pratiques  </a:t>
            </a: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professionnelles; </a:t>
            </a:r>
          </a:p>
          <a:p>
            <a:pPr marL="723900" indent="-1905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tabLst>
                <a:tab pos="901700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ＭＳ Ｐゴシック" pitchFamily="34" charset="-128"/>
                <a:cs typeface="Geneva" pitchFamily="-84" charset="0"/>
              </a:rPr>
              <a:t>-  une mission d’observation des conditions locales d’accueil du jeune 	enfant.</a:t>
            </a:r>
            <a:endParaRPr lang="fr-FR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194570F-7053-4010-8907-AED387FCDEE0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3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140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97000" y="241300"/>
            <a:ext cx="10172700" cy="6159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eaLnBrk="1" hangingPunct="1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fr-FR" altLang="fr-FR" sz="2800" b="1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Ram aujourd’hui : un service reconnu dont l’activité progresse</a:t>
            </a:r>
          </a:p>
          <a:p>
            <a:pPr marL="514350" indent="-514350" eaLnBrk="1" hangingPunct="1">
              <a:spcBef>
                <a:spcPts val="1200"/>
              </a:spcBef>
              <a:buFont typeface="Arial" pitchFamily="34" charset="0"/>
              <a:buNone/>
            </a:pPr>
            <a:endParaRPr lang="fr-FR" altLang="fr-FR" sz="20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514350" indent="-514350" eaLnBrk="1" hangingPunct="1">
              <a:spcBef>
                <a:spcPts val="1200"/>
              </a:spcBef>
              <a:buFont typeface="Arial" pitchFamily="34" charset="0"/>
              <a:buNone/>
            </a:pPr>
            <a:r>
              <a:rPr lang="fr-FR" altLang="fr-FR" sz="2000" i="1" smtClean="0">
                <a:solidFill>
                  <a:srgbClr val="6600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L’accompagnement des Ram par le réseau des Caf :</a:t>
            </a:r>
          </a:p>
          <a:p>
            <a:pPr marL="514350" indent="-514350" eaLnBrk="1" hangingPunct="1">
              <a:spcBef>
                <a:spcPts val="1200"/>
              </a:spcBef>
              <a:buFont typeface="Arial" pitchFamily="34" charset="0"/>
              <a:buNone/>
            </a:pPr>
            <a:r>
              <a:rPr lang="fr-FR" altLang="fr-FR" sz="2000" b="1" smtClean="0">
                <a:latin typeface="Arial" pitchFamily="34" charset="0"/>
                <a:ea typeface="Times New Roman" pitchFamily="18" charset="0"/>
                <a:cs typeface="Calibri" pitchFamily="34" charset="0"/>
              </a:rPr>
              <a:t>Afin de promouvoir, développer et accompagner l’activité des Ram, la branche Famille a diffusé des documents de référence en 2014 : 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­"/>
            </a:pP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un guide référentiel pour la création des </a:t>
            </a: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Ram; </a:t>
            </a:r>
            <a:endParaRPr lang="fr-FR" altLang="fr-FR" sz="2000" smtClean="0">
              <a:latin typeface="Arial" pitchFamily="34" charset="0"/>
              <a:cs typeface="Calibri" pitchFamily="34" charset="0"/>
            </a:endParaRPr>
          </a:p>
          <a:p>
            <a:pPr lvl="1" algn="just">
              <a:lnSpc>
                <a:spcPct val="115000"/>
              </a:lnSpc>
              <a:buFont typeface="Arial" pitchFamily="34" charset="0"/>
              <a:buChar char="­"/>
            </a:pP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un profil de poste et un dictionnaire de compétences de l’animateur de Ram;</a:t>
            </a:r>
            <a:endParaRPr lang="fr-FR" altLang="fr-FR" sz="2000" smtClean="0">
              <a:latin typeface="Arial" pitchFamily="34" charset="0"/>
              <a:cs typeface="Calibri" pitchFamily="34" charset="0"/>
            </a:endParaRPr>
          </a:p>
          <a:p>
            <a:pPr lvl="1" algn="just">
              <a:lnSpc>
                <a:spcPct val="115000"/>
              </a:lnSpc>
              <a:buFont typeface="Arial" pitchFamily="34" charset="0"/>
              <a:buChar char="­"/>
            </a:pP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un guide d’entretien pour recruter un animateur de Ram;</a:t>
            </a:r>
            <a:endParaRPr lang="fr-FR" altLang="fr-FR" sz="2000" smtClean="0">
              <a:latin typeface="Arial" pitchFamily="34" charset="0"/>
              <a:cs typeface="Calibri" pitchFamily="34" charset="0"/>
            </a:endParaRPr>
          </a:p>
          <a:p>
            <a:pPr lvl="1" algn="just">
              <a:lnSpc>
                <a:spcPct val="115000"/>
              </a:lnSpc>
              <a:buFont typeface="Arial" pitchFamily="34" charset="0"/>
              <a:buChar char="­"/>
            </a:pP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un modèle de projet de fonctionnement;</a:t>
            </a:r>
            <a:endParaRPr lang="fr-FR" altLang="fr-FR" sz="2000" smtClean="0">
              <a:latin typeface="Arial" pitchFamily="34" charset="0"/>
              <a:cs typeface="Calibri" pitchFamily="34" charset="0"/>
            </a:endParaRPr>
          </a:p>
          <a:p>
            <a:pPr lvl="1" algn="just">
              <a:lnSpc>
                <a:spcPct val="115000"/>
              </a:lnSpc>
              <a:buFont typeface="Arial" pitchFamily="34" charset="0"/>
              <a:buChar char="­"/>
            </a:pPr>
            <a:r>
              <a:rPr lang="fr-FR" altLang="fr-FR" sz="200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une trame d’évaluation annuelle et de fin de période contractuelle. </a:t>
            </a:r>
            <a:endParaRPr lang="fr-FR" altLang="fr-FR" sz="2000" smtClean="0">
              <a:latin typeface="Arial" pitchFamily="34" charset="0"/>
              <a:cs typeface="Calibri" pitchFamily="34" charset="0"/>
            </a:endParaRPr>
          </a:p>
          <a:p>
            <a:pPr marL="514350" indent="-51435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</a:pPr>
            <a:endParaRPr lang="fr-FR" altLang="fr-FR" sz="20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marL="514350" indent="-51435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</a:pPr>
            <a:endParaRPr lang="fr-FR" altLang="fr-FR" sz="20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  <a:p>
            <a:pPr marL="514350" indent="-51435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</a:pPr>
            <a:endParaRPr lang="fr-FR" altLang="fr-FR" sz="24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/>
            </a:endParaRP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218">
            <a:off x="10358438" y="400050"/>
            <a:ext cx="11525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5464175"/>
            <a:ext cx="15240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575" y="4826000"/>
            <a:ext cx="1100138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D73824A-3120-4B8C-8F38-9D135EA34B8D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4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140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498600" y="0"/>
            <a:ext cx="10553700" cy="6159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eaLnBrk="1" hangingPunct="1">
              <a:spcBef>
                <a:spcPts val="1200"/>
              </a:spcBef>
              <a:buFont typeface="Arial" pitchFamily="34" charset="0"/>
              <a:buAutoNum type="arabicPeriod"/>
              <a:defRPr/>
            </a:pPr>
            <a:r>
              <a:rPr lang="fr-FR" altLang="fr-FR" sz="2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Ram aujourd’hui : un service reconnu dont l’activité progresse</a:t>
            </a:r>
            <a:endParaRPr lang="fr-FR" altLang="fr-FR" sz="2800" b="1" kern="1200" dirty="0">
              <a:solidFill>
                <a:srgbClr val="660033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eaLnBrk="1" hangingPunct="1">
              <a:spcBef>
                <a:spcPts val="1200"/>
              </a:spcBef>
              <a:buFont typeface="Arial" pitchFamily="34" charset="0"/>
              <a:buNone/>
              <a:tabLst>
                <a:tab pos="-90170" algn="l"/>
              </a:tabLst>
              <a:defRPr/>
            </a:pPr>
            <a:r>
              <a:rPr lang="fr-FR" sz="2000" i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missions actuelles des Ram sont bien investies  </a:t>
            </a:r>
            <a:r>
              <a:rPr lang="fr-FR" sz="2000" b="1" i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-90170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"/>
              </a:rPr>
              <a:t>1. Information des familles et des assistants maternels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90% des Ram renseignent les familles sur l’ensemble des modes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d’accueil ;</a:t>
            </a:r>
            <a:endParaRPr lang="fr-FR" sz="1800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20% des Ram constituent le point unique d’information sur les modes d’accueil de leur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territoire ;</a:t>
            </a:r>
            <a:endParaRPr lang="fr-FR" sz="1800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83% des Ram délivrent une information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sur le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métier d’assistant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maternel (conditions d’exercice, passerelles vers d’autres métiers) ;</a:t>
            </a:r>
            <a:endParaRPr lang="fr-FR" sz="1800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80% des Ram délivrent une information générale en matière de droit du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travail.</a:t>
            </a:r>
            <a:endParaRPr lang="fr-FR" sz="1800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endParaRPr lang="fr-FR" sz="1800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-90170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"/>
              </a:rPr>
              <a:t>2. Professionnalisation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Times"/>
              </a:rPr>
              <a:t>des assistants maternels </a:t>
            </a:r>
            <a:endParaRPr lang="fr-FR" sz="2000" dirty="0"/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92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% des Ram mettent en place des ateliers d’éveil ;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78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% des Ram mettent en place des conférences thématiques ;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61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% des Ram mettent en place des séances d’échanges de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pratiques ;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80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% des Ram recensent les disponibilités des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AM et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les besoins d’accueil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spécifiques.</a:t>
            </a:r>
            <a:endParaRPr lang="fr-FR" sz="1800" dirty="0"/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endParaRPr lang="fr-FR" sz="2000" b="1" dirty="0" smtClean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"/>
              </a:rPr>
              <a:t>3. Observation des conditions locales d’accueil du jeune enfant </a:t>
            </a:r>
            <a:endParaRPr lang="fr-FR" sz="2000" b="1" dirty="0">
              <a:solidFill>
                <a:srgbClr val="000000"/>
              </a:solidFill>
              <a:latin typeface="Arial"/>
              <a:ea typeface="Times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Les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2/3 des Ram tiennent des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"/>
              </a:rPr>
              <a:t>statistiques pour alimenter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"/>
              </a:rPr>
              <a:t>les diagnostics petite enfance du territoire</a:t>
            </a:r>
            <a:endParaRPr lang="fr-FR" sz="1800" dirty="0"/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450215" algn="l"/>
              </a:tabLst>
              <a:defRPr/>
            </a:pPr>
            <a:r>
              <a:rPr lang="fr-FR" sz="1100" i="1" dirty="0" smtClean="0">
                <a:solidFill>
                  <a:srgbClr val="000000"/>
                </a:solidFill>
                <a:latin typeface="Arial"/>
                <a:ea typeface="Times"/>
              </a:rPr>
              <a:t>Source : enquête </a:t>
            </a:r>
            <a:r>
              <a:rPr lang="fr-FR" sz="1100" i="1" dirty="0" err="1" smtClean="0">
                <a:solidFill>
                  <a:srgbClr val="000000"/>
                </a:solidFill>
                <a:latin typeface="Arial"/>
                <a:ea typeface="Times"/>
              </a:rPr>
              <a:t>Cnaf</a:t>
            </a:r>
            <a:r>
              <a:rPr lang="fr-FR" sz="1100" i="1" dirty="0" smtClean="0">
                <a:solidFill>
                  <a:srgbClr val="000000"/>
                </a:solidFill>
                <a:latin typeface="Arial"/>
                <a:ea typeface="Times"/>
              </a:rPr>
              <a:t> auprès des Ram (été 2014) </a:t>
            </a:r>
            <a:endParaRPr lang="fr-FR" sz="1100" i="1" dirty="0">
              <a:solidFill>
                <a:srgbClr val="000000"/>
              </a:solidFill>
              <a:latin typeface="Arial"/>
              <a:ea typeface="Times"/>
            </a:endParaRPr>
          </a:p>
          <a:p>
            <a:pPr marL="35560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Geneva" pitchFamily="-84" charset="0"/>
            </a:endParaRP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109">
            <a:off x="10521950" y="981075"/>
            <a:ext cx="9048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8" y="3416300"/>
            <a:ext cx="1360487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D24551D-A228-4C96-99C6-FE80173B017D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5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460500" y="1454150"/>
            <a:ext cx="10415588" cy="5143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1" hangingPunct="1">
              <a:lnSpc>
                <a:spcPct val="140000"/>
              </a:lnSpc>
              <a:buFont typeface="Arial" pitchFamily="34" charset="0"/>
              <a:buNone/>
              <a:defRPr/>
            </a:pPr>
            <a:r>
              <a:rPr lang="fr-FR" sz="20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Mission 1</a:t>
            </a:r>
            <a:r>
              <a:rPr lang="fr-FR" sz="20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r>
              <a:rPr lang="fr-FR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20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</a:t>
            </a:r>
            <a:r>
              <a:rPr lang="fr-FR" sz="20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 </a:t>
            </a:r>
            <a:r>
              <a:rPr lang="fr-FR" sz="20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traitement des demandes d’accueil en ligne via le site mon-enfant.fr</a:t>
            </a:r>
          </a:p>
          <a:p>
            <a:pPr marL="342900" lvl="1" indent="-342900" eaLnBrk="1" hangingPunct="1">
              <a:buFont typeface="Arial" pitchFamily="34" charset="0"/>
              <a:buChar char="•"/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Le 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Times New Roman"/>
              </a:rPr>
              <a:t>constat : 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Times New Roman"/>
              </a:rPr>
              <a:t>La recherche d’un mode de garde est souvent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un parcours complexe pour 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Times New Roman"/>
              </a:rPr>
              <a:t>les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familles. La mise en place d’un guichet unique (Ram) et la centralisation des demandes via mon-enfant facilitent les démarches des parents </a:t>
            </a:r>
          </a:p>
          <a:p>
            <a:pPr marL="342900" lvl="1" indent="-342900" eaLnBrk="1" hangingPunct="1">
              <a:lnSpc>
                <a:spcPct val="14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2000" b="1" kern="1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altLang="fr-FR" sz="2000" b="1" kern="1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actions à mettre en œuvre  :  </a:t>
            </a:r>
            <a:endParaRPr lang="fr-FR" altLang="fr-FR" sz="2000" b="1" kern="12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algn="just" eaLnBrk="1" hangingPunct="1"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</a:rPr>
              <a:t>proposer un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</a:rPr>
              <a:t>rendez-vous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</a:rPr>
              <a:t>physique à la famille ayant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</a:rPr>
              <a:t>formulé une demande via le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</a:rPr>
              <a:t>télé service (approfondissement du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</a:rPr>
              <a:t>besoin,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</a:rPr>
              <a:t>information et orientation vers le mode d’accueil adapté, etc.)</a:t>
            </a:r>
            <a:endParaRPr lang="fr-FR" sz="1800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lvl="1" algn="just" eaLnBrk="1" hangingPunct="1">
              <a:spcBef>
                <a:spcPts val="1200"/>
              </a:spcBef>
              <a:defRPr/>
            </a:pP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</a:rPr>
              <a:t>assurer une coordination et un travail en réseau avec les acteurs locaux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</a:rPr>
              <a:t>pouvant aller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</a:rPr>
              <a:t>jusqu’à une proposition de solution d’accueil. </a:t>
            </a:r>
          </a:p>
          <a:p>
            <a:pPr eaLnBrk="1" hangingPunct="1">
              <a:lnSpc>
                <a:spcPct val="140000"/>
              </a:lnSpc>
              <a:spcBef>
                <a:spcPts val="600"/>
              </a:spcBef>
              <a:defRPr/>
            </a:pPr>
            <a:r>
              <a:rPr lang="fr-FR" altLang="fr-FR" sz="2000" b="1" kern="1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altLang="fr-FR" sz="2000" b="1" kern="1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indicateurs de résultats : </a:t>
            </a:r>
          </a:p>
          <a:p>
            <a:pPr lvl="1" algn="just" eaLnBrk="1" hangingPunct="1">
              <a:spcBef>
                <a:spcPts val="0"/>
              </a:spcBef>
              <a:defRPr/>
            </a:pPr>
            <a:r>
              <a:rPr lang="fr-FR" sz="1800" dirty="0">
                <a:latin typeface="Arial"/>
                <a:ea typeface="Times New Roman"/>
                <a:cs typeface="Times New Roman"/>
              </a:rPr>
              <a:t>ouverture du service en ligne et mission de « guichet unique » confiée au Ram qui n’en ont pas </a:t>
            </a:r>
            <a:r>
              <a:rPr lang="fr-FR" sz="1800" dirty="0" smtClean="0">
                <a:latin typeface="Arial"/>
                <a:ea typeface="Times New Roman"/>
                <a:cs typeface="Times New Roman"/>
              </a:rPr>
              <a:t>;</a:t>
            </a:r>
            <a:r>
              <a:rPr lang="fr-FR" sz="1800" b="1" dirty="0" smtClean="0">
                <a:latin typeface="Arial"/>
                <a:ea typeface="Times New Roman"/>
                <a:cs typeface="Times New Roman"/>
              </a:rPr>
              <a:t> </a:t>
            </a:r>
          </a:p>
          <a:p>
            <a:pPr marL="457200" lvl="1" indent="266700" algn="just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fr-FR" sz="1800" b="1" dirty="0" smtClean="0">
                <a:latin typeface="Arial"/>
                <a:ea typeface="Times New Roman"/>
                <a:cs typeface="Times New Roman"/>
              </a:rPr>
              <a:t>Ou </a:t>
            </a:r>
          </a:p>
          <a:p>
            <a:pPr lvl="1" algn="just" eaLnBrk="1" hangingPunct="1">
              <a:spcBef>
                <a:spcPts val="0"/>
              </a:spcBef>
              <a:defRPr/>
            </a:pPr>
            <a:r>
              <a:rPr lang="fr-FR" sz="1800" dirty="0" smtClean="0">
                <a:latin typeface="Arial"/>
                <a:ea typeface="Times New Roman"/>
                <a:cs typeface="Times New Roman"/>
              </a:rPr>
              <a:t>progression </a:t>
            </a:r>
            <a:r>
              <a:rPr lang="fr-FR" sz="1800" dirty="0">
                <a:latin typeface="Arial"/>
                <a:ea typeface="Times New Roman"/>
                <a:cs typeface="Times New Roman"/>
              </a:rPr>
              <a:t>de 20% du nombre de demandes d’accueil en ligne traitées pour ceux qui ont déjà ouvert ce service.</a:t>
            </a:r>
            <a:endParaRPr lang="fr-FR" sz="1800" dirty="0">
              <a:latin typeface="Times New Roman"/>
              <a:ea typeface="Times New Roman"/>
              <a:cs typeface="Times New Roman"/>
            </a:endParaRPr>
          </a:p>
          <a:p>
            <a:pPr lvl="1" algn="just" eaLnBrk="1" hangingPunct="1">
              <a:spcBef>
                <a:spcPts val="0"/>
              </a:spcBef>
              <a:defRPr/>
            </a:pPr>
            <a:endParaRPr lang="fr-FR" sz="1800" b="1" dirty="0">
              <a:latin typeface="Arial"/>
              <a:ea typeface="Times New Roman"/>
              <a:cs typeface="Times New Roman"/>
            </a:endParaRPr>
          </a:p>
          <a:p>
            <a:pPr lvl="1" algn="just" eaLnBrk="1" hangingPunct="1">
              <a:spcBef>
                <a:spcPts val="0"/>
              </a:spcBef>
              <a:defRPr/>
            </a:pPr>
            <a:endParaRPr lang="fr-FR" sz="1800" b="1" dirty="0" smtClean="0">
              <a:latin typeface="Arial"/>
              <a:ea typeface="Times New Roman"/>
              <a:cs typeface="Times New Roman"/>
            </a:endParaRPr>
          </a:p>
          <a:p>
            <a:pPr marL="457200" lvl="1" indent="0" algn="just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fr-FR" sz="2000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/>
              <a:buChar char="­"/>
              <a:defRPr/>
            </a:pPr>
            <a:endParaRPr lang="fr-FR" sz="1800" dirty="0" smtClean="0"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Font typeface="Arial"/>
              <a:buChar char="­"/>
              <a:defRPr/>
            </a:pPr>
            <a:endParaRPr lang="fr-FR" sz="1800" dirty="0" smtClean="0">
              <a:latin typeface="Arial"/>
              <a:ea typeface="Times New Roman"/>
              <a:cs typeface="Times New Roman"/>
            </a:endParaRPr>
          </a:p>
        </p:txBody>
      </p:sp>
      <p:sp>
        <p:nvSpPr>
          <p:cNvPr id="37892" name="Rectangle 1"/>
          <p:cNvSpPr>
            <a:spLocks noChangeArrowheads="1"/>
          </p:cNvSpPr>
          <p:nvPr/>
        </p:nvSpPr>
        <p:spPr bwMode="auto">
          <a:xfrm>
            <a:off x="1384300" y="350838"/>
            <a:ext cx="10807700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	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1384300" y="350838"/>
            <a:ext cx="995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533400" indent="-5334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1" eaLnBrk="1" hangingPunct="1"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2.  Des missions supplémentaires pour s’adapter aux enjeux actuels du secteur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DA6F013-D246-459E-B203-5D28D084FE55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6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460500" y="1454150"/>
            <a:ext cx="10415588" cy="5143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40000"/>
              </a:lnSpc>
              <a:buFont typeface="Arial" pitchFamily="34" charset="0"/>
              <a:buNone/>
              <a:defRPr/>
            </a:pPr>
            <a:r>
              <a:rPr lang="fr-FR" altLang="fr-FR" sz="20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Mission 2. La promotion de l’activité des assistants maternels 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Le constat :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une 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Times New Roman"/>
              </a:rPr>
              <a:t>baisse préoccupante de l’activité des assistants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maternels.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fr-FR" altLang="fr-FR" sz="2000" b="1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actions à mettre en œuvre  :  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fr-FR" alt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accompagnement renforcé des assistants maternels pour améliorer leur employabilité </a:t>
            </a:r>
            <a:r>
              <a:rPr lang="fr-FR" altLang="fr-FR" sz="18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(entretiens individuels et collectifs, valorisation de la personne et de ses compétences, aide à l’élaboration d’un projet d’accueil, etc.);  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fr-FR" altLang="fr-FR" sz="18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mise en ligne des disponibilités des assistants maternels sur </a:t>
            </a:r>
            <a:r>
              <a:rPr lang="fr-FR" alt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 site mon-enfant.fr</a:t>
            </a:r>
            <a:endParaRPr lang="fr-FR" altLang="fr-FR" sz="1800" b="1" kern="1200" dirty="0">
              <a:solidFill>
                <a:srgbClr val="660033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  <a:spcBef>
                <a:spcPts val="1200"/>
              </a:spcBef>
              <a:defRPr/>
            </a:pPr>
            <a:r>
              <a:rPr lang="fr-FR" altLang="fr-FR" sz="2000" b="1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indicateurs de résultats : 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fr-FR" altLang="fr-FR" sz="18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Proposer </a:t>
            </a:r>
            <a:r>
              <a:rPr lang="fr-FR" sz="18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entretiens à (</a:t>
            </a:r>
            <a:r>
              <a:rPr lang="fr-FR" sz="1800" dirty="0">
                <a:latin typeface="Arial"/>
                <a:ea typeface="Times New Roman"/>
                <a:cs typeface="Times New Roman"/>
              </a:rPr>
              <a:t>au </a:t>
            </a:r>
            <a:r>
              <a:rPr lang="fr-FR" sz="1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moins) 50 % des assistants maternels ayant signalé leur sous activité au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Ram; </a:t>
            </a:r>
          </a:p>
          <a:p>
            <a:pPr marL="723900" lvl="1" indent="0" eaLnBrk="1" hangingPunct="1"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fr-FR" sz="18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fr-FR" sz="18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Atteindre  </a:t>
            </a:r>
            <a:r>
              <a:rPr lang="fr-FR" sz="18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30 % de l’affichage des disponibilités des assistants maternels sur mon-enfant.fr.</a:t>
            </a:r>
          </a:p>
          <a:p>
            <a:pPr lvl="1" eaLnBrk="1" hangingPunct="1">
              <a:spcBef>
                <a:spcPts val="1200"/>
              </a:spcBef>
              <a:defRPr/>
            </a:pPr>
            <a:endParaRPr lang="fr-FR" sz="1800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eaLnBrk="1" hangingPunct="1">
              <a:lnSpc>
                <a:spcPct val="140000"/>
              </a:lnSpc>
              <a:defRPr/>
            </a:pPr>
            <a:endParaRPr lang="fr-FR" altLang="fr-FR" sz="2000" b="1" kern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8916" name="Rectangle 1"/>
          <p:cNvSpPr>
            <a:spLocks noChangeArrowheads="1"/>
          </p:cNvSpPr>
          <p:nvPr/>
        </p:nvSpPr>
        <p:spPr bwMode="auto">
          <a:xfrm>
            <a:off x="1384300" y="350838"/>
            <a:ext cx="995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2.  Des missions supplémentaires pour s’adapter aux enjeux actuels du secteur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A9A468C-D6AB-4DE7-87FB-9C85AB1D82DD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7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460500" y="1454150"/>
            <a:ext cx="10415588" cy="5143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1" hangingPunct="1">
              <a:lnSpc>
                <a:spcPct val="140000"/>
              </a:lnSpc>
              <a:buFont typeface="Arial" pitchFamily="34" charset="0"/>
              <a:buNone/>
              <a:defRPr/>
            </a:pPr>
            <a:r>
              <a:rPr lang="fr-FR" sz="20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Mission </a:t>
            </a:r>
            <a:r>
              <a:rPr lang="fr-FR" sz="20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3. </a:t>
            </a:r>
            <a:r>
              <a:rPr lang="fr-FR" sz="20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Favoriser le départ en formation continue des assistants maternels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fr-FR" sz="2000" b="1" dirty="0">
                <a:solidFill>
                  <a:srgbClr val="000000"/>
                </a:solidFill>
                <a:latin typeface="Arial"/>
                <a:ea typeface="Times New Roman"/>
              </a:rPr>
              <a:t>Le constat : 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Times New Roman"/>
              </a:rPr>
              <a:t>Le recours à la formation continue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reste 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Times New Roman"/>
              </a:rPr>
              <a:t>très </a:t>
            </a:r>
            <a:r>
              <a:rPr lang="fr-FR" sz="2000" dirty="0" smtClean="0">
                <a:solidFill>
                  <a:srgbClr val="000000"/>
                </a:solidFill>
                <a:latin typeface="Arial"/>
                <a:ea typeface="Times New Roman"/>
              </a:rPr>
              <a:t>marginal (6 % est en 2015) </a:t>
            </a:r>
            <a:endParaRPr lang="fr-FR" sz="2000" b="1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 eaLnBrk="1" hangingPunct="1">
              <a:lnSpc>
                <a:spcPct val="140000"/>
              </a:lnSpc>
              <a:defRPr/>
            </a:pPr>
            <a:r>
              <a:rPr lang="fr-FR" altLang="fr-FR" sz="2000" b="1" kern="1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altLang="fr-FR" sz="2000" b="1" kern="1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actions à mettre en œuvre  :  </a:t>
            </a:r>
            <a:endParaRPr lang="fr-FR" altLang="fr-FR" sz="2000" b="1" kern="12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140000"/>
              </a:lnSpc>
              <a:defRPr/>
            </a:pPr>
            <a:r>
              <a:rPr lang="fr-FR" alt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Recueillir </a:t>
            </a:r>
            <a:r>
              <a:rPr lang="fr-FR" sz="18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coordonner les besoins de formation des assistants maternels ;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Mettre </a:t>
            </a:r>
            <a:r>
              <a:rPr lang="fr-FR" sz="18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relation les assistants maternels et les organisations de </a:t>
            </a:r>
            <a:r>
              <a:rPr 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formation ;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Rechercher des </a:t>
            </a:r>
            <a:r>
              <a:rPr lang="fr-FR" sz="1800" b="1" kern="1200" dirty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solutions d’accueil alternatives </a:t>
            </a:r>
            <a:r>
              <a:rPr lang="fr-FR" sz="18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pour les parents pendant le temps de formation de l’assistant maternel.</a:t>
            </a:r>
            <a:endParaRPr lang="fr-FR" altLang="fr-FR" sz="1800" b="1" kern="1200" dirty="0" smtClean="0">
              <a:solidFill>
                <a:srgbClr val="660033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  <a:spcBef>
                <a:spcPts val="1200"/>
              </a:spcBef>
              <a:defRPr/>
            </a:pPr>
            <a:r>
              <a:rPr lang="fr-FR" altLang="fr-FR" sz="2000" b="1" kern="1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altLang="fr-FR" sz="2000" b="1" kern="1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indicateurs de résultats : </a:t>
            </a:r>
          </a:p>
          <a:p>
            <a:pPr lvl="1" algn="just" eaLnBrk="1" hangingPunct="1">
              <a:spcBef>
                <a:spcPts val="1200"/>
              </a:spcBef>
              <a:defRPr/>
            </a:pPr>
            <a:r>
              <a:rPr lang="fr-FR" altLang="fr-FR" sz="1800" kern="1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Progression </a:t>
            </a: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fr-FR" sz="1800" dirty="0">
                <a:latin typeface="Arial"/>
                <a:ea typeface="Times New Roman"/>
                <a:cs typeface="Times New Roman"/>
              </a:rPr>
              <a:t>de 10 % des assistants maternels du territoire partis en formation continue grâce à l’action du Ram </a:t>
            </a:r>
            <a:r>
              <a:rPr lang="fr-FR" sz="1800" dirty="0" smtClean="0">
                <a:latin typeface="Arial"/>
                <a:ea typeface="Times New Roman"/>
                <a:cs typeface="Times New Roman"/>
              </a:rPr>
              <a:t>;</a:t>
            </a:r>
          </a:p>
          <a:p>
            <a:pPr marL="723900" lvl="1" indent="0" algn="just"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Et </a:t>
            </a:r>
            <a:endParaRPr lang="fr-FR" sz="1800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lvl="1" algn="just" eaLnBrk="1" hangingPunct="1">
              <a:spcBef>
                <a:spcPts val="600"/>
              </a:spcBef>
              <a:defRPr/>
            </a:pPr>
            <a:r>
              <a:rPr lang="fr-FR" sz="1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Proposer </a:t>
            </a:r>
            <a:r>
              <a:rPr lang="fr-FR" sz="1800" dirty="0">
                <a:latin typeface="Arial"/>
                <a:ea typeface="Times New Roman"/>
                <a:cs typeface="Times New Roman"/>
              </a:rPr>
              <a:t>une solution de garde alternative à 80 % des parents qui en font la demande auprès du </a:t>
            </a:r>
            <a:r>
              <a:rPr lang="fr-FR" sz="1800" dirty="0" smtClean="0">
                <a:latin typeface="Arial"/>
                <a:ea typeface="Times New Roman"/>
                <a:cs typeface="Times New Roman"/>
              </a:rPr>
              <a:t>Ram. </a:t>
            </a:r>
            <a:endParaRPr lang="fr-FR" altLang="fr-FR" sz="1800" dirty="0">
              <a:latin typeface="Arial"/>
              <a:ea typeface="Times New Roman"/>
              <a:cs typeface="Times New Roman"/>
            </a:endParaRPr>
          </a:p>
          <a:p>
            <a:pPr lvl="1" eaLnBrk="1" hangingPunct="1">
              <a:lnSpc>
                <a:spcPct val="140000"/>
              </a:lnSpc>
              <a:defRPr/>
            </a:pPr>
            <a:endParaRPr lang="fr-FR" sz="1800" dirty="0" smtClean="0"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Font typeface="Arial"/>
              <a:buChar char="­"/>
              <a:defRPr/>
            </a:pPr>
            <a:endParaRPr lang="fr-FR" sz="1800" dirty="0">
              <a:latin typeface="Arial"/>
              <a:ea typeface="Times New Roman"/>
              <a:cs typeface="Times New Roman"/>
            </a:endParaRPr>
          </a:p>
        </p:txBody>
      </p:sp>
      <p:sp>
        <p:nvSpPr>
          <p:cNvPr id="39940" name="Rectangle 1"/>
          <p:cNvSpPr>
            <a:spLocks noChangeArrowheads="1"/>
          </p:cNvSpPr>
          <p:nvPr/>
        </p:nvSpPr>
        <p:spPr bwMode="auto">
          <a:xfrm>
            <a:off x="1384300" y="350838"/>
            <a:ext cx="10807700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	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1384300" y="350838"/>
            <a:ext cx="995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2.  Des missions supplémentaires pour s’adapter aux enjeux actuels du secteur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069CF0B-0D06-47B8-B285-B9A861A5D28F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8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460500" y="1454150"/>
            <a:ext cx="10415588" cy="5143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fr-FR" sz="2000" b="1" kern="1200" dirty="0" smtClean="0">
                <a:solidFill>
                  <a:srgbClr val="66003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bonus de 3 000 € versés aux Ram qui rempliront au moins une des 3 missions précitées </a:t>
            </a: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(le bonus s’ajoute à la Ps Ram classique) </a:t>
            </a:r>
          </a:p>
          <a:p>
            <a:pPr marL="0" lvl="1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fr-FR" altLang="fr-FR" sz="20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Caf adressent informent les Ram afin qu’ils se positionnent sur les missions supplémentaires (septembre  2017) et font remonter leurs besoins de financement à la </a:t>
            </a:r>
            <a:r>
              <a:rPr lang="fr-FR" altLang="fr-FR" sz="2000" kern="1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</a:t>
            </a:r>
            <a:r>
              <a:rPr lang="fr-FR" altLang="fr-FR" sz="2000" kern="12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naf</a:t>
            </a: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(2 octobre 2017) ;</a:t>
            </a: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altLang="fr-FR" sz="20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fr-FR" altLang="fr-FR" sz="2000" kern="1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Cnaf</a:t>
            </a:r>
            <a:r>
              <a:rPr lang="fr-FR" altLang="fr-FR" sz="20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notifie les </a:t>
            </a: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fonds aux Caf (octobre 2017)</a:t>
            </a: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sz="20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Caf signent les avenants aux </a:t>
            </a:r>
            <a:r>
              <a:rPr lang="fr-FR" sz="2000" kern="12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Cof</a:t>
            </a: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(octobre  2017) avec les Ram engagés dans missions supplémentaires (validation des actions mises en œuvre et indicateurs de résultat) </a:t>
            </a: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sz="20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Début 2018 : examen </a:t>
            </a:r>
            <a:r>
              <a:rPr lang="fr-FR" altLang="fr-FR" sz="20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 les </a:t>
            </a: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Caf </a:t>
            </a:r>
            <a:r>
              <a:rPr lang="fr-FR" altLang="fr-FR" sz="20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actions réalisées et de l’atteinte des indicateurs de </a:t>
            </a:r>
            <a:r>
              <a:rPr lang="fr-FR" alt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résultats (sur la base du bilan d’activité 2017 fourni par le Ram). </a:t>
            </a: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Versement </a:t>
            </a:r>
            <a:r>
              <a:rPr lang="fr-FR" sz="20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du bonus </a:t>
            </a: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(avec </a:t>
            </a:r>
            <a:r>
              <a:rPr lang="fr-FR" sz="2000" kern="1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 solde de la Ps 2017</a:t>
            </a:r>
            <a:r>
              <a:rPr lang="fr-FR" sz="2000" kern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), le cas échéant.</a:t>
            </a:r>
            <a:endParaRPr lang="fr-FR" sz="2000" kern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sz="20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altLang="fr-FR" sz="2000" kern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spcBef>
                <a:spcPts val="0"/>
              </a:spcBef>
              <a:buFont typeface="Symbol"/>
              <a:buChar char="Þ"/>
              <a:defRPr/>
            </a:pPr>
            <a:endParaRPr lang="fr-FR" altLang="fr-FR" sz="2000" b="1" kern="12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algn="just" eaLnBrk="1" hangingPunct="1">
              <a:defRPr/>
            </a:pPr>
            <a:endParaRPr lang="fr-FR" sz="2000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/>
              <a:buChar char="­"/>
              <a:defRPr/>
            </a:pPr>
            <a:endParaRPr lang="fr-FR" sz="1800" dirty="0" smtClean="0"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Font typeface="Arial"/>
              <a:buChar char="­"/>
              <a:defRPr/>
            </a:pPr>
            <a:endParaRPr lang="fr-FR" sz="1800" dirty="0" smtClean="0">
              <a:latin typeface="Arial"/>
              <a:ea typeface="Times New Roman"/>
              <a:cs typeface="Times New Roman"/>
            </a:endParaRPr>
          </a:p>
        </p:txBody>
      </p:sp>
      <p:sp>
        <p:nvSpPr>
          <p:cNvPr id="40964" name="Rectangle 1"/>
          <p:cNvSpPr>
            <a:spLocks noChangeArrowheads="1"/>
          </p:cNvSpPr>
          <p:nvPr/>
        </p:nvSpPr>
        <p:spPr bwMode="auto">
          <a:xfrm>
            <a:off x="1384300" y="350838"/>
            <a:ext cx="10807700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	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384300" y="350838"/>
            <a:ext cx="995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533400" indent="-5334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1" eaLnBrk="1" hangingPunct="1">
              <a:spcBef>
                <a:spcPts val="1200"/>
              </a:spcBef>
            </a:pPr>
            <a:r>
              <a:rPr lang="fr-FR" altLang="fr-FR" sz="2800" b="1">
                <a:solidFill>
                  <a:srgbClr val="660033"/>
                </a:solidFill>
              </a:rPr>
              <a:t>3.  Les modalités de mise en œuvre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BE59413-3D17-4B0B-A5F1-07C4DF08549E}" type="slidenum">
              <a:rPr lang="fr-FR" altLang="fr-FR">
                <a:solidFill>
                  <a:srgbClr val="000000"/>
                </a:solidFill>
                <a:latin typeface="Calibri" pitchFamily="34" charset="0"/>
              </a:rPr>
              <a:pPr eaLnBrk="1" hangingPunct="1"/>
              <a:t>9</a:t>
            </a:fld>
            <a:endParaRPr lang="fr-FR" altLang="fr-F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1441450" y="1970088"/>
            <a:ext cx="10263188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358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815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273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730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218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lvl="4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endParaRPr lang="fr-FR" altLang="fr-FR" dirty="0" smtClean="0">
              <a:solidFill>
                <a:srgbClr val="FF0066"/>
              </a:solidFill>
              <a:ea typeface="Geneva" pitchFamily="-84" charset="0"/>
            </a:endParaRPr>
          </a:p>
          <a:p>
            <a:pPr lvl="4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endParaRPr lang="fr-FR" altLang="fr-FR" dirty="0" smtClean="0">
              <a:solidFill>
                <a:srgbClr val="FF0066"/>
              </a:solidFill>
              <a:ea typeface="Geneva" pitchFamily="-84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1593850" y="3297238"/>
            <a:ext cx="1051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fr-FR" altLang="fr-FR" sz="2400" b="1">
                <a:solidFill>
                  <a:srgbClr val="660033"/>
                </a:solidFill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ppt_jaune_off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Thème Office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_jaune_off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Thème Office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pt_jaune_off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Thème Office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iaporama ppe">
  <a:themeElements>
    <a:clrScheme name="1_Diaporama pp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Diaporama ppe">
      <a:majorFont>
        <a:latin typeface="Calibri"/>
        <a:ea typeface="Geneva"/>
        <a:cs typeface=""/>
      </a:majorFont>
      <a:minorFont>
        <a:latin typeface="Calibri"/>
        <a:ea typeface="Geneva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aporama pp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iaporama ppe">
  <a:themeElements>
    <a:clrScheme name="1_Diaporama pp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Diaporama ppe">
      <a:majorFont>
        <a:latin typeface="Calibri"/>
        <a:ea typeface="Geneva"/>
        <a:cs typeface=""/>
      </a:majorFont>
      <a:minorFont>
        <a:latin typeface="Calibri"/>
        <a:ea typeface="Geneva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aporama pp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731</Words>
  <Application>Microsoft Office PowerPoint</Application>
  <PresentationFormat>Personnalisé</PresentationFormat>
  <Paragraphs>110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9</vt:i4>
      </vt:variant>
    </vt:vector>
  </HeadingPairs>
  <TitlesOfParts>
    <vt:vector size="22" baseType="lpstr">
      <vt:lpstr>Arial</vt:lpstr>
      <vt:lpstr>ＭＳ Ｐゴシック</vt:lpstr>
      <vt:lpstr>Wingdings</vt:lpstr>
      <vt:lpstr>Calibri</vt:lpstr>
      <vt:lpstr>Geneva</vt:lpstr>
      <vt:lpstr>Times New Roman</vt:lpstr>
      <vt:lpstr>Times</vt:lpstr>
      <vt:lpstr>Symbol</vt:lpstr>
      <vt:lpstr>11_ppt_jaune_offre</vt:lpstr>
      <vt:lpstr>ppt_jaune_offre</vt:lpstr>
      <vt:lpstr>1_ppt_jaune_offre</vt:lpstr>
      <vt:lpstr>2_Diaporama ppe</vt:lpstr>
      <vt:lpstr>3_Diaporama ppe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Lott-Vernet</dc:creator>
  <cp:lastModifiedBy>Vincent ENOS 371</cp:lastModifiedBy>
  <cp:revision>178</cp:revision>
  <cp:lastPrinted>2017-06-21T15:22:26Z</cp:lastPrinted>
  <dcterms:created xsi:type="dcterms:W3CDTF">2014-09-12T14:26:29Z</dcterms:created>
  <dcterms:modified xsi:type="dcterms:W3CDTF">2017-08-31T13:27:03Z</dcterms:modified>
</cp:coreProperties>
</file>