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19"/>
  </p:notesMasterIdLst>
  <p:handoutMasterIdLst>
    <p:handoutMasterId r:id="rId20"/>
  </p:handoutMasterIdLst>
  <p:sldIdLst>
    <p:sldId id="308" r:id="rId3"/>
    <p:sldId id="309" r:id="rId4"/>
    <p:sldId id="311" r:id="rId5"/>
    <p:sldId id="310" r:id="rId6"/>
    <p:sldId id="316" r:id="rId7"/>
    <p:sldId id="317" r:id="rId8"/>
    <p:sldId id="318" r:id="rId9"/>
    <p:sldId id="319" r:id="rId10"/>
    <p:sldId id="320" r:id="rId11"/>
    <p:sldId id="321" r:id="rId12"/>
    <p:sldId id="322" r:id="rId13"/>
    <p:sldId id="323" r:id="rId14"/>
    <p:sldId id="324" r:id="rId15"/>
    <p:sldId id="325" r:id="rId16"/>
    <p:sldId id="326" r:id="rId17"/>
    <p:sldId id="327" r:id="rId18"/>
  </p:sldIdLst>
  <p:sldSz cx="9144000" cy="6858000" type="screen4x3"/>
  <p:notesSz cx="6645275"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BREJOU" initials="NB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92"/>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30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79619" cy="4904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64118" y="0"/>
            <a:ext cx="2879619" cy="490489"/>
          </a:xfrm>
          <a:prstGeom prst="rect">
            <a:avLst/>
          </a:prstGeom>
        </p:spPr>
        <p:txBody>
          <a:bodyPr vert="horz" lIns="91440" tIns="45720" rIns="91440" bIns="45720" rtlCol="0"/>
          <a:lstStyle>
            <a:lvl1pPr algn="r">
              <a:defRPr sz="1200"/>
            </a:lvl1pPr>
          </a:lstStyle>
          <a:p>
            <a:fld id="{597EF117-2E3C-4D98-96D5-9B81DE38374E}" type="datetimeFigureOut">
              <a:rPr lang="fr-FR" smtClean="0"/>
              <a:t>27/04/2017</a:t>
            </a:fld>
            <a:endParaRPr lang="fr-FR"/>
          </a:p>
        </p:txBody>
      </p:sp>
      <p:sp>
        <p:nvSpPr>
          <p:cNvPr id="4" name="Espace réservé du pied de page 3"/>
          <p:cNvSpPr>
            <a:spLocks noGrp="1"/>
          </p:cNvSpPr>
          <p:nvPr>
            <p:ph type="ftr" sz="quarter" idx="2"/>
          </p:nvPr>
        </p:nvSpPr>
        <p:spPr>
          <a:xfrm>
            <a:off x="0" y="9285338"/>
            <a:ext cx="2879619" cy="490488"/>
          </a:xfrm>
          <a:prstGeom prst="rect">
            <a:avLst/>
          </a:prstGeom>
        </p:spPr>
        <p:txBody>
          <a:bodyPr vert="horz" lIns="91440" tIns="45720" rIns="91440" bIns="45720" rtlCol="0" anchor="b"/>
          <a:lstStyle>
            <a:lvl1pPr algn="l">
              <a:defRPr sz="1200"/>
            </a:lvl1pPr>
          </a:lstStyle>
          <a:p>
            <a:r>
              <a:rPr lang="fr-FR" dirty="0"/>
              <a:t>17 novembre 2016  </a:t>
            </a:r>
          </a:p>
        </p:txBody>
      </p:sp>
      <p:sp>
        <p:nvSpPr>
          <p:cNvPr id="5" name="Espace réservé du numéro de diapositive 4"/>
          <p:cNvSpPr>
            <a:spLocks noGrp="1"/>
          </p:cNvSpPr>
          <p:nvPr>
            <p:ph type="sldNum" sz="quarter" idx="3"/>
          </p:nvPr>
        </p:nvSpPr>
        <p:spPr>
          <a:xfrm>
            <a:off x="3764118" y="9285338"/>
            <a:ext cx="2879619" cy="490488"/>
          </a:xfrm>
          <a:prstGeom prst="rect">
            <a:avLst/>
          </a:prstGeom>
        </p:spPr>
        <p:txBody>
          <a:bodyPr vert="horz" lIns="91440" tIns="45720" rIns="91440" bIns="45720" rtlCol="0" anchor="b"/>
          <a:lstStyle>
            <a:lvl1pPr algn="r">
              <a:defRPr sz="1200"/>
            </a:lvl1pPr>
          </a:lstStyle>
          <a:p>
            <a:fld id="{3F6866F2-3BA3-47AA-8209-1EF1D8A40609}" type="slidenum">
              <a:rPr lang="fr-FR" smtClean="0"/>
              <a:t>‹N°›</a:t>
            </a:fld>
            <a:endParaRPr lang="fr-FR"/>
          </a:p>
        </p:txBody>
      </p:sp>
    </p:spTree>
    <p:extLst>
      <p:ext uri="{BB962C8B-B14F-4D97-AF65-F5344CB8AC3E}">
        <p14:creationId xmlns:p14="http://schemas.microsoft.com/office/powerpoint/2010/main" val="230438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79619" cy="488791"/>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764118" y="0"/>
            <a:ext cx="2879619" cy="488791"/>
          </a:xfrm>
          <a:prstGeom prst="rect">
            <a:avLst/>
          </a:prstGeom>
        </p:spPr>
        <p:txBody>
          <a:bodyPr vert="horz" lIns="91440" tIns="45720" rIns="91440" bIns="45720" rtlCol="0"/>
          <a:lstStyle>
            <a:lvl1pPr algn="r">
              <a:defRPr sz="1200"/>
            </a:lvl1pPr>
          </a:lstStyle>
          <a:p>
            <a:fld id="{20524C1D-E34F-45AC-916A-FB70A0526F44}" type="datetimeFigureOut">
              <a:rPr lang="en-US" smtClean="0"/>
              <a:t>4/27/2017</a:t>
            </a:fld>
            <a:endParaRPr lang="en-US"/>
          </a:p>
        </p:txBody>
      </p:sp>
      <p:sp>
        <p:nvSpPr>
          <p:cNvPr id="4" name="Espace réservé de l'image des diapositives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64528" y="4643517"/>
            <a:ext cx="5316220" cy="439912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285337"/>
            <a:ext cx="2879619" cy="488791"/>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764118" y="9285337"/>
            <a:ext cx="2879619" cy="488791"/>
          </a:xfrm>
          <a:prstGeom prst="rect">
            <a:avLst/>
          </a:prstGeom>
        </p:spPr>
        <p:txBody>
          <a:bodyPr vert="horz" lIns="91440" tIns="45720" rIns="91440" bIns="45720" rtlCol="0" anchor="b"/>
          <a:lstStyle>
            <a:lvl1pPr algn="r">
              <a:defRPr sz="1200"/>
            </a:lvl1pPr>
          </a:lstStyle>
          <a:p>
            <a:fld id="{CCB8A9DD-00CE-4254-80D1-C47141D7270A}" type="slidenum">
              <a:rPr lang="en-US" smtClean="0"/>
              <a:t>‹N°›</a:t>
            </a:fld>
            <a:endParaRPr lang="en-US"/>
          </a:p>
        </p:txBody>
      </p:sp>
    </p:spTree>
    <p:extLst>
      <p:ext uri="{BB962C8B-B14F-4D97-AF65-F5344CB8AC3E}">
        <p14:creationId xmlns:p14="http://schemas.microsoft.com/office/powerpoint/2010/main" val="225481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763381" y="9285002"/>
            <a:ext cx="2880343" cy="48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82" tIns="46191" rIns="92382" bIns="46191"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fontAlgn="base">
              <a:spcBef>
                <a:spcPct val="0"/>
              </a:spcBef>
              <a:spcAft>
                <a:spcPct val="0"/>
              </a:spcAft>
            </a:pPr>
            <a:fld id="{EEB51837-2078-4341-B8DE-9ACF47BB5438}" type="slidenum">
              <a:rPr lang="fr-FR" altLang="fr-FR" smtClean="0">
                <a:solidFill>
                  <a:srgbClr val="000000"/>
                </a:solidFill>
                <a:ea typeface="ＭＳ Ｐゴシック" pitchFamily="34" charset="-128"/>
              </a:rPr>
              <a:pPr algn="r" fontAlgn="base">
                <a:spcBef>
                  <a:spcPct val="0"/>
                </a:spcBef>
                <a:spcAft>
                  <a:spcPct val="0"/>
                </a:spcAft>
              </a:pPr>
              <a:t>1</a:t>
            </a:fld>
            <a:endParaRPr lang="fr-FR" altLang="fr-FR">
              <a:solidFill>
                <a:srgbClr val="000000"/>
              </a:solidFill>
              <a:ea typeface="ＭＳ Ｐゴシック" pitchFamily="3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fr-FR" altLang="fr-FR">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CB8A9DD-00CE-4254-80D1-C47141D7270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4510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CB8A9DD-00CE-4254-80D1-C47141D7270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4510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CB8A9DD-00CE-4254-80D1-C47141D7270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4510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CB8A9DD-00CE-4254-80D1-C47141D7270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4510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322740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9440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7495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PE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5870575"/>
            <a:ext cx="9572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c 11"/>
          <p:cNvSpPr>
            <a:spLocks/>
          </p:cNvSpPr>
          <p:nvPr/>
        </p:nvSpPr>
        <p:spPr bwMode="auto">
          <a:xfrm>
            <a:off x="-153988" y="-147638"/>
            <a:ext cx="2060576" cy="2058988"/>
          </a:xfrm>
          <a:custGeom>
            <a:avLst/>
            <a:gdLst>
              <a:gd name="T0" fmla="*/ 2147483647 w 21568"/>
              <a:gd name="T1" fmla="*/ 2147483647 h 21551"/>
              <a:gd name="T2" fmla="*/ 2147483647 w 21568"/>
              <a:gd name="T3" fmla="*/ 2147483647 h 21551"/>
              <a:gd name="T4" fmla="*/ 0 w 21568"/>
              <a:gd name="T5" fmla="*/ 0 h 21551"/>
              <a:gd name="T6" fmla="*/ 0 60000 65536"/>
              <a:gd name="T7" fmla="*/ 0 60000 65536"/>
              <a:gd name="T8" fmla="*/ 0 60000 65536"/>
            </a:gdLst>
            <a:ahLst/>
            <a:cxnLst>
              <a:cxn ang="T6">
                <a:pos x="T0" y="T1"/>
              </a:cxn>
              <a:cxn ang="T7">
                <a:pos x="T2" y="T3"/>
              </a:cxn>
              <a:cxn ang="T8">
                <a:pos x="T4" y="T5"/>
              </a:cxn>
            </a:cxnLst>
            <a:rect l="0" t="0" r="r" b="b"/>
            <a:pathLst>
              <a:path w="21568" h="21551" fill="none" extrusionOk="0">
                <a:moveTo>
                  <a:pt x="21568" y="1170"/>
                </a:moveTo>
                <a:cubicBezTo>
                  <a:pt x="20977" y="12067"/>
                  <a:pt x="12349" y="20812"/>
                  <a:pt x="1460" y="21550"/>
                </a:cubicBezTo>
              </a:path>
              <a:path w="21568" h="21551" stroke="0" extrusionOk="0">
                <a:moveTo>
                  <a:pt x="21568" y="1170"/>
                </a:moveTo>
                <a:cubicBezTo>
                  <a:pt x="20977" y="12067"/>
                  <a:pt x="12349" y="20812"/>
                  <a:pt x="1460" y="21550"/>
                </a:cubicBezTo>
                <a:lnTo>
                  <a:pt x="0" y="0"/>
                </a:lnTo>
                <a:lnTo>
                  <a:pt x="21568" y="1170"/>
                </a:lnTo>
                <a:close/>
              </a:path>
            </a:pathLst>
          </a:custGeom>
          <a:noFill/>
          <a:ln w="114300">
            <a:solidFill>
              <a:srgbClr val="00597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6" name="Line 14"/>
          <p:cNvSpPr>
            <a:spLocks noChangeShapeType="1"/>
          </p:cNvSpPr>
          <p:nvPr/>
        </p:nvSpPr>
        <p:spPr bwMode="auto">
          <a:xfrm>
            <a:off x="288925" y="5313363"/>
            <a:ext cx="856615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7" name="Line 15"/>
          <p:cNvSpPr>
            <a:spLocks noChangeShapeType="1"/>
          </p:cNvSpPr>
          <p:nvPr/>
        </p:nvSpPr>
        <p:spPr bwMode="auto">
          <a:xfrm>
            <a:off x="288925" y="5626100"/>
            <a:ext cx="856615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3074" name="Rectangle 2"/>
          <p:cNvSpPr>
            <a:spLocks noGrp="1" noChangeArrowheads="1"/>
          </p:cNvSpPr>
          <p:nvPr>
            <p:ph type="ctrTitle"/>
          </p:nvPr>
        </p:nvSpPr>
        <p:spPr>
          <a:xfrm>
            <a:off x="685800" y="2095500"/>
            <a:ext cx="7772400" cy="2330450"/>
          </a:xfrm>
        </p:spPr>
        <p:txBody>
          <a:bodyPr lIns="91440" tIns="45720" rIns="91440" bIns="45720"/>
          <a:lstStyle>
            <a:lvl1pPr>
              <a:defRPr sz="3900"/>
            </a:lvl1pPr>
          </a:lstStyle>
          <a:p>
            <a:pPr lvl="0"/>
            <a:r>
              <a:rPr lang="fr-FR" altLang="fr-FR" noProof="0"/>
              <a:t>SUJET DE LA RÉUNION</a:t>
            </a:r>
          </a:p>
        </p:txBody>
      </p:sp>
      <p:sp>
        <p:nvSpPr>
          <p:cNvPr id="3094" name="Rectangle 22"/>
          <p:cNvSpPr>
            <a:spLocks noGrp="1" noChangeArrowheads="1"/>
          </p:cNvSpPr>
          <p:nvPr>
            <p:ph type="subTitle" sz="quarter" idx="1"/>
          </p:nvPr>
        </p:nvSpPr>
        <p:spPr>
          <a:xfrm>
            <a:off x="42863" y="92075"/>
            <a:ext cx="1693862" cy="860425"/>
          </a:xfrm>
        </p:spPr>
        <p:txBody>
          <a:bodyPr/>
          <a:lstStyle>
            <a:lvl1pPr marL="0" indent="0">
              <a:buFont typeface="Arial" charset="0"/>
              <a:buNone/>
              <a:defRPr sz="1200">
                <a:solidFill>
                  <a:schemeClr val="tx1"/>
                </a:solidFill>
              </a:defRPr>
            </a:lvl1pPr>
          </a:lstStyle>
          <a:p>
            <a:pPr lvl="0"/>
            <a:r>
              <a:rPr lang="fr-FR" altLang="fr-FR" noProof="0"/>
              <a:t>Cliquez pour modifier le style des sous-titres du masque</a:t>
            </a:r>
          </a:p>
        </p:txBody>
      </p:sp>
    </p:spTree>
    <p:extLst>
      <p:ext uri="{BB962C8B-B14F-4D97-AF65-F5344CB8AC3E}">
        <p14:creationId xmlns:p14="http://schemas.microsoft.com/office/powerpoint/2010/main" val="170763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p:cNvSpPr>
            <a:spLocks noGrp="1"/>
          </p:cNvSpPr>
          <p:nvPr>
            <p:ph type="ftr" sz="quarter" idx="10"/>
          </p:nvPr>
        </p:nvSpPr>
        <p:spPr/>
        <p:txBody>
          <a:bodyPr/>
          <a:lstStyle>
            <a:lvl1pPr>
              <a:defRPr>
                <a:latin typeface="Arial" pitchFamily="34" charset="0"/>
                <a:ea typeface="ＭＳ Ｐゴシック" pitchFamily="34" charset="-128"/>
                <a:cs typeface="Arial" pitchFamily="34" charset="0"/>
              </a:defRPr>
            </a:lvl1pPr>
          </a:lstStyle>
          <a:p>
            <a:pPr>
              <a:defRPr/>
            </a:pPr>
            <a:fld id="{1B5945ED-80D6-4B35-AE67-C12ABB2BDC42}" type="slidenum">
              <a:rPr lang="fr-FR" altLang="fr-FR"/>
              <a:pPr>
                <a:defRPr/>
              </a:pPr>
              <a:t>‹N°›</a:t>
            </a:fld>
            <a:endParaRPr lang="fr-FR" altLang="fr-FR"/>
          </a:p>
        </p:txBody>
      </p:sp>
    </p:spTree>
    <p:extLst>
      <p:ext uri="{BB962C8B-B14F-4D97-AF65-F5344CB8AC3E}">
        <p14:creationId xmlns:p14="http://schemas.microsoft.com/office/powerpoint/2010/main" val="254106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3849746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739900"/>
            <a:ext cx="4038600" cy="4386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739900"/>
            <a:ext cx="4038600" cy="4386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219570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179099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2544776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1877990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123881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0195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413538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154528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6863" y="469900"/>
            <a:ext cx="2062162" cy="56562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469900"/>
            <a:ext cx="6037263" cy="565626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819468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79425" y="469900"/>
            <a:ext cx="8229600" cy="1143000"/>
          </a:xfrm>
        </p:spPr>
        <p:txBody>
          <a:bodyPr/>
          <a:lstStyle/>
          <a:p>
            <a:r>
              <a:rPr lang="fr-FR"/>
              <a:t>Modifiez le style du titre</a:t>
            </a:r>
          </a:p>
        </p:txBody>
      </p:sp>
      <p:sp>
        <p:nvSpPr>
          <p:cNvPr id="3" name="Espace réservé du texte 2"/>
          <p:cNvSpPr>
            <a:spLocks noGrp="1"/>
          </p:cNvSpPr>
          <p:nvPr>
            <p:ph type="body" sz="half" idx="1"/>
          </p:nvPr>
        </p:nvSpPr>
        <p:spPr>
          <a:xfrm>
            <a:off x="457200" y="1739900"/>
            <a:ext cx="4038600" cy="4386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739900"/>
            <a:ext cx="4038600" cy="4386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p:txBody>
          <a:bodyPr/>
          <a:lstStyle>
            <a:lvl1pPr>
              <a:defRPr>
                <a:ea typeface="MS PGothic" pitchFamily="34" charset="-128"/>
              </a:defRPr>
            </a:lvl1pPr>
          </a:lstStyle>
          <a:p>
            <a:pPr>
              <a:defRPr/>
            </a:pPr>
            <a:endParaRPr lang="fr-FR" altLang="fr-FR"/>
          </a:p>
        </p:txBody>
      </p:sp>
    </p:spTree>
    <p:extLst>
      <p:ext uri="{BB962C8B-B14F-4D97-AF65-F5344CB8AC3E}">
        <p14:creationId xmlns:p14="http://schemas.microsoft.com/office/powerpoint/2010/main" val="346190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43395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7134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493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193709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12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01420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79846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E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0250" y="6156325"/>
            <a:ext cx="6746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rc 11"/>
          <p:cNvSpPr>
            <a:spLocks/>
          </p:cNvSpPr>
          <p:nvPr/>
        </p:nvSpPr>
        <p:spPr bwMode="auto">
          <a:xfrm>
            <a:off x="-153988" y="-147638"/>
            <a:ext cx="2060576" cy="2058988"/>
          </a:xfrm>
          <a:custGeom>
            <a:avLst/>
            <a:gdLst>
              <a:gd name="T0" fmla="*/ 2147483647 w 21568"/>
              <a:gd name="T1" fmla="*/ 2147483647 h 21551"/>
              <a:gd name="T2" fmla="*/ 2147483647 w 21568"/>
              <a:gd name="T3" fmla="*/ 2147483647 h 21551"/>
              <a:gd name="T4" fmla="*/ 0 w 21568"/>
              <a:gd name="T5" fmla="*/ 0 h 21551"/>
              <a:gd name="T6" fmla="*/ 0 60000 65536"/>
              <a:gd name="T7" fmla="*/ 0 60000 65536"/>
              <a:gd name="T8" fmla="*/ 0 60000 65536"/>
            </a:gdLst>
            <a:ahLst/>
            <a:cxnLst>
              <a:cxn ang="T6">
                <a:pos x="T0" y="T1"/>
              </a:cxn>
              <a:cxn ang="T7">
                <a:pos x="T2" y="T3"/>
              </a:cxn>
              <a:cxn ang="T8">
                <a:pos x="T4" y="T5"/>
              </a:cxn>
            </a:cxnLst>
            <a:rect l="0" t="0" r="r" b="b"/>
            <a:pathLst>
              <a:path w="21568" h="21551" fill="none" extrusionOk="0">
                <a:moveTo>
                  <a:pt x="21568" y="1170"/>
                </a:moveTo>
                <a:cubicBezTo>
                  <a:pt x="20977" y="12067"/>
                  <a:pt x="12349" y="20812"/>
                  <a:pt x="1460" y="21550"/>
                </a:cubicBezTo>
              </a:path>
              <a:path w="21568" h="21551" stroke="0" extrusionOk="0">
                <a:moveTo>
                  <a:pt x="21568" y="1170"/>
                </a:moveTo>
                <a:cubicBezTo>
                  <a:pt x="20977" y="12067"/>
                  <a:pt x="12349" y="20812"/>
                  <a:pt x="1460" y="21550"/>
                </a:cubicBezTo>
                <a:lnTo>
                  <a:pt x="0" y="0"/>
                </a:lnTo>
                <a:lnTo>
                  <a:pt x="21568" y="1170"/>
                </a:lnTo>
                <a:close/>
              </a:path>
            </a:pathLst>
          </a:custGeom>
          <a:noFill/>
          <a:ln w="114300">
            <a:solidFill>
              <a:srgbClr val="00597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3" tIns="45681" rIns="91363" bIns="45681" anchor="ctr"/>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2052" name="Line 14"/>
          <p:cNvSpPr>
            <a:spLocks noChangeShapeType="1"/>
          </p:cNvSpPr>
          <p:nvPr/>
        </p:nvSpPr>
        <p:spPr bwMode="auto">
          <a:xfrm>
            <a:off x="288925" y="5897563"/>
            <a:ext cx="856615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3" tIns="45681" rIns="91363" bIns="45681"/>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2053" name="Line 15"/>
          <p:cNvSpPr>
            <a:spLocks noChangeShapeType="1"/>
          </p:cNvSpPr>
          <p:nvPr/>
        </p:nvSpPr>
        <p:spPr bwMode="auto">
          <a:xfrm>
            <a:off x="288925" y="6194425"/>
            <a:ext cx="856615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3" tIns="45681" rIns="91363" bIns="45681"/>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2054" name="Line 15"/>
          <p:cNvSpPr>
            <a:spLocks noChangeShapeType="1"/>
          </p:cNvSpPr>
          <p:nvPr userDrawn="1"/>
        </p:nvSpPr>
        <p:spPr bwMode="auto">
          <a:xfrm>
            <a:off x="1665288" y="912813"/>
            <a:ext cx="7256462" cy="36512"/>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3" tIns="45681" rIns="91363" bIns="45681"/>
          <a:lstStyle/>
          <a:p>
            <a:pPr eaLnBrk="0" fontAlgn="base" hangingPunct="0">
              <a:spcBef>
                <a:spcPct val="0"/>
              </a:spcBef>
              <a:spcAft>
                <a:spcPct val="0"/>
              </a:spcAft>
            </a:pPr>
            <a:endParaRPr lang="fr-FR">
              <a:solidFill>
                <a:srgbClr val="7EA2D1"/>
              </a:solidFill>
              <a:ea typeface="ＭＳ Ｐゴシック" pitchFamily="34" charset="-128"/>
            </a:endParaRPr>
          </a:p>
        </p:txBody>
      </p:sp>
    </p:spTree>
    <p:extLst>
      <p:ext uri="{BB962C8B-B14F-4D97-AF65-F5344CB8AC3E}">
        <p14:creationId xmlns:p14="http://schemas.microsoft.com/office/powerpoint/2010/main" val="28555603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cs typeface="Arial" pitchFamily="34" charset="0"/>
        </a:defRPr>
      </a:lvl2pPr>
      <a:lvl3pPr algn="l" rtl="0" eaLnBrk="0" fontAlgn="base" hangingPunct="0">
        <a:spcBef>
          <a:spcPct val="0"/>
        </a:spcBef>
        <a:spcAft>
          <a:spcPct val="0"/>
        </a:spcAft>
        <a:defRPr sz="3600" b="1">
          <a:solidFill>
            <a:schemeClr val="tx1"/>
          </a:solidFill>
          <a:latin typeface="Arial" pitchFamily="34" charset="0"/>
          <a:cs typeface="Arial" pitchFamily="34" charset="0"/>
        </a:defRPr>
      </a:lvl3pPr>
      <a:lvl4pPr algn="l" rtl="0" eaLnBrk="0" fontAlgn="base" hangingPunct="0">
        <a:spcBef>
          <a:spcPct val="0"/>
        </a:spcBef>
        <a:spcAft>
          <a:spcPct val="0"/>
        </a:spcAft>
        <a:defRPr sz="3600" b="1">
          <a:solidFill>
            <a:schemeClr val="tx1"/>
          </a:solidFill>
          <a:latin typeface="Arial" pitchFamily="34" charset="0"/>
          <a:cs typeface="Arial" pitchFamily="34" charset="0"/>
        </a:defRPr>
      </a:lvl4pPr>
      <a:lvl5pPr algn="l"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cs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cs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cs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cs typeface="Arial" pitchFamily="34" charset="0"/>
        </a:defRPr>
      </a:lvl9pPr>
    </p:titleStyle>
    <p:bodyStyle>
      <a:lvl1pPr marL="328613" indent="-328613" algn="l" rtl="0" eaLnBrk="0" fontAlgn="base" hangingPunct="0">
        <a:spcBef>
          <a:spcPct val="50000"/>
        </a:spcBef>
        <a:spcAft>
          <a:spcPct val="50000"/>
        </a:spcAft>
        <a:buSzPct val="120000"/>
        <a:buFont typeface="Arial" charset="0"/>
        <a:buChar char="→"/>
        <a:defRPr b="1">
          <a:solidFill>
            <a:srgbClr val="007CBF"/>
          </a:solidFill>
          <a:latin typeface="+mn-lt"/>
          <a:ea typeface="+mn-ea"/>
          <a:cs typeface="+mn-cs"/>
        </a:defRPr>
      </a:lvl1pPr>
      <a:lvl2pPr marL="630238" indent="-234950" algn="l" rtl="0" eaLnBrk="0" fontAlgn="base" hangingPunct="0">
        <a:spcBef>
          <a:spcPct val="20000"/>
        </a:spcBef>
        <a:spcAft>
          <a:spcPct val="50000"/>
        </a:spcAft>
        <a:buClr>
          <a:schemeClr val="tx1"/>
        </a:buClr>
        <a:buFont typeface="Arial" charset="0"/>
        <a:buChar char="●"/>
        <a:defRPr sz="1300" b="1">
          <a:solidFill>
            <a:srgbClr val="00597C"/>
          </a:solidFill>
          <a:latin typeface="+mn-lt"/>
          <a:cs typeface="+mn-cs"/>
        </a:defRPr>
      </a:lvl2pPr>
      <a:lvl3pPr marL="860425" indent="-223838" algn="l" rtl="0" eaLnBrk="0" fontAlgn="base" hangingPunct="0">
        <a:spcBef>
          <a:spcPct val="20000"/>
        </a:spcBef>
        <a:spcAft>
          <a:spcPct val="50000"/>
        </a:spcAft>
        <a:buClr>
          <a:srgbClr val="7EA2D1"/>
        </a:buClr>
        <a:buSzPct val="120000"/>
        <a:buFont typeface="Arial" charset="0"/>
        <a:buChar char="→"/>
        <a:defRPr sz="1100">
          <a:solidFill>
            <a:srgbClr val="1A171B"/>
          </a:solidFill>
          <a:latin typeface="+mn-lt"/>
          <a:cs typeface="+mn-cs"/>
        </a:defRPr>
      </a:lvl3pPr>
      <a:lvl4pPr marL="1993900" indent="-223838" algn="l" rtl="0" eaLnBrk="0" fontAlgn="base" hangingPunct="0">
        <a:spcBef>
          <a:spcPct val="20000"/>
        </a:spcBef>
        <a:spcAft>
          <a:spcPct val="0"/>
        </a:spcAft>
        <a:buChar char="–"/>
        <a:defRPr sz="2000">
          <a:solidFill>
            <a:schemeClr val="tx1"/>
          </a:solidFill>
          <a:latin typeface="+mn-lt"/>
          <a:cs typeface="+mn-cs"/>
        </a:defRPr>
      </a:lvl4pPr>
      <a:lvl5pPr marL="2401888" indent="-223838" algn="l" rtl="0" eaLnBrk="0" fontAlgn="base" hangingPunct="0">
        <a:spcBef>
          <a:spcPct val="20000"/>
        </a:spcBef>
        <a:spcAft>
          <a:spcPct val="0"/>
        </a:spcAft>
        <a:buChar char="»"/>
        <a:defRPr sz="2000">
          <a:solidFill>
            <a:schemeClr val="tx1"/>
          </a:solidFill>
          <a:latin typeface="+mn-lt"/>
          <a:cs typeface="+mn-cs"/>
        </a:defRPr>
      </a:lvl5pPr>
      <a:lvl6pPr marL="2859088" indent="-223838" algn="l" rtl="0" eaLnBrk="0" fontAlgn="base" hangingPunct="0">
        <a:spcBef>
          <a:spcPct val="20000"/>
        </a:spcBef>
        <a:spcAft>
          <a:spcPct val="0"/>
        </a:spcAft>
        <a:buChar char="»"/>
        <a:defRPr sz="2000">
          <a:solidFill>
            <a:schemeClr val="tx1"/>
          </a:solidFill>
          <a:latin typeface="+mn-lt"/>
          <a:cs typeface="+mn-cs"/>
        </a:defRPr>
      </a:lvl6pPr>
      <a:lvl7pPr marL="3316288" indent="-223838" algn="l" rtl="0" eaLnBrk="0" fontAlgn="base" hangingPunct="0">
        <a:spcBef>
          <a:spcPct val="20000"/>
        </a:spcBef>
        <a:spcAft>
          <a:spcPct val="0"/>
        </a:spcAft>
        <a:buChar char="»"/>
        <a:defRPr sz="2000">
          <a:solidFill>
            <a:schemeClr val="tx1"/>
          </a:solidFill>
          <a:latin typeface="+mn-lt"/>
          <a:cs typeface="+mn-cs"/>
        </a:defRPr>
      </a:lvl7pPr>
      <a:lvl8pPr marL="3773488" indent="-223838" algn="l" rtl="0" eaLnBrk="0" fontAlgn="base" hangingPunct="0">
        <a:spcBef>
          <a:spcPct val="20000"/>
        </a:spcBef>
        <a:spcAft>
          <a:spcPct val="0"/>
        </a:spcAft>
        <a:buChar char="»"/>
        <a:defRPr sz="2000">
          <a:solidFill>
            <a:schemeClr val="tx1"/>
          </a:solidFill>
          <a:latin typeface="+mn-lt"/>
          <a:cs typeface="+mn-cs"/>
        </a:defRPr>
      </a:lvl8pPr>
      <a:lvl9pPr marL="4230688" indent="-223838" algn="l" rtl="0" eaLnBrk="0" fontAlgn="base" hangingPunct="0">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79425" y="469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fr-FR" altLang="fr-FR"/>
              <a:t>CLIQUEZ POUR MODIFIER LE STYLE DU TITRE</a:t>
            </a:r>
          </a:p>
        </p:txBody>
      </p:sp>
      <p:sp>
        <p:nvSpPr>
          <p:cNvPr id="3075" name="Rectangle 3"/>
          <p:cNvSpPr>
            <a:spLocks noGrp="1" noChangeArrowheads="1"/>
          </p:cNvSpPr>
          <p:nvPr>
            <p:ph type="body" idx="1"/>
          </p:nvPr>
        </p:nvSpPr>
        <p:spPr bwMode="auto">
          <a:xfrm>
            <a:off x="457200" y="1739900"/>
            <a:ext cx="8229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29" name="Rectangle 5"/>
          <p:cNvSpPr>
            <a:spLocks noGrp="1" noChangeArrowheads="1"/>
          </p:cNvSpPr>
          <p:nvPr>
            <p:ph type="ftr" sz="quarter" idx="3"/>
          </p:nvPr>
        </p:nvSpPr>
        <p:spPr bwMode="auto">
          <a:xfrm>
            <a:off x="476250" y="6294438"/>
            <a:ext cx="1104900" cy="244475"/>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l" eaLnBrk="1" hangingPunct="1">
              <a:spcBef>
                <a:spcPct val="50000"/>
              </a:spcBef>
              <a:defRPr sz="1000" b="1">
                <a:solidFill>
                  <a:srgbClr val="7EA2D1"/>
                </a:solidFill>
                <a:latin typeface="Arial" charset="0"/>
                <a:ea typeface="+mn-ea"/>
                <a:cs typeface="Arial" charset="0"/>
              </a:defRPr>
            </a:lvl1pPr>
          </a:lstStyle>
          <a:p>
            <a:pPr fontAlgn="base">
              <a:spcAft>
                <a:spcPct val="0"/>
              </a:spcAft>
              <a:defRPr/>
            </a:pPr>
            <a:endParaRPr lang="fr-FR" altLang="fr-FR"/>
          </a:p>
        </p:txBody>
      </p:sp>
      <p:sp>
        <p:nvSpPr>
          <p:cNvPr id="3077" name="Line 9"/>
          <p:cNvSpPr>
            <a:spLocks noChangeShapeType="1"/>
          </p:cNvSpPr>
          <p:nvPr/>
        </p:nvSpPr>
        <p:spPr bwMode="auto">
          <a:xfrm>
            <a:off x="577850" y="6564313"/>
            <a:ext cx="7262813"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7EA2D1"/>
              </a:solidFill>
              <a:ea typeface="ＭＳ Ｐゴシック" pitchFamily="34" charset="-128"/>
            </a:endParaRPr>
          </a:p>
        </p:txBody>
      </p:sp>
      <p:sp>
        <p:nvSpPr>
          <p:cNvPr id="1030" name="Text Box 10"/>
          <p:cNvSpPr txBox="1">
            <a:spLocks noChangeArrowheads="1"/>
          </p:cNvSpPr>
          <p:nvPr/>
        </p:nvSpPr>
        <p:spPr bwMode="auto">
          <a:xfrm>
            <a:off x="5913438" y="6294438"/>
            <a:ext cx="1954212" cy="244475"/>
          </a:xfrm>
          <a:prstGeom prst="rect">
            <a:avLst/>
          </a:prstGeom>
          <a:noFill/>
          <a:ln w="9525">
            <a:noFill/>
            <a:miter lim="800000"/>
            <a:headEnd/>
            <a:tailEnd/>
          </a:ln>
          <a:effectLst/>
        </p:spPr>
        <p:txBody>
          <a:bodyPr rIns="0">
            <a:spAutoFit/>
          </a:bodyPr>
          <a:lstStyle>
            <a:lvl1pPr eaLnBrk="0" hangingPunct="0">
              <a:defRPr sz="1200">
                <a:solidFill>
                  <a:srgbClr val="000066"/>
                </a:solidFill>
                <a:latin typeface="Arial" pitchFamily="34" charset="0"/>
                <a:cs typeface="Arial" pitchFamily="34" charset="0"/>
              </a:defRPr>
            </a:lvl1pPr>
            <a:lvl2pPr marL="742950" indent="-285750" eaLnBrk="0" hangingPunct="0">
              <a:defRPr sz="1200">
                <a:solidFill>
                  <a:srgbClr val="000066"/>
                </a:solidFill>
                <a:latin typeface="Arial" pitchFamily="34" charset="0"/>
                <a:cs typeface="Arial" pitchFamily="34" charset="0"/>
              </a:defRPr>
            </a:lvl2pPr>
            <a:lvl3pPr marL="1143000" indent="-228600" eaLnBrk="0" hangingPunct="0">
              <a:defRPr sz="1200">
                <a:solidFill>
                  <a:srgbClr val="000066"/>
                </a:solidFill>
                <a:latin typeface="Arial" pitchFamily="34" charset="0"/>
                <a:cs typeface="Arial" pitchFamily="34" charset="0"/>
              </a:defRPr>
            </a:lvl3pPr>
            <a:lvl4pPr marL="1600200" indent="-228600" eaLnBrk="0" hangingPunct="0">
              <a:defRPr sz="1200">
                <a:solidFill>
                  <a:srgbClr val="000066"/>
                </a:solidFill>
                <a:latin typeface="Arial" pitchFamily="34" charset="0"/>
                <a:cs typeface="Arial" pitchFamily="34" charset="0"/>
              </a:defRPr>
            </a:lvl4pPr>
            <a:lvl5pPr marL="2057400" indent="-228600" eaLnBrk="0" hangingPunct="0">
              <a:defRPr sz="1200">
                <a:solidFill>
                  <a:srgbClr val="000066"/>
                </a:solidFill>
                <a:latin typeface="Arial" pitchFamily="34" charset="0"/>
                <a:cs typeface="Arial" pitchFamily="34" charset="0"/>
              </a:defRPr>
            </a:lvl5pPr>
            <a:lvl6pPr marL="2514600" indent="-228600" algn="ctr" eaLnBrk="0" fontAlgn="base" hangingPunct="0">
              <a:spcBef>
                <a:spcPct val="0"/>
              </a:spcBef>
              <a:spcAft>
                <a:spcPct val="0"/>
              </a:spcAft>
              <a:defRPr sz="1200">
                <a:solidFill>
                  <a:srgbClr val="000066"/>
                </a:solidFill>
                <a:latin typeface="Arial" pitchFamily="34" charset="0"/>
                <a:cs typeface="Arial" pitchFamily="34" charset="0"/>
              </a:defRPr>
            </a:lvl6pPr>
            <a:lvl7pPr marL="2971800" indent="-228600" algn="ctr" eaLnBrk="0" fontAlgn="base" hangingPunct="0">
              <a:spcBef>
                <a:spcPct val="0"/>
              </a:spcBef>
              <a:spcAft>
                <a:spcPct val="0"/>
              </a:spcAft>
              <a:defRPr sz="1200">
                <a:solidFill>
                  <a:srgbClr val="000066"/>
                </a:solidFill>
                <a:latin typeface="Arial" pitchFamily="34" charset="0"/>
                <a:cs typeface="Arial" pitchFamily="34" charset="0"/>
              </a:defRPr>
            </a:lvl7pPr>
            <a:lvl8pPr marL="3429000" indent="-228600" algn="ctr" eaLnBrk="0" fontAlgn="base" hangingPunct="0">
              <a:spcBef>
                <a:spcPct val="0"/>
              </a:spcBef>
              <a:spcAft>
                <a:spcPct val="0"/>
              </a:spcAft>
              <a:defRPr sz="1200">
                <a:solidFill>
                  <a:srgbClr val="000066"/>
                </a:solidFill>
                <a:latin typeface="Arial" pitchFamily="34" charset="0"/>
                <a:cs typeface="Arial" pitchFamily="34" charset="0"/>
              </a:defRPr>
            </a:lvl8pPr>
            <a:lvl9pPr marL="3886200" indent="-228600" algn="ctr" eaLnBrk="0" fontAlgn="base" hangingPunct="0">
              <a:spcBef>
                <a:spcPct val="0"/>
              </a:spcBef>
              <a:spcAft>
                <a:spcPct val="0"/>
              </a:spcAft>
              <a:defRPr sz="1200">
                <a:solidFill>
                  <a:srgbClr val="000066"/>
                </a:solidFill>
                <a:latin typeface="Arial" pitchFamily="34" charset="0"/>
                <a:cs typeface="Arial" pitchFamily="34" charset="0"/>
              </a:defRPr>
            </a:lvl9pPr>
          </a:lstStyle>
          <a:p>
            <a:pPr algn="r" eaLnBrk="1" fontAlgn="base" hangingPunct="1">
              <a:spcBef>
                <a:spcPct val="50000"/>
              </a:spcBef>
              <a:spcAft>
                <a:spcPct val="0"/>
              </a:spcAft>
              <a:defRPr/>
            </a:pPr>
            <a:r>
              <a:rPr lang="fr-FR" altLang="fr-FR" sz="1000" b="1">
                <a:solidFill>
                  <a:srgbClr val="7EA2D1"/>
                </a:solidFill>
                <a:ea typeface="MS PGothic" pitchFamily="34" charset="-128"/>
              </a:rPr>
              <a:t>09 septembre  2015</a:t>
            </a:r>
          </a:p>
        </p:txBody>
      </p:sp>
      <p:sp>
        <p:nvSpPr>
          <p:cNvPr id="3079" name="Line 11"/>
          <p:cNvSpPr>
            <a:spLocks noChangeShapeType="1"/>
          </p:cNvSpPr>
          <p:nvPr/>
        </p:nvSpPr>
        <p:spPr bwMode="auto">
          <a:xfrm>
            <a:off x="673100" y="6297613"/>
            <a:ext cx="7262813"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7EA2D1"/>
              </a:solidFill>
              <a:ea typeface="ＭＳ Ｐゴシック" pitchFamily="34" charset="-128"/>
            </a:endParaRPr>
          </a:p>
        </p:txBody>
      </p:sp>
      <p:pic>
        <p:nvPicPr>
          <p:cNvPr id="3080" name="Picture 13" descr="PE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89900" y="6157913"/>
            <a:ext cx="5191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0453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33375" indent="-333375" algn="l" rtl="0" eaLnBrk="0" fontAlgn="base" hangingPunct="0">
        <a:spcBef>
          <a:spcPct val="50000"/>
        </a:spcBef>
        <a:spcAft>
          <a:spcPct val="50000"/>
        </a:spcAft>
        <a:buSzPct val="120000"/>
        <a:buFont typeface="Arial" charset="0"/>
        <a:buChar char="→"/>
        <a:defRPr b="1">
          <a:solidFill>
            <a:srgbClr val="007CBF"/>
          </a:solidFill>
          <a:latin typeface="+mn-lt"/>
          <a:ea typeface="+mn-ea"/>
          <a:cs typeface="+mn-cs"/>
        </a:defRPr>
      </a:lvl1pPr>
      <a:lvl2pPr marL="635000" indent="-239713" algn="l" rtl="0" eaLnBrk="0" fontAlgn="base" hangingPunct="0">
        <a:spcBef>
          <a:spcPct val="20000"/>
        </a:spcBef>
        <a:spcAft>
          <a:spcPct val="50000"/>
        </a:spcAft>
        <a:buClr>
          <a:schemeClr val="tx1"/>
        </a:buClr>
        <a:buFont typeface="Arial" charset="0"/>
        <a:buChar char="●"/>
        <a:defRPr sz="1300" b="1">
          <a:solidFill>
            <a:srgbClr val="00597C"/>
          </a:solidFill>
          <a:latin typeface="+mn-lt"/>
          <a:cs typeface="+mn-cs"/>
        </a:defRPr>
      </a:lvl2pPr>
      <a:lvl3pPr marL="865188" indent="-228600" algn="l" rtl="0" eaLnBrk="0" fontAlgn="base" hangingPunct="0">
        <a:spcBef>
          <a:spcPct val="20000"/>
        </a:spcBef>
        <a:spcAft>
          <a:spcPct val="50000"/>
        </a:spcAft>
        <a:buClr>
          <a:srgbClr val="7EA2D1"/>
        </a:buClr>
        <a:buSzPct val="120000"/>
        <a:buFont typeface="Arial" charset="0"/>
        <a:buChar char="→"/>
        <a:defRPr sz="1100">
          <a:solidFill>
            <a:srgbClr val="1A171B"/>
          </a:solidFill>
          <a:latin typeface="+mn-lt"/>
          <a:cs typeface="+mn-cs"/>
        </a:defRPr>
      </a:lvl3pPr>
      <a:lvl4pPr marL="1998663" indent="-228600" algn="l" rtl="0" eaLnBrk="0" fontAlgn="base" hangingPunct="0">
        <a:spcBef>
          <a:spcPct val="20000"/>
        </a:spcBef>
        <a:spcAft>
          <a:spcPct val="0"/>
        </a:spcAft>
        <a:buChar char="–"/>
        <a:defRPr sz="2000">
          <a:solidFill>
            <a:schemeClr val="tx1"/>
          </a:solidFill>
          <a:latin typeface="+mn-lt"/>
          <a:cs typeface="+mn-cs"/>
        </a:defRPr>
      </a:lvl4pPr>
      <a:lvl5pPr marL="2406650" indent="-228600" algn="l" rtl="0" eaLnBrk="0" fontAlgn="base" hangingPunct="0">
        <a:spcBef>
          <a:spcPct val="20000"/>
        </a:spcBef>
        <a:spcAft>
          <a:spcPct val="0"/>
        </a:spcAft>
        <a:buChar char="»"/>
        <a:defRPr sz="2000">
          <a:solidFill>
            <a:schemeClr val="tx1"/>
          </a:solidFill>
          <a:latin typeface="+mn-lt"/>
          <a:cs typeface="+mn-cs"/>
        </a:defRPr>
      </a:lvl5pPr>
      <a:lvl6pPr marL="2863850" indent="-228600" algn="l" rtl="0" fontAlgn="base">
        <a:spcBef>
          <a:spcPct val="20000"/>
        </a:spcBef>
        <a:spcAft>
          <a:spcPct val="0"/>
        </a:spcAft>
        <a:buChar char="»"/>
        <a:defRPr sz="2000">
          <a:solidFill>
            <a:schemeClr val="tx1"/>
          </a:solidFill>
          <a:latin typeface="+mn-lt"/>
          <a:cs typeface="+mn-cs"/>
        </a:defRPr>
      </a:lvl6pPr>
      <a:lvl7pPr marL="3321050" indent="-228600" algn="l" rtl="0" fontAlgn="base">
        <a:spcBef>
          <a:spcPct val="20000"/>
        </a:spcBef>
        <a:spcAft>
          <a:spcPct val="0"/>
        </a:spcAft>
        <a:buChar char="»"/>
        <a:defRPr sz="2000">
          <a:solidFill>
            <a:schemeClr val="tx1"/>
          </a:solidFill>
          <a:latin typeface="+mn-lt"/>
          <a:cs typeface="+mn-cs"/>
        </a:defRPr>
      </a:lvl7pPr>
      <a:lvl8pPr marL="3778250" indent="-228600" algn="l" rtl="0" fontAlgn="base">
        <a:spcBef>
          <a:spcPct val="20000"/>
        </a:spcBef>
        <a:spcAft>
          <a:spcPct val="0"/>
        </a:spcAft>
        <a:buChar char="»"/>
        <a:defRPr sz="2000">
          <a:solidFill>
            <a:schemeClr val="tx1"/>
          </a:solidFill>
          <a:latin typeface="+mn-lt"/>
          <a:cs typeface="+mn-cs"/>
        </a:defRPr>
      </a:lvl8pPr>
      <a:lvl9pPr marL="423545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0" y="185738"/>
            <a:ext cx="17605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r>
              <a:rPr lang="fr-FR" altLang="fr-FR" sz="1400" b="1">
                <a:solidFill>
                  <a:srgbClr val="7EA2D1"/>
                </a:solidFill>
              </a:rPr>
              <a:t>Direction du partenariat, de la territorialisation</a:t>
            </a:r>
            <a:br>
              <a:rPr lang="fr-FR" altLang="fr-FR" sz="1400" b="1">
                <a:solidFill>
                  <a:srgbClr val="7EA2D1"/>
                </a:solidFill>
              </a:rPr>
            </a:br>
            <a:r>
              <a:rPr lang="fr-FR" altLang="fr-FR" sz="1400" b="1">
                <a:solidFill>
                  <a:srgbClr val="7EA2D1"/>
                </a:solidFill>
              </a:rPr>
              <a:t>et des relations extérieures</a:t>
            </a:r>
          </a:p>
        </p:txBody>
      </p:sp>
      <p:pic>
        <p:nvPicPr>
          <p:cNvPr id="24579"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2259013"/>
            <a:ext cx="62896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99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360040" cy="369332"/>
          </a:xfrm>
          <a:prstGeom prst="rect">
            <a:avLst/>
          </a:prstGeom>
          <a:noFill/>
        </p:spPr>
        <p:txBody>
          <a:bodyPr wrap="square" rtlCol="0">
            <a:spAutoFit/>
          </a:bodyPr>
          <a:lstStyle/>
          <a:p>
            <a:r>
              <a:rPr lang="fr-FR" b="1" dirty="0">
                <a:solidFill>
                  <a:srgbClr val="FFFFFF"/>
                </a:solidFill>
              </a:rPr>
              <a:t>2</a:t>
            </a:r>
          </a:p>
        </p:txBody>
      </p:sp>
      <p:sp>
        <p:nvSpPr>
          <p:cNvPr id="9" name="ZoneTexte 8"/>
          <p:cNvSpPr txBox="1"/>
          <p:nvPr/>
        </p:nvSpPr>
        <p:spPr>
          <a:xfrm>
            <a:off x="268427" y="1124743"/>
            <a:ext cx="8871015" cy="2613023"/>
          </a:xfrm>
          <a:prstGeom prst="rect">
            <a:avLst/>
          </a:prstGeom>
          <a:noFill/>
        </p:spPr>
        <p:txBody>
          <a:bodyPr wrap="square" rtlCol="0">
            <a:spAutoFit/>
          </a:bodyPr>
          <a:lstStyle/>
          <a:p>
            <a:pPr marL="360000" lvl="1" indent="-239713" eaLnBrk="0" fontAlgn="base" hangingPunct="0">
              <a:spcAft>
                <a:spcPct val="50000"/>
              </a:spcAft>
              <a:buClr>
                <a:srgbClr val="7EA2D1"/>
              </a:buClr>
              <a:buFont typeface="Wingdings" pitchFamily="2" charset="2"/>
              <a:buChar char="§"/>
              <a:defRPr/>
            </a:pPr>
            <a:r>
              <a:rPr lang="fr-FR" sz="1400" b="1" dirty="0">
                <a:solidFill>
                  <a:srgbClr val="00597C"/>
                </a:solidFill>
              </a:rPr>
              <a:t>Une fois la demande exprimée, les </a:t>
            </a:r>
            <a:r>
              <a:rPr lang="fr-FR" sz="1400" b="1" dirty="0">
                <a:solidFill>
                  <a:srgbClr val="00597C"/>
                </a:solidFill>
              </a:rPr>
              <a:t>établissement disposent ensuite d’un délai de 72 h pour </a:t>
            </a:r>
            <a:r>
              <a:rPr lang="fr-FR" sz="1400" b="1" dirty="0" smtClean="0">
                <a:solidFill>
                  <a:srgbClr val="00597C"/>
                </a:solidFill>
              </a:rPr>
              <a:t>apporter une réponse.</a:t>
            </a:r>
            <a:endParaRPr lang="fr-FR" sz="1400" b="1" dirty="0">
              <a:solidFill>
                <a:srgbClr val="00597C"/>
              </a:solidFill>
            </a:endParaRPr>
          </a:p>
          <a:p>
            <a:pPr marL="360000" lvl="1" indent="-239713" eaLnBrk="0" fontAlgn="base" hangingPunct="0">
              <a:spcAft>
                <a:spcPct val="50000"/>
              </a:spcAft>
              <a:buClr>
                <a:srgbClr val="7EA2D1"/>
              </a:buClr>
              <a:buFont typeface="Wingdings" pitchFamily="2" charset="2"/>
              <a:buChar char="§"/>
              <a:defRPr/>
            </a:pPr>
            <a:r>
              <a:rPr lang="fr-FR" sz="1400" b="1" dirty="0" smtClean="0">
                <a:solidFill>
                  <a:srgbClr val="00597C"/>
                </a:solidFill>
              </a:rPr>
              <a:t>En cas d’acceptation, le </a:t>
            </a:r>
            <a:r>
              <a:rPr lang="fr-FR" sz="1400" b="1" dirty="0">
                <a:solidFill>
                  <a:srgbClr val="00597C"/>
                </a:solidFill>
              </a:rPr>
              <a:t>demandeur reçoit </a:t>
            </a:r>
            <a:r>
              <a:rPr lang="fr-FR" sz="1400" b="1" dirty="0" smtClean="0">
                <a:solidFill>
                  <a:srgbClr val="00597C"/>
                </a:solidFill>
              </a:rPr>
              <a:t> un </a:t>
            </a:r>
            <a:r>
              <a:rPr lang="fr-FR" sz="1400" b="1" dirty="0">
                <a:solidFill>
                  <a:srgbClr val="00597C"/>
                </a:solidFill>
              </a:rPr>
              <a:t>mail </a:t>
            </a:r>
            <a:r>
              <a:rPr lang="fr-FR" sz="1400" b="1" dirty="0" smtClean="0">
                <a:solidFill>
                  <a:srgbClr val="00597C"/>
                </a:solidFill>
              </a:rPr>
              <a:t>de validation </a:t>
            </a:r>
            <a:r>
              <a:rPr lang="fr-FR" sz="1400" b="1" dirty="0">
                <a:solidFill>
                  <a:srgbClr val="00597C"/>
                </a:solidFill>
              </a:rPr>
              <a:t>l’invitant à prendre contact avec l’établissement </a:t>
            </a:r>
            <a:r>
              <a:rPr lang="fr-FR" sz="1400" b="1" dirty="0" smtClean="0">
                <a:solidFill>
                  <a:srgbClr val="00597C"/>
                </a:solidFill>
              </a:rPr>
              <a:t>qui s’est engagé à accueillir l’enfant. </a:t>
            </a:r>
            <a:endParaRPr lang="fr-FR" sz="1400" b="1" dirty="0">
              <a:solidFill>
                <a:srgbClr val="00597C"/>
              </a:solidFill>
            </a:endParaRPr>
          </a:p>
          <a:p>
            <a:pPr marL="360000" lvl="1" indent="-239713" eaLnBrk="0" fontAlgn="base" hangingPunct="0">
              <a:spcAft>
                <a:spcPct val="50000"/>
              </a:spcAft>
              <a:buClr>
                <a:srgbClr val="7EA2D1"/>
              </a:buClr>
              <a:buFont typeface="Wingdings" pitchFamily="2" charset="2"/>
              <a:buChar char="§"/>
              <a:defRPr/>
            </a:pPr>
            <a:r>
              <a:rPr lang="fr-FR" sz="1400" b="1" dirty="0">
                <a:solidFill>
                  <a:srgbClr val="00597C"/>
                </a:solidFill>
              </a:rPr>
              <a:t>Il peut consulter l’historique de ses réservations </a:t>
            </a:r>
            <a:r>
              <a:rPr lang="fr-FR" sz="1400" b="1" dirty="0" smtClean="0">
                <a:solidFill>
                  <a:srgbClr val="00597C"/>
                </a:solidFill>
              </a:rPr>
              <a:t>depuis son espace personnel.</a:t>
            </a:r>
            <a:endParaRPr lang="fr-FR" sz="1400" b="1" dirty="0">
              <a:solidFill>
                <a:srgbClr val="00597C"/>
              </a:solidFill>
            </a:endParaRPr>
          </a:p>
          <a:p>
            <a:pPr marL="0" lvl="1" eaLnBrk="0" fontAlgn="base" hangingPunct="0">
              <a:spcBef>
                <a:spcPct val="20000"/>
              </a:spcBef>
              <a:buClr>
                <a:srgbClr val="7EA2D1"/>
              </a:buClr>
              <a:defRPr/>
            </a:pPr>
            <a:endParaRPr lang="fr-FR" sz="1400" b="1" dirty="0">
              <a:solidFill>
                <a:srgbClr val="7EA2D1"/>
              </a:solidFill>
            </a:endParaRPr>
          </a:p>
          <a:p>
            <a:pPr marL="360000" lvl="1" indent="-239713" eaLnBrk="0" fontAlgn="base" hangingPunct="0">
              <a:spcAft>
                <a:spcPct val="50000"/>
              </a:spcAft>
              <a:buClr>
                <a:srgbClr val="7EA2D1"/>
              </a:buClr>
              <a:buFont typeface="Wingdings" pitchFamily="2" charset="2"/>
              <a:buChar char="§"/>
              <a:defRPr/>
            </a:pPr>
            <a:endParaRPr lang="fr-FR" sz="1400" b="1" dirty="0">
              <a:solidFill>
                <a:srgbClr val="00597C"/>
              </a:solidFill>
            </a:endParaRPr>
          </a:p>
          <a:p>
            <a:pPr marL="360000" lvl="1" indent="-239713" eaLnBrk="0" fontAlgn="base" hangingPunct="0">
              <a:spcAft>
                <a:spcPct val="50000"/>
              </a:spcAft>
              <a:buClr>
                <a:srgbClr val="7EA2D1"/>
              </a:buClr>
              <a:buFont typeface="Wingdings" pitchFamily="2" charset="2"/>
              <a:buChar char="§"/>
              <a:defRPr/>
            </a:pPr>
            <a:endParaRPr lang="fr-FR" sz="1400" b="1" dirty="0">
              <a:solidFill>
                <a:srgbClr val="00597C"/>
              </a:solidFill>
            </a:endParaRPr>
          </a:p>
          <a:p>
            <a:pPr marL="360000" lvl="1" indent="-239713" eaLnBrk="0" fontAlgn="base" hangingPunct="0">
              <a:spcAft>
                <a:spcPct val="50000"/>
              </a:spcAft>
              <a:buClr>
                <a:srgbClr val="7EA2D1"/>
              </a:buClr>
              <a:buFont typeface="Wingdings" pitchFamily="2" charset="2"/>
              <a:buChar char="§"/>
              <a:defRPr/>
            </a:pPr>
            <a:endParaRPr lang="fr-FR" sz="1400" b="1" dirty="0">
              <a:solidFill>
                <a:srgbClr val="00597C"/>
              </a:solidFill>
            </a:endParaRPr>
          </a:p>
        </p:txBody>
      </p:sp>
      <p:sp>
        <p:nvSpPr>
          <p:cNvPr id="11" name="Titre 1"/>
          <p:cNvSpPr>
            <a:spLocks noGrp="1"/>
          </p:cNvSpPr>
          <p:nvPr>
            <p:ph type="title"/>
          </p:nvPr>
        </p:nvSpPr>
        <p:spPr>
          <a:xfrm>
            <a:off x="479425" y="395288"/>
            <a:ext cx="8229600" cy="585440"/>
          </a:xfrm>
        </p:spPr>
        <p:txBody>
          <a:bodyPr/>
          <a:lstStyle/>
          <a:p>
            <a:r>
              <a:rPr lang="fr-FR" altLang="fr-FR" dirty="0">
                <a:solidFill>
                  <a:srgbClr val="00597C"/>
                </a:solidFill>
              </a:rPr>
              <a:t>Réponse des établissements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798" y="2708920"/>
            <a:ext cx="7020272" cy="3239630"/>
          </a:xfrm>
          <a:prstGeom prst="rect">
            <a:avLst/>
          </a:prstGeom>
        </p:spPr>
      </p:pic>
    </p:spTree>
    <p:extLst>
      <p:ext uri="{BB962C8B-B14F-4D97-AF65-F5344CB8AC3E}">
        <p14:creationId xmlns:p14="http://schemas.microsoft.com/office/powerpoint/2010/main" val="287128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479424" y="395288"/>
            <a:ext cx="8485063" cy="5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a:lstStyle>
          <a:p>
            <a:pPr>
              <a:defRPr/>
            </a:pPr>
            <a:r>
              <a:rPr lang="fr-FR" altLang="fr-FR" kern="0" dirty="0" smtClean="0">
                <a:solidFill>
                  <a:srgbClr val="00597C"/>
                </a:solidFill>
                <a:latin typeface="Arial"/>
                <a:cs typeface="Arial"/>
              </a:rPr>
              <a:t>MaCigogne : un espace réservé aux gestionnaires.</a:t>
            </a:r>
            <a:endParaRPr lang="fr-FR" altLang="fr-FR" kern="0" dirty="0">
              <a:solidFill>
                <a:srgbClr val="00597C"/>
              </a:solidFill>
              <a:latin typeface="Arial"/>
              <a:cs typeface="Arial"/>
            </a:endParaRPr>
          </a:p>
        </p:txBody>
      </p:sp>
      <p:sp>
        <p:nvSpPr>
          <p:cNvPr id="7" name="Espace réservé du contenu 2"/>
          <p:cNvSpPr txBox="1">
            <a:spLocks/>
          </p:cNvSpPr>
          <p:nvPr/>
        </p:nvSpPr>
        <p:spPr bwMode="auto">
          <a:xfrm>
            <a:off x="479424" y="2276872"/>
            <a:ext cx="826904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33375" indent="-333375" algn="l" rtl="0" eaLnBrk="0" fontAlgn="base" hangingPunct="0">
              <a:spcBef>
                <a:spcPct val="50000"/>
              </a:spcBef>
              <a:spcAft>
                <a:spcPct val="50000"/>
              </a:spcAft>
              <a:buSzPct val="120000"/>
              <a:buFont typeface="Arial" charset="0"/>
              <a:buChar char="→"/>
              <a:defRPr b="1">
                <a:solidFill>
                  <a:srgbClr val="007CBF"/>
                </a:solidFill>
                <a:latin typeface="+mn-lt"/>
                <a:ea typeface="+mn-ea"/>
                <a:cs typeface="+mn-cs"/>
              </a:defRPr>
            </a:lvl1pPr>
            <a:lvl2pPr marL="635000" indent="-239713" algn="l" rtl="0" eaLnBrk="0" fontAlgn="base" hangingPunct="0">
              <a:spcBef>
                <a:spcPct val="20000"/>
              </a:spcBef>
              <a:spcAft>
                <a:spcPct val="50000"/>
              </a:spcAft>
              <a:buClr>
                <a:schemeClr val="tx1"/>
              </a:buClr>
              <a:buFont typeface="Arial" charset="0"/>
              <a:buChar char="●"/>
              <a:defRPr sz="1300" b="1">
                <a:solidFill>
                  <a:srgbClr val="00597C"/>
                </a:solidFill>
                <a:latin typeface="+mn-lt"/>
                <a:cs typeface="+mn-cs"/>
              </a:defRPr>
            </a:lvl2pPr>
            <a:lvl3pPr marL="865188" indent="-228600" algn="l" rtl="0" eaLnBrk="0" fontAlgn="base" hangingPunct="0">
              <a:spcBef>
                <a:spcPct val="20000"/>
              </a:spcBef>
              <a:spcAft>
                <a:spcPct val="50000"/>
              </a:spcAft>
              <a:buClr>
                <a:srgbClr val="7EA2D1"/>
              </a:buClr>
              <a:buSzPct val="120000"/>
              <a:buFont typeface="Arial" charset="0"/>
              <a:buChar char="→"/>
              <a:defRPr sz="1100">
                <a:solidFill>
                  <a:srgbClr val="1A171B"/>
                </a:solidFill>
                <a:latin typeface="+mn-lt"/>
                <a:cs typeface="+mn-cs"/>
              </a:defRPr>
            </a:lvl3pPr>
            <a:lvl4pPr marL="1998663" indent="-228600" algn="l" rtl="0" eaLnBrk="0" fontAlgn="base" hangingPunct="0">
              <a:spcBef>
                <a:spcPct val="20000"/>
              </a:spcBef>
              <a:spcAft>
                <a:spcPct val="0"/>
              </a:spcAft>
              <a:buChar char="–"/>
              <a:defRPr sz="2000">
                <a:solidFill>
                  <a:schemeClr val="tx1"/>
                </a:solidFill>
                <a:latin typeface="+mn-lt"/>
                <a:cs typeface="+mn-cs"/>
              </a:defRPr>
            </a:lvl4pPr>
            <a:lvl5pPr marL="2406650" indent="-228600" algn="l" rtl="0" eaLnBrk="0" fontAlgn="base" hangingPunct="0">
              <a:spcBef>
                <a:spcPct val="20000"/>
              </a:spcBef>
              <a:spcAft>
                <a:spcPct val="0"/>
              </a:spcAft>
              <a:buChar char="»"/>
              <a:defRPr sz="2000">
                <a:solidFill>
                  <a:schemeClr val="tx1"/>
                </a:solidFill>
                <a:latin typeface="+mn-lt"/>
                <a:cs typeface="+mn-cs"/>
              </a:defRPr>
            </a:lvl5pPr>
            <a:lvl6pPr marL="2863850" indent="-228600" algn="l" rtl="0" fontAlgn="base">
              <a:spcBef>
                <a:spcPct val="20000"/>
              </a:spcBef>
              <a:spcAft>
                <a:spcPct val="0"/>
              </a:spcAft>
              <a:buChar char="»"/>
              <a:defRPr sz="2000">
                <a:solidFill>
                  <a:schemeClr val="tx1"/>
                </a:solidFill>
                <a:latin typeface="+mn-lt"/>
                <a:cs typeface="+mn-cs"/>
              </a:defRPr>
            </a:lvl6pPr>
            <a:lvl7pPr marL="3321050" indent="-228600" algn="l" rtl="0" fontAlgn="base">
              <a:spcBef>
                <a:spcPct val="20000"/>
              </a:spcBef>
              <a:spcAft>
                <a:spcPct val="0"/>
              </a:spcAft>
              <a:buChar char="»"/>
              <a:defRPr sz="2000">
                <a:solidFill>
                  <a:schemeClr val="tx1"/>
                </a:solidFill>
                <a:latin typeface="+mn-lt"/>
                <a:cs typeface="+mn-cs"/>
              </a:defRPr>
            </a:lvl7pPr>
            <a:lvl8pPr marL="3778250" indent="-228600" algn="l" rtl="0" fontAlgn="base">
              <a:spcBef>
                <a:spcPct val="20000"/>
              </a:spcBef>
              <a:spcAft>
                <a:spcPct val="0"/>
              </a:spcAft>
              <a:buChar char="»"/>
              <a:defRPr sz="2000">
                <a:solidFill>
                  <a:schemeClr val="tx1"/>
                </a:solidFill>
                <a:latin typeface="+mn-lt"/>
                <a:cs typeface="+mn-cs"/>
              </a:defRPr>
            </a:lvl8pPr>
            <a:lvl9pPr marL="4235450" indent="-228600" algn="l" rtl="0" fontAlgn="base">
              <a:spcBef>
                <a:spcPct val="20000"/>
              </a:spcBef>
              <a:spcAft>
                <a:spcPct val="0"/>
              </a:spcAft>
              <a:buChar char="»"/>
              <a:defRPr sz="2000">
                <a:solidFill>
                  <a:schemeClr val="tx1"/>
                </a:solidFill>
                <a:latin typeface="+mn-lt"/>
                <a:cs typeface="+mn-cs"/>
              </a:defRPr>
            </a:lvl9pPr>
          </a:lstStyle>
          <a:p>
            <a:pPr marL="0" lvl="1">
              <a:spcBef>
                <a:spcPts val="0"/>
              </a:spcBef>
              <a:buClr>
                <a:srgbClr val="7EA2D1"/>
              </a:buClr>
              <a:buFont typeface="Wingdings" pitchFamily="2" charset="2"/>
              <a:buChar char="§"/>
              <a:defRPr/>
            </a:pPr>
            <a:r>
              <a:rPr lang="fr-FR" altLang="fr-FR" sz="1600" kern="0" dirty="0" smtClean="0">
                <a:latin typeface="Arial"/>
                <a:cs typeface="Arial"/>
              </a:rPr>
              <a:t>Une procédure d’inscription simple : </a:t>
            </a:r>
          </a:p>
          <a:p>
            <a:pPr marL="515938" lvl="2" indent="-285750">
              <a:spcBef>
                <a:spcPts val="0"/>
              </a:spcBef>
              <a:buFont typeface="Wingdings" panose="05000000000000000000" pitchFamily="2" charset="2"/>
              <a:buChar char="ü"/>
              <a:defRPr/>
            </a:pPr>
            <a:r>
              <a:rPr lang="fr-FR" altLang="fr-FR" sz="1400" kern="0" dirty="0" smtClean="0">
                <a:latin typeface="Arial"/>
                <a:cs typeface="Arial"/>
              </a:rPr>
              <a:t>L’établissement d’accueil de jeunes enfants reçoit un courrier de la CAF à laquelle il est rattaché, cosigné par Pôle emploi et la CNAF, qui présente le service MaCigogne et l’invite à y prendre part. A cette fin, un n° d’identifiant unique lui est communiqué.</a:t>
            </a:r>
          </a:p>
          <a:p>
            <a:pPr marL="515938" lvl="2" indent="-285750">
              <a:spcBef>
                <a:spcPts val="0"/>
              </a:spcBef>
              <a:buFont typeface="Wingdings" panose="05000000000000000000" pitchFamily="2" charset="2"/>
              <a:buChar char="ü"/>
              <a:defRPr/>
            </a:pPr>
            <a:r>
              <a:rPr lang="fr-FR" altLang="fr-FR" sz="1400" kern="0" dirty="0" smtClean="0">
                <a:latin typeface="Arial"/>
                <a:cs typeface="Arial"/>
              </a:rPr>
              <a:t>Il se connecte à l’espace dédié aux professionnels, et commence sa procédure d’inscription en saisissant le n° d’identifiant et l’adresse mail de son choix. </a:t>
            </a:r>
          </a:p>
          <a:p>
            <a:pPr marL="515938" lvl="2" indent="-285750">
              <a:spcBef>
                <a:spcPts val="0"/>
              </a:spcBef>
              <a:buFont typeface="Wingdings" panose="05000000000000000000" pitchFamily="2" charset="2"/>
              <a:buChar char="ü"/>
              <a:defRPr/>
            </a:pPr>
            <a:r>
              <a:rPr lang="fr-FR" altLang="fr-FR" sz="1400" kern="0" dirty="0" smtClean="0">
                <a:latin typeface="Arial"/>
                <a:cs typeface="Arial"/>
              </a:rPr>
              <a:t>Un mot de passe est alors automatiquement généré, et transmis à l’adresse électronique préalablement indiquée.</a:t>
            </a:r>
          </a:p>
          <a:p>
            <a:pPr marL="515938" lvl="2" indent="-285750">
              <a:spcBef>
                <a:spcPts val="0"/>
              </a:spcBef>
              <a:buFont typeface="Wingdings" panose="05000000000000000000" pitchFamily="2" charset="2"/>
              <a:buChar char="ü"/>
              <a:defRPr/>
            </a:pPr>
            <a:r>
              <a:rPr lang="fr-FR" altLang="fr-FR" sz="1400" kern="0" dirty="0" smtClean="0">
                <a:latin typeface="Arial"/>
                <a:cs typeface="Arial"/>
              </a:rPr>
              <a:t>L’inscription est alors effective, et l’établissement d’accueil peut alors accéder à l’espace « gestionnaire » dédié. </a:t>
            </a:r>
          </a:p>
          <a:p>
            <a:pPr marL="230188" lvl="2" indent="0">
              <a:spcBef>
                <a:spcPts val="0"/>
              </a:spcBef>
              <a:buNone/>
              <a:defRPr/>
            </a:pPr>
            <a:endParaRPr lang="fr-FR" altLang="fr-FR" sz="800" kern="0" dirty="0" smtClean="0">
              <a:latin typeface="Arial"/>
              <a:cs typeface="Arial"/>
            </a:endParaRPr>
          </a:p>
          <a:p>
            <a:pPr marL="266700" lvl="1" indent="-266700">
              <a:spcBef>
                <a:spcPts val="0"/>
              </a:spcBef>
              <a:buClr>
                <a:srgbClr val="7EA2D1"/>
              </a:buClr>
              <a:buFont typeface="Wingdings" pitchFamily="2" charset="2"/>
              <a:buChar char="§"/>
              <a:defRPr/>
            </a:pPr>
            <a:r>
              <a:rPr lang="fr-FR" altLang="fr-FR" sz="1600" kern="0" dirty="0" smtClean="0">
                <a:latin typeface="Arial"/>
                <a:cs typeface="Arial"/>
              </a:rPr>
              <a:t>L’espace dédié aux gestionnaires : quelles fonctions réalisables? </a:t>
            </a:r>
          </a:p>
          <a:p>
            <a:pPr marL="515938" lvl="2" indent="-285750">
              <a:spcBef>
                <a:spcPts val="0"/>
              </a:spcBef>
              <a:buFont typeface="Wingdings" panose="05000000000000000000" pitchFamily="2" charset="2"/>
              <a:buChar char="ü"/>
              <a:defRPr/>
            </a:pPr>
            <a:r>
              <a:rPr lang="fr-FR" altLang="fr-FR" sz="1400" kern="0" dirty="0">
                <a:latin typeface="Arial"/>
                <a:cs typeface="Arial"/>
              </a:rPr>
              <a:t>Gestion du profil</a:t>
            </a:r>
          </a:p>
          <a:p>
            <a:pPr marL="515938" lvl="2" indent="-285750">
              <a:spcBef>
                <a:spcPts val="0"/>
              </a:spcBef>
              <a:buFont typeface="Wingdings" panose="05000000000000000000" pitchFamily="2" charset="2"/>
              <a:buChar char="ü"/>
              <a:defRPr/>
            </a:pPr>
            <a:r>
              <a:rPr lang="fr-FR" altLang="fr-FR" sz="1400" kern="0" dirty="0">
                <a:latin typeface="Arial"/>
                <a:cs typeface="Arial"/>
              </a:rPr>
              <a:t>Saisie et mise à jour des disponibilités</a:t>
            </a:r>
          </a:p>
          <a:p>
            <a:pPr marL="515938" lvl="2" indent="-285750">
              <a:spcBef>
                <a:spcPts val="0"/>
              </a:spcBef>
              <a:buFont typeface="Wingdings" panose="05000000000000000000" pitchFamily="2" charset="2"/>
              <a:buChar char="ü"/>
              <a:defRPr/>
            </a:pPr>
            <a:r>
              <a:rPr lang="fr-FR" altLang="fr-FR" sz="1400" kern="0" dirty="0">
                <a:latin typeface="Arial"/>
                <a:cs typeface="Arial"/>
              </a:rPr>
              <a:t>Réponse aux demandes de réservation, et archivages</a:t>
            </a:r>
          </a:p>
          <a:p>
            <a:pPr marL="0" lvl="1" indent="0">
              <a:spcBef>
                <a:spcPts val="0"/>
              </a:spcBef>
              <a:buClr>
                <a:srgbClr val="7EA2D1"/>
              </a:buClr>
              <a:buFont typeface="Arial" charset="0"/>
              <a:buNone/>
              <a:defRPr/>
            </a:pPr>
            <a:endParaRPr lang="fr-FR" altLang="fr-FR" sz="1600" kern="0" dirty="0" smtClean="0">
              <a:latin typeface="Arial"/>
              <a:cs typeface="Aria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75" y="1188260"/>
            <a:ext cx="5305425" cy="790575"/>
          </a:xfrm>
          <a:prstGeom prst="rect">
            <a:avLst/>
          </a:prstGeom>
        </p:spPr>
      </p:pic>
    </p:spTree>
    <p:extLst>
      <p:ext uri="{BB962C8B-B14F-4D97-AF65-F5344CB8AC3E}">
        <p14:creationId xmlns:p14="http://schemas.microsoft.com/office/powerpoint/2010/main" val="14585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479424" y="395288"/>
            <a:ext cx="8485063" cy="5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a:lstStyle>
          <a:p>
            <a:pPr>
              <a:defRPr/>
            </a:pPr>
            <a:r>
              <a:rPr lang="fr-FR" altLang="fr-FR" kern="0" dirty="0" smtClean="0">
                <a:solidFill>
                  <a:srgbClr val="00597C"/>
                </a:solidFill>
                <a:latin typeface="Arial"/>
                <a:cs typeface="Arial"/>
              </a:rPr>
              <a:t>Gérer et mettre à jour son profil</a:t>
            </a:r>
            <a:endParaRPr lang="fr-FR" altLang="fr-FR" kern="0" dirty="0">
              <a:solidFill>
                <a:srgbClr val="00597C"/>
              </a:solidFill>
              <a:latin typeface="Arial"/>
              <a:cs typeface="Arial"/>
            </a:endParaRPr>
          </a:p>
        </p:txBody>
      </p:sp>
      <p:sp>
        <p:nvSpPr>
          <p:cNvPr id="7" name="Espace réservé du contenu 2"/>
          <p:cNvSpPr txBox="1">
            <a:spLocks/>
          </p:cNvSpPr>
          <p:nvPr/>
        </p:nvSpPr>
        <p:spPr bwMode="auto">
          <a:xfrm>
            <a:off x="395536" y="1268760"/>
            <a:ext cx="359671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33375" indent="-333375" algn="l" rtl="0" eaLnBrk="0" fontAlgn="base" hangingPunct="0">
              <a:spcBef>
                <a:spcPct val="50000"/>
              </a:spcBef>
              <a:spcAft>
                <a:spcPct val="50000"/>
              </a:spcAft>
              <a:buSzPct val="120000"/>
              <a:buFont typeface="Arial" charset="0"/>
              <a:buChar char="→"/>
              <a:defRPr b="1">
                <a:solidFill>
                  <a:srgbClr val="007CBF"/>
                </a:solidFill>
                <a:latin typeface="+mn-lt"/>
                <a:ea typeface="+mn-ea"/>
                <a:cs typeface="+mn-cs"/>
              </a:defRPr>
            </a:lvl1pPr>
            <a:lvl2pPr marL="635000" indent="-239713" algn="l" rtl="0" eaLnBrk="0" fontAlgn="base" hangingPunct="0">
              <a:spcBef>
                <a:spcPct val="20000"/>
              </a:spcBef>
              <a:spcAft>
                <a:spcPct val="50000"/>
              </a:spcAft>
              <a:buClr>
                <a:schemeClr val="tx1"/>
              </a:buClr>
              <a:buFont typeface="Arial" charset="0"/>
              <a:buChar char="●"/>
              <a:defRPr sz="1300" b="1">
                <a:solidFill>
                  <a:srgbClr val="00597C"/>
                </a:solidFill>
                <a:latin typeface="+mn-lt"/>
                <a:cs typeface="+mn-cs"/>
              </a:defRPr>
            </a:lvl2pPr>
            <a:lvl3pPr marL="865188" indent="-228600" algn="l" rtl="0" eaLnBrk="0" fontAlgn="base" hangingPunct="0">
              <a:spcBef>
                <a:spcPct val="20000"/>
              </a:spcBef>
              <a:spcAft>
                <a:spcPct val="50000"/>
              </a:spcAft>
              <a:buClr>
                <a:srgbClr val="7EA2D1"/>
              </a:buClr>
              <a:buSzPct val="120000"/>
              <a:buFont typeface="Arial" charset="0"/>
              <a:buChar char="→"/>
              <a:defRPr sz="1100">
                <a:solidFill>
                  <a:srgbClr val="1A171B"/>
                </a:solidFill>
                <a:latin typeface="+mn-lt"/>
                <a:cs typeface="+mn-cs"/>
              </a:defRPr>
            </a:lvl3pPr>
            <a:lvl4pPr marL="1998663" indent="-228600" algn="l" rtl="0" eaLnBrk="0" fontAlgn="base" hangingPunct="0">
              <a:spcBef>
                <a:spcPct val="20000"/>
              </a:spcBef>
              <a:spcAft>
                <a:spcPct val="0"/>
              </a:spcAft>
              <a:buChar char="–"/>
              <a:defRPr sz="2000">
                <a:solidFill>
                  <a:schemeClr val="tx1"/>
                </a:solidFill>
                <a:latin typeface="+mn-lt"/>
                <a:cs typeface="+mn-cs"/>
              </a:defRPr>
            </a:lvl4pPr>
            <a:lvl5pPr marL="2406650" indent="-228600" algn="l" rtl="0" eaLnBrk="0" fontAlgn="base" hangingPunct="0">
              <a:spcBef>
                <a:spcPct val="20000"/>
              </a:spcBef>
              <a:spcAft>
                <a:spcPct val="0"/>
              </a:spcAft>
              <a:buChar char="»"/>
              <a:defRPr sz="2000">
                <a:solidFill>
                  <a:schemeClr val="tx1"/>
                </a:solidFill>
                <a:latin typeface="+mn-lt"/>
                <a:cs typeface="+mn-cs"/>
              </a:defRPr>
            </a:lvl5pPr>
            <a:lvl6pPr marL="2863850" indent="-228600" algn="l" rtl="0" fontAlgn="base">
              <a:spcBef>
                <a:spcPct val="20000"/>
              </a:spcBef>
              <a:spcAft>
                <a:spcPct val="0"/>
              </a:spcAft>
              <a:buChar char="»"/>
              <a:defRPr sz="2000">
                <a:solidFill>
                  <a:schemeClr val="tx1"/>
                </a:solidFill>
                <a:latin typeface="+mn-lt"/>
                <a:cs typeface="+mn-cs"/>
              </a:defRPr>
            </a:lvl6pPr>
            <a:lvl7pPr marL="3321050" indent="-228600" algn="l" rtl="0" fontAlgn="base">
              <a:spcBef>
                <a:spcPct val="20000"/>
              </a:spcBef>
              <a:spcAft>
                <a:spcPct val="0"/>
              </a:spcAft>
              <a:buChar char="»"/>
              <a:defRPr sz="2000">
                <a:solidFill>
                  <a:schemeClr val="tx1"/>
                </a:solidFill>
                <a:latin typeface="+mn-lt"/>
                <a:cs typeface="+mn-cs"/>
              </a:defRPr>
            </a:lvl7pPr>
            <a:lvl8pPr marL="3778250" indent="-228600" algn="l" rtl="0" fontAlgn="base">
              <a:spcBef>
                <a:spcPct val="20000"/>
              </a:spcBef>
              <a:spcAft>
                <a:spcPct val="0"/>
              </a:spcAft>
              <a:buChar char="»"/>
              <a:defRPr sz="2000">
                <a:solidFill>
                  <a:schemeClr val="tx1"/>
                </a:solidFill>
                <a:latin typeface="+mn-lt"/>
                <a:cs typeface="+mn-cs"/>
              </a:defRPr>
            </a:lvl8pPr>
            <a:lvl9pPr marL="4235450" indent="-228600" algn="l" rtl="0" fontAlgn="base">
              <a:spcBef>
                <a:spcPct val="20000"/>
              </a:spcBef>
              <a:spcAft>
                <a:spcPct val="0"/>
              </a:spcAft>
              <a:buChar char="»"/>
              <a:defRPr sz="2000">
                <a:solidFill>
                  <a:schemeClr val="tx1"/>
                </a:solidFill>
                <a:latin typeface="+mn-lt"/>
                <a:cs typeface="+mn-cs"/>
              </a:defRPr>
            </a:lvl9pPr>
          </a:lstStyle>
          <a:p>
            <a:pPr marL="285750" lvl="1" indent="-285750">
              <a:spcBef>
                <a:spcPts val="0"/>
              </a:spcBef>
              <a:buClr>
                <a:srgbClr val="7EA2D1"/>
              </a:buClr>
              <a:buFont typeface="Wingdings" panose="05000000000000000000" pitchFamily="2" charset="2"/>
              <a:buChar char="§"/>
              <a:defRPr/>
            </a:pPr>
            <a:r>
              <a:rPr lang="fr-FR" altLang="fr-FR" sz="1600" kern="0" dirty="0" smtClean="0">
                <a:latin typeface="Arial"/>
                <a:cs typeface="Arial"/>
              </a:rPr>
              <a:t>Saisie des informations principales relatives à la structure, ses horaires d’ouverture, le réseau de rattachement et les principales modalités de contact.</a:t>
            </a:r>
          </a:p>
          <a:p>
            <a:pPr marL="0" lvl="1" indent="0">
              <a:spcBef>
                <a:spcPts val="0"/>
              </a:spcBef>
              <a:buClr>
                <a:srgbClr val="7EA2D1"/>
              </a:buClr>
              <a:buNone/>
              <a:defRPr/>
            </a:pPr>
            <a:endParaRPr lang="fr-FR" altLang="fr-FR" sz="1600" kern="0" dirty="0" smtClean="0">
              <a:latin typeface="Arial"/>
              <a:cs typeface="Arial"/>
            </a:endParaRPr>
          </a:p>
          <a:p>
            <a:pPr marL="285750" lvl="1" indent="-285750">
              <a:spcBef>
                <a:spcPts val="0"/>
              </a:spcBef>
              <a:buClr>
                <a:srgbClr val="7EA2D1"/>
              </a:buClr>
              <a:buFont typeface="Wingdings" panose="05000000000000000000" pitchFamily="2" charset="2"/>
              <a:buChar char="§"/>
              <a:defRPr/>
            </a:pPr>
            <a:r>
              <a:rPr lang="fr-FR" altLang="fr-FR" sz="1600" kern="0" dirty="0" smtClean="0">
                <a:latin typeface="Arial"/>
                <a:cs typeface="Arial"/>
              </a:rPr>
              <a:t>Des informations pré-remplies : l’adresse et le code postal.</a:t>
            </a:r>
          </a:p>
          <a:p>
            <a:pPr marL="0" lvl="1" indent="0">
              <a:spcBef>
                <a:spcPts val="0"/>
              </a:spcBef>
              <a:buClr>
                <a:srgbClr val="7EA2D1"/>
              </a:buClr>
              <a:buNone/>
              <a:defRPr/>
            </a:pPr>
            <a:endParaRPr lang="fr-FR" altLang="fr-FR" sz="1600" kern="0" dirty="0" smtClean="0">
              <a:latin typeface="Arial"/>
              <a:cs typeface="Arial"/>
            </a:endParaRPr>
          </a:p>
          <a:p>
            <a:pPr marL="285750" lvl="1" indent="-285750">
              <a:spcBef>
                <a:spcPts val="0"/>
              </a:spcBef>
              <a:buClr>
                <a:srgbClr val="7EA2D1"/>
              </a:buClr>
              <a:buFont typeface="Wingdings" panose="05000000000000000000" pitchFamily="2" charset="2"/>
              <a:buChar char="§"/>
              <a:defRPr/>
            </a:pPr>
            <a:r>
              <a:rPr lang="fr-FR" altLang="fr-FR" sz="1600" kern="0" dirty="0" smtClean="0">
                <a:latin typeface="Arial"/>
                <a:cs typeface="Arial"/>
              </a:rPr>
              <a:t>Possibilité d’ajouter des données optionnelles (images notamment).</a:t>
            </a:r>
          </a:p>
          <a:p>
            <a:pPr marL="0" lvl="1">
              <a:spcBef>
                <a:spcPts val="0"/>
              </a:spcBef>
              <a:buClr>
                <a:srgbClr val="7EA2D1"/>
              </a:buClr>
              <a:buFont typeface="Wingdings" pitchFamily="2" charset="2"/>
              <a:buChar char="§"/>
              <a:defRPr/>
            </a:pPr>
            <a:endParaRPr lang="fr-FR" altLang="fr-FR" sz="1600" kern="0" dirty="0" smtClean="0">
              <a:latin typeface="Arial"/>
              <a:cs typeface="Arial"/>
            </a:endParaRPr>
          </a:p>
          <a:p>
            <a:pPr marL="539750" lvl="1">
              <a:buClr>
                <a:srgbClr val="7EA2D1"/>
              </a:buClr>
              <a:buFont typeface="Wingdings" pitchFamily="2" charset="2"/>
              <a:buChar char="§"/>
              <a:defRPr/>
            </a:pPr>
            <a:endParaRPr lang="fr-FR" altLang="fr-FR" sz="1600" kern="0" dirty="0" smtClean="0">
              <a:latin typeface="Arial"/>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246" y="1268760"/>
            <a:ext cx="514534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04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260648"/>
            <a:ext cx="360040" cy="369332"/>
          </a:xfrm>
          <a:prstGeom prst="rect">
            <a:avLst/>
          </a:prstGeom>
          <a:noFill/>
        </p:spPr>
        <p:txBody>
          <a:bodyPr wrap="square" rtlCol="0">
            <a:spAutoFit/>
          </a:bodyPr>
          <a:lstStyle/>
          <a:p>
            <a:r>
              <a:rPr lang="fr-FR" b="1" dirty="0">
                <a:solidFill>
                  <a:prstClr val="white"/>
                </a:solidFill>
                <a:latin typeface="Arial" panose="020B0604020202020204" pitchFamily="34" charset="0"/>
                <a:cs typeface="Arial" panose="020B0604020202020204" pitchFamily="34" charset="0"/>
              </a:rPr>
              <a:t>3</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7" y="1772816"/>
            <a:ext cx="7600716" cy="442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410885" y="1124744"/>
            <a:ext cx="8193563" cy="584775"/>
          </a:xfrm>
          <a:prstGeom prst="rect">
            <a:avLst/>
          </a:prstGeom>
          <a:noFill/>
        </p:spPr>
        <p:txBody>
          <a:bodyPr wrap="square" rtlCol="0">
            <a:spAutoFit/>
          </a:bodyPr>
          <a:lstStyle/>
          <a:p>
            <a:pPr marL="285750" lvl="1" indent="-285750" eaLnBrk="0" fontAlgn="base" hangingPunct="0">
              <a:spcAft>
                <a:spcPct val="50000"/>
              </a:spcAft>
              <a:buClr>
                <a:srgbClr val="7EA2D1"/>
              </a:buClr>
              <a:buFont typeface="Wingdings" panose="05000000000000000000" pitchFamily="2" charset="2"/>
              <a:buChar char="§"/>
              <a:defRPr/>
            </a:pPr>
            <a:r>
              <a:rPr lang="fr-FR" sz="1600" b="1" kern="0" dirty="0">
                <a:solidFill>
                  <a:srgbClr val="00597C"/>
                </a:solidFill>
                <a:latin typeface="Arial"/>
                <a:cs typeface="Arial"/>
              </a:rPr>
              <a:t>Les crèches alimentent leurs places libres soit directement depuis le module soit en déposant un fichier </a:t>
            </a:r>
            <a:r>
              <a:rPr lang="fr-FR" sz="1600" b="1" kern="0" dirty="0" smtClean="0">
                <a:solidFill>
                  <a:srgbClr val="00597C"/>
                </a:solidFill>
                <a:latin typeface="Arial"/>
                <a:cs typeface="Arial"/>
              </a:rPr>
              <a:t>CSV, et ont la possibilité de les mettre à jour.</a:t>
            </a:r>
            <a:endParaRPr lang="fr-FR" sz="1600" b="1" kern="0" dirty="0">
              <a:solidFill>
                <a:srgbClr val="00597C"/>
              </a:solidFill>
              <a:latin typeface="Arial"/>
              <a:cs typeface="Arial"/>
            </a:endParaRPr>
          </a:p>
        </p:txBody>
      </p:sp>
      <p:sp>
        <p:nvSpPr>
          <p:cNvPr id="15" name="Titre 1"/>
          <p:cNvSpPr txBox="1">
            <a:spLocks/>
          </p:cNvSpPr>
          <p:nvPr/>
        </p:nvSpPr>
        <p:spPr bwMode="auto">
          <a:xfrm>
            <a:off x="479425" y="395288"/>
            <a:ext cx="8229600" cy="5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a:lstStyle>
          <a:p>
            <a:pPr>
              <a:defRPr/>
            </a:pPr>
            <a:r>
              <a:rPr lang="fr-FR" altLang="fr-FR" kern="0" dirty="0" smtClean="0">
                <a:solidFill>
                  <a:srgbClr val="00597C"/>
                </a:solidFill>
                <a:latin typeface="Arial"/>
                <a:cs typeface="Arial"/>
              </a:rPr>
              <a:t>Saisir ses </a:t>
            </a:r>
            <a:r>
              <a:rPr lang="fr-FR" altLang="fr-FR" kern="0" dirty="0">
                <a:solidFill>
                  <a:srgbClr val="00597C"/>
                </a:solidFill>
                <a:latin typeface="Arial"/>
                <a:cs typeface="Arial"/>
              </a:rPr>
              <a:t>places disponibles</a:t>
            </a:r>
          </a:p>
        </p:txBody>
      </p:sp>
    </p:spTree>
    <p:extLst>
      <p:ext uri="{BB962C8B-B14F-4D97-AF65-F5344CB8AC3E}">
        <p14:creationId xmlns:p14="http://schemas.microsoft.com/office/powerpoint/2010/main" val="66395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260648"/>
            <a:ext cx="360040" cy="369332"/>
          </a:xfrm>
          <a:prstGeom prst="rect">
            <a:avLst/>
          </a:prstGeom>
          <a:noFill/>
        </p:spPr>
        <p:txBody>
          <a:bodyPr wrap="square" rtlCol="0">
            <a:spAutoFit/>
          </a:bodyPr>
          <a:lstStyle/>
          <a:p>
            <a:r>
              <a:rPr lang="fr-FR" b="1" dirty="0">
                <a:solidFill>
                  <a:prstClr val="white"/>
                </a:solidFill>
                <a:latin typeface="Arial" panose="020B0604020202020204" pitchFamily="34" charset="0"/>
                <a:cs typeface="Arial" panose="020B0604020202020204" pitchFamily="34" charset="0"/>
              </a:rPr>
              <a:t>3</a:t>
            </a:r>
          </a:p>
        </p:txBody>
      </p:sp>
      <p:sp>
        <p:nvSpPr>
          <p:cNvPr id="12" name="ZoneTexte 11"/>
          <p:cNvSpPr txBox="1"/>
          <p:nvPr/>
        </p:nvSpPr>
        <p:spPr>
          <a:xfrm>
            <a:off x="410884" y="1124744"/>
            <a:ext cx="8459279" cy="2769989"/>
          </a:xfrm>
          <a:prstGeom prst="rect">
            <a:avLst/>
          </a:prstGeom>
          <a:noFill/>
        </p:spPr>
        <p:txBody>
          <a:bodyPr wrap="square" rtlCol="0">
            <a:spAutoFit/>
          </a:bodyPr>
          <a:lstStyle/>
          <a:p>
            <a:pPr marL="285750" lvl="1" indent="-285750" eaLnBrk="0" fontAlgn="base" hangingPunct="0">
              <a:spcAft>
                <a:spcPct val="50000"/>
              </a:spcAft>
              <a:buClr>
                <a:srgbClr val="7EA2D1"/>
              </a:buClr>
              <a:buFont typeface="Wingdings" panose="05000000000000000000" pitchFamily="2" charset="2"/>
              <a:buChar char="§"/>
              <a:defRPr/>
            </a:pPr>
            <a:r>
              <a:rPr lang="fr-FR" sz="1600" b="1" kern="0" dirty="0">
                <a:solidFill>
                  <a:srgbClr val="00597C"/>
                </a:solidFill>
                <a:latin typeface="Arial"/>
                <a:cs typeface="Arial"/>
              </a:rPr>
              <a:t>La gestion des demandes de réservation s’effectue directement depuis l’espace gestionnaire</a:t>
            </a:r>
            <a:r>
              <a:rPr lang="fr-FR" sz="1600" b="1" kern="0" dirty="0" smtClean="0">
                <a:solidFill>
                  <a:srgbClr val="00597C"/>
                </a:solidFill>
                <a:latin typeface="Arial"/>
                <a:cs typeface="Arial"/>
              </a:rPr>
              <a:t>.</a:t>
            </a:r>
            <a:endParaRPr lang="fr-FR" sz="1600" b="1" kern="0" dirty="0">
              <a:solidFill>
                <a:srgbClr val="00597C"/>
              </a:solidFill>
              <a:latin typeface="Arial"/>
              <a:cs typeface="Arial"/>
            </a:endParaRPr>
          </a:p>
          <a:p>
            <a:pPr marL="285750" lvl="1" indent="-285750" eaLnBrk="0" fontAlgn="base" hangingPunct="0">
              <a:spcAft>
                <a:spcPct val="50000"/>
              </a:spcAft>
              <a:buClr>
                <a:srgbClr val="7EA2D1"/>
              </a:buClr>
              <a:buFont typeface="Wingdings" panose="05000000000000000000" pitchFamily="2" charset="2"/>
              <a:buChar char="§"/>
              <a:defRPr/>
            </a:pPr>
            <a:r>
              <a:rPr lang="fr-FR" sz="1600" b="1" kern="0" dirty="0">
                <a:solidFill>
                  <a:srgbClr val="00597C"/>
                </a:solidFill>
                <a:latin typeface="Arial"/>
                <a:cs typeface="Arial"/>
              </a:rPr>
              <a:t>Le responsable peut prendre directement contact avec le demandeur d’emploi par mail ou par </a:t>
            </a:r>
            <a:r>
              <a:rPr lang="fr-FR" sz="1600" b="1" kern="0" dirty="0" smtClean="0">
                <a:solidFill>
                  <a:srgbClr val="00597C"/>
                </a:solidFill>
                <a:latin typeface="Arial"/>
                <a:cs typeface="Arial"/>
              </a:rPr>
              <a:t>téléphone.</a:t>
            </a:r>
            <a:endParaRPr lang="fr-FR" sz="1600" b="1" kern="0" dirty="0">
              <a:solidFill>
                <a:srgbClr val="00597C"/>
              </a:solidFill>
              <a:latin typeface="Arial"/>
              <a:cs typeface="Arial"/>
            </a:endParaRPr>
          </a:p>
          <a:p>
            <a:pPr marL="285750" lvl="1" indent="-285750" eaLnBrk="0" fontAlgn="base" hangingPunct="0">
              <a:spcAft>
                <a:spcPct val="50000"/>
              </a:spcAft>
              <a:buClr>
                <a:srgbClr val="7EA2D1"/>
              </a:buClr>
              <a:buFont typeface="Wingdings" panose="05000000000000000000" pitchFamily="2" charset="2"/>
              <a:buChar char="§"/>
              <a:defRPr/>
            </a:pPr>
            <a:r>
              <a:rPr lang="fr-FR" sz="1600" b="1" kern="0" dirty="0">
                <a:solidFill>
                  <a:srgbClr val="00597C"/>
                </a:solidFill>
                <a:latin typeface="Arial"/>
                <a:cs typeface="Arial"/>
              </a:rPr>
              <a:t>Si le demandeur a effectué plusieurs demandes de réservations auprès des crèches (3 maximum), les établissements sont informés de la validation par l’établissement qui </a:t>
            </a:r>
            <a:r>
              <a:rPr lang="fr-FR" sz="1600" b="1" kern="0" dirty="0" smtClean="0">
                <a:solidFill>
                  <a:srgbClr val="00597C"/>
                </a:solidFill>
                <a:latin typeface="Arial"/>
                <a:cs typeface="Arial"/>
              </a:rPr>
              <a:t>le </a:t>
            </a:r>
            <a:r>
              <a:rPr lang="fr-FR" sz="1600" b="1" kern="0" dirty="0">
                <a:solidFill>
                  <a:srgbClr val="00597C"/>
                </a:solidFill>
                <a:latin typeface="Arial"/>
                <a:cs typeface="Arial"/>
              </a:rPr>
              <a:t>premier a répondu </a:t>
            </a:r>
            <a:r>
              <a:rPr lang="fr-FR" sz="1600" b="1" kern="0" dirty="0" smtClean="0">
                <a:solidFill>
                  <a:srgbClr val="00597C"/>
                </a:solidFill>
                <a:latin typeface="Arial"/>
                <a:cs typeface="Arial"/>
              </a:rPr>
              <a:t>favorablement.</a:t>
            </a:r>
          </a:p>
          <a:p>
            <a:pPr marL="285750" lvl="1" indent="-285750" eaLnBrk="0" fontAlgn="base" hangingPunct="0">
              <a:spcAft>
                <a:spcPct val="50000"/>
              </a:spcAft>
              <a:buClr>
                <a:srgbClr val="7EA2D1"/>
              </a:buClr>
              <a:buFont typeface="Wingdings" panose="05000000000000000000" pitchFamily="2" charset="2"/>
              <a:buChar char="§"/>
              <a:defRPr/>
            </a:pPr>
            <a:r>
              <a:rPr lang="fr-FR" sz="1600" b="1" kern="0" dirty="0" smtClean="0">
                <a:solidFill>
                  <a:srgbClr val="00597C"/>
                </a:solidFill>
                <a:latin typeface="Arial"/>
                <a:cs typeface="Arial"/>
              </a:rPr>
              <a:t>L’établissement a la possibilité de consulter ses demandes archivées.</a:t>
            </a:r>
            <a:endParaRPr lang="fr-FR" sz="1600" b="1" kern="0" dirty="0">
              <a:solidFill>
                <a:srgbClr val="00597C"/>
              </a:solidFill>
              <a:latin typeface="Arial"/>
              <a:cs typeface="Arial"/>
            </a:endParaRPr>
          </a:p>
          <a:p>
            <a:pPr marL="360000" lvl="1" indent="-239713" eaLnBrk="0" fontAlgn="base" hangingPunct="0">
              <a:spcAft>
                <a:spcPct val="50000"/>
              </a:spcAft>
              <a:buClr>
                <a:srgbClr val="7EA2D1"/>
              </a:buClr>
              <a:buFont typeface="Wingdings" pitchFamily="2" charset="2"/>
              <a:buChar char="§"/>
              <a:defRPr/>
            </a:pPr>
            <a:endParaRPr lang="fr-FR" sz="1400" b="1" dirty="0">
              <a:solidFill>
                <a:srgbClr val="00597C"/>
              </a:solidFill>
              <a:latin typeface="Arial"/>
              <a:cs typeface="Arial"/>
            </a:endParaRPr>
          </a:p>
        </p:txBody>
      </p:sp>
      <p:sp>
        <p:nvSpPr>
          <p:cNvPr id="15" name="Titre 1"/>
          <p:cNvSpPr txBox="1">
            <a:spLocks/>
          </p:cNvSpPr>
          <p:nvPr/>
        </p:nvSpPr>
        <p:spPr bwMode="auto">
          <a:xfrm>
            <a:off x="360859" y="400051"/>
            <a:ext cx="8229600" cy="5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a:lstStyle>
          <a:p>
            <a:pPr>
              <a:defRPr/>
            </a:pPr>
            <a:r>
              <a:rPr lang="fr-FR" altLang="fr-FR" kern="0" dirty="0" smtClean="0">
                <a:solidFill>
                  <a:srgbClr val="00597C"/>
                </a:solidFill>
                <a:latin typeface="Arial"/>
                <a:cs typeface="Arial"/>
              </a:rPr>
              <a:t>Gérer ses demandes de réservation</a:t>
            </a:r>
            <a:endParaRPr lang="fr-FR" altLang="fr-FR" kern="0" dirty="0">
              <a:solidFill>
                <a:srgbClr val="00597C"/>
              </a:solidFill>
              <a:latin typeface="Arial"/>
              <a:cs typeface="Aria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99" y="3567634"/>
            <a:ext cx="8294609" cy="161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5157192"/>
            <a:ext cx="8294608" cy="127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69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360040" cy="369332"/>
          </a:xfrm>
          <a:prstGeom prst="rect">
            <a:avLst/>
          </a:prstGeom>
          <a:noFill/>
        </p:spPr>
        <p:txBody>
          <a:bodyPr wrap="square" rtlCol="0">
            <a:spAutoFit/>
          </a:bodyPr>
          <a:lstStyle/>
          <a:p>
            <a:r>
              <a:rPr lang="fr-FR" b="1" dirty="0">
                <a:solidFill>
                  <a:srgbClr val="FFFFFF"/>
                </a:solidFill>
              </a:rPr>
              <a:t>1</a:t>
            </a:r>
          </a:p>
        </p:txBody>
      </p:sp>
      <p:sp>
        <p:nvSpPr>
          <p:cNvPr id="3" name="Rectangle 2"/>
          <p:cNvSpPr/>
          <p:nvPr/>
        </p:nvSpPr>
        <p:spPr>
          <a:xfrm>
            <a:off x="476667" y="1340768"/>
            <a:ext cx="8354357" cy="4539704"/>
          </a:xfrm>
          <a:prstGeom prst="rect">
            <a:avLst/>
          </a:prstGeom>
        </p:spPr>
        <p:txBody>
          <a:bodyPr wrap="square">
            <a:spAutoFit/>
          </a:bodyPr>
          <a:lstStyle/>
          <a:p>
            <a:pPr marL="285750" lvl="1" indent="-285750" eaLnBrk="0" fontAlgn="base" hangingPunct="0">
              <a:spcAft>
                <a:spcPct val="50000"/>
              </a:spcAft>
              <a:buClr>
                <a:srgbClr val="7EA2D1"/>
              </a:buClr>
              <a:buSzPct val="150000"/>
              <a:buFont typeface="Wingdings" panose="05000000000000000000" pitchFamily="2" charset="2"/>
              <a:buChar char="§"/>
              <a:defRPr/>
            </a:pPr>
            <a:r>
              <a:rPr lang="fr-FR" sz="1600" b="1" kern="0" dirty="0">
                <a:solidFill>
                  <a:srgbClr val="00597C"/>
                </a:solidFill>
                <a:latin typeface="Arial"/>
                <a:cs typeface="Arial"/>
              </a:rPr>
              <a:t>Différentes structures d’accueil de jeunes enfant peuvent proposer leurs services sur Ma Cigogne : des crèches, des haltes garderies.</a:t>
            </a:r>
          </a:p>
          <a:p>
            <a:pPr marL="0" lvl="1" eaLnBrk="0" fontAlgn="base" hangingPunct="0">
              <a:spcAft>
                <a:spcPct val="50000"/>
              </a:spcAft>
              <a:buClr>
                <a:srgbClr val="7EA2D1"/>
              </a:buClr>
              <a:buSzPct val="150000"/>
              <a:defRPr/>
            </a:pPr>
            <a:endParaRPr lang="fr-FR" sz="1600" b="1" kern="0" dirty="0">
              <a:solidFill>
                <a:srgbClr val="00597C"/>
              </a:solidFill>
              <a:latin typeface="Arial"/>
              <a:cs typeface="Arial"/>
            </a:endParaRPr>
          </a:p>
          <a:p>
            <a:pPr marL="285750" lvl="1" indent="-285750" eaLnBrk="0" fontAlgn="base" hangingPunct="0">
              <a:spcAft>
                <a:spcPct val="50000"/>
              </a:spcAft>
              <a:buClr>
                <a:srgbClr val="7EA2D1"/>
              </a:buClr>
              <a:buSzPct val="150000"/>
              <a:buFont typeface="Wingdings" panose="05000000000000000000" pitchFamily="2" charset="2"/>
              <a:buChar char="§"/>
              <a:defRPr/>
            </a:pPr>
            <a:r>
              <a:rPr lang="fr-FR" sz="1600" b="1" kern="0" dirty="0">
                <a:solidFill>
                  <a:srgbClr val="00597C"/>
                </a:solidFill>
                <a:latin typeface="Arial"/>
                <a:cs typeface="Arial"/>
              </a:rPr>
              <a:t>Les structures peuvent s’inscrire directement en ligne, charge à Pôle emploi dans ce cas de vérifier l’existence de l’établissement en effectuant un croisement avec le fichier des établissements d’accueil de jeunes enfants (</a:t>
            </a:r>
            <a:r>
              <a:rPr lang="fr-FR" sz="1600" b="1" kern="0" dirty="0" err="1">
                <a:solidFill>
                  <a:srgbClr val="00597C"/>
                </a:solidFill>
                <a:latin typeface="Arial"/>
                <a:cs typeface="Arial"/>
              </a:rPr>
              <a:t>Eaje</a:t>
            </a:r>
            <a:r>
              <a:rPr lang="fr-FR" sz="1600" b="1" kern="0" dirty="0">
                <a:solidFill>
                  <a:srgbClr val="00597C"/>
                </a:solidFill>
                <a:latin typeface="Arial"/>
                <a:cs typeface="Arial"/>
              </a:rPr>
              <a:t>) de la CNAF. </a:t>
            </a:r>
          </a:p>
          <a:p>
            <a:pPr marL="0" lvl="1" eaLnBrk="0" fontAlgn="base" hangingPunct="0">
              <a:spcAft>
                <a:spcPct val="50000"/>
              </a:spcAft>
              <a:buClr>
                <a:srgbClr val="7EA2D1"/>
              </a:buClr>
              <a:buSzPct val="150000"/>
              <a:defRPr/>
            </a:pPr>
            <a:endParaRPr lang="fr-FR" sz="1600" b="1" kern="0" dirty="0">
              <a:solidFill>
                <a:srgbClr val="00597C"/>
              </a:solidFill>
              <a:latin typeface="Arial"/>
              <a:cs typeface="Arial"/>
            </a:endParaRPr>
          </a:p>
          <a:p>
            <a:pPr marL="285750" lvl="1" indent="-285750" eaLnBrk="0" fontAlgn="base" hangingPunct="0">
              <a:spcAft>
                <a:spcPct val="50000"/>
              </a:spcAft>
              <a:buClr>
                <a:srgbClr val="7EA2D1"/>
              </a:buClr>
              <a:buSzPct val="150000"/>
              <a:buFont typeface="Wingdings" panose="05000000000000000000" pitchFamily="2" charset="2"/>
              <a:buChar char="§"/>
              <a:defRPr/>
            </a:pPr>
            <a:r>
              <a:rPr lang="fr-FR" sz="1600" b="1" kern="0" dirty="0">
                <a:solidFill>
                  <a:srgbClr val="00597C"/>
                </a:solidFill>
                <a:latin typeface="Arial"/>
                <a:cs typeface="Arial"/>
              </a:rPr>
              <a:t>Chaque structure doit s’engager à respecter les termes de la charte d’adhésion de partenariat Ma Cigogne disponible sur le site: </a:t>
            </a:r>
            <a:endParaRPr lang="fr-FR" sz="1600" b="1" kern="0" dirty="0" smtClean="0">
              <a:solidFill>
                <a:srgbClr val="00597C"/>
              </a:solidFill>
              <a:latin typeface="Arial"/>
              <a:cs typeface="Arial"/>
            </a:endParaRPr>
          </a:p>
          <a:p>
            <a:pPr marL="0" lvl="1" eaLnBrk="0" fontAlgn="base" hangingPunct="0">
              <a:spcAft>
                <a:spcPct val="50000"/>
              </a:spcAft>
              <a:buClr>
                <a:srgbClr val="7EA2D1"/>
              </a:buClr>
              <a:buSzPct val="150000"/>
              <a:defRPr/>
            </a:pPr>
            <a:endParaRPr lang="fr-FR" sz="1400" b="1" kern="0" dirty="0">
              <a:solidFill>
                <a:srgbClr val="00597C"/>
              </a:solidFill>
              <a:latin typeface="Arial"/>
              <a:cs typeface="Arial"/>
            </a:endParaRPr>
          </a:p>
          <a:p>
            <a:pPr marL="515938" lvl="2" indent="-285750" eaLnBrk="0" fontAlgn="base" hangingPunct="0">
              <a:spcAft>
                <a:spcPct val="50000"/>
              </a:spcAft>
              <a:buClr>
                <a:srgbClr val="7EA2D1"/>
              </a:buClr>
              <a:buSzPct val="120000"/>
              <a:buFont typeface="Wingdings" panose="05000000000000000000" pitchFamily="2" charset="2"/>
              <a:buChar char="ü"/>
              <a:defRPr/>
            </a:pPr>
            <a:r>
              <a:rPr lang="fr-FR" sz="1400" kern="0" dirty="0">
                <a:solidFill>
                  <a:srgbClr val="1A171B"/>
                </a:solidFill>
                <a:latin typeface="Arial"/>
                <a:cs typeface="Arial"/>
              </a:rPr>
              <a:t>Répondre aux demandeurs sous 72 heures maximum</a:t>
            </a:r>
          </a:p>
          <a:p>
            <a:pPr marL="515938" lvl="2" indent="-285750" eaLnBrk="0" fontAlgn="base" hangingPunct="0">
              <a:spcAft>
                <a:spcPct val="50000"/>
              </a:spcAft>
              <a:buClr>
                <a:srgbClr val="7EA2D1"/>
              </a:buClr>
              <a:buSzPct val="120000"/>
              <a:buFont typeface="Wingdings" panose="05000000000000000000" pitchFamily="2" charset="2"/>
              <a:buChar char="ü"/>
              <a:defRPr/>
            </a:pPr>
            <a:r>
              <a:rPr lang="fr-FR" sz="1400" kern="0" dirty="0">
                <a:solidFill>
                  <a:srgbClr val="1A171B"/>
                </a:solidFill>
                <a:latin typeface="Arial"/>
                <a:cs typeface="Arial"/>
              </a:rPr>
              <a:t>Mettre à jour les disponibilités de places </a:t>
            </a:r>
            <a:r>
              <a:rPr lang="fr-FR" sz="1400" kern="0" dirty="0" smtClean="0">
                <a:solidFill>
                  <a:srgbClr val="1A171B"/>
                </a:solidFill>
                <a:latin typeface="Arial"/>
                <a:cs typeface="Arial"/>
              </a:rPr>
              <a:t>libres</a:t>
            </a:r>
          </a:p>
          <a:p>
            <a:pPr marL="515938" lvl="2" indent="-285750" eaLnBrk="0" fontAlgn="base" hangingPunct="0">
              <a:spcAft>
                <a:spcPct val="50000"/>
              </a:spcAft>
              <a:buClr>
                <a:srgbClr val="7EA2D1"/>
              </a:buClr>
              <a:buSzPct val="120000"/>
              <a:buFont typeface="Wingdings" panose="05000000000000000000" pitchFamily="2" charset="2"/>
              <a:buChar char="ü"/>
              <a:defRPr/>
            </a:pPr>
            <a:r>
              <a:rPr lang="fr-FR" sz="1400" kern="0" dirty="0" smtClean="0">
                <a:solidFill>
                  <a:srgbClr val="1A171B"/>
                </a:solidFill>
                <a:latin typeface="Arial"/>
                <a:cs typeface="Arial"/>
              </a:rPr>
              <a:t>Fournir annuellement des éléments statistiques, qui contribueront au pilotage du dispositif (nombre de demandes reçues/validées, nombre de demandeurs d’emploi ayant bénéficié du service).</a:t>
            </a:r>
            <a:endParaRPr lang="fr-FR" sz="1400" kern="0" dirty="0">
              <a:solidFill>
                <a:srgbClr val="1A171B"/>
              </a:solidFill>
              <a:latin typeface="Arial"/>
              <a:cs typeface="Arial"/>
            </a:endParaRPr>
          </a:p>
        </p:txBody>
      </p:sp>
      <p:sp>
        <p:nvSpPr>
          <p:cNvPr id="17" name="Titre 1"/>
          <p:cNvSpPr txBox="1">
            <a:spLocks/>
          </p:cNvSpPr>
          <p:nvPr/>
        </p:nvSpPr>
        <p:spPr bwMode="auto">
          <a:xfrm>
            <a:off x="476667" y="395288"/>
            <a:ext cx="8229600" cy="5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a:lstStyle>
          <a:p>
            <a:pPr>
              <a:defRPr/>
            </a:pPr>
            <a:r>
              <a:rPr lang="fr-FR" altLang="fr-FR" kern="0" dirty="0">
                <a:solidFill>
                  <a:srgbClr val="00597C"/>
                </a:solidFill>
                <a:latin typeface="Arial"/>
                <a:cs typeface="Arial"/>
              </a:rPr>
              <a:t>Engagements des gestionnaires</a:t>
            </a:r>
          </a:p>
        </p:txBody>
      </p:sp>
    </p:spTree>
    <p:extLst>
      <p:ext uri="{BB962C8B-B14F-4D97-AF65-F5344CB8AC3E}">
        <p14:creationId xmlns:p14="http://schemas.microsoft.com/office/powerpoint/2010/main" val="13565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51520" y="188640"/>
            <a:ext cx="9108504" cy="1143000"/>
          </a:xfrm>
        </p:spPr>
        <p:txBody>
          <a:bodyPr>
            <a:normAutofit/>
          </a:bodyPr>
          <a:lstStyle/>
          <a:p>
            <a:pPr algn="l" eaLnBrk="0" fontAlgn="base" hangingPunct="0">
              <a:spcAft>
                <a:spcPct val="0"/>
              </a:spcAft>
              <a:defRPr/>
            </a:pPr>
            <a:r>
              <a:rPr lang="fr-FR" altLang="fr-FR" sz="3000" b="1" kern="0" dirty="0">
                <a:solidFill>
                  <a:srgbClr val="00597C"/>
                </a:solidFill>
                <a:latin typeface="Arial"/>
                <a:cs typeface="Arial"/>
              </a:rPr>
              <a:t>Un outil développé en partenariat avec la CNAF </a:t>
            </a:r>
          </a:p>
        </p:txBody>
      </p:sp>
      <p:sp>
        <p:nvSpPr>
          <p:cNvPr id="44035" name="Espace réservé du contenu 2"/>
          <p:cNvSpPr>
            <a:spLocks noGrp="1"/>
          </p:cNvSpPr>
          <p:nvPr>
            <p:ph idx="1"/>
          </p:nvPr>
        </p:nvSpPr>
        <p:spPr>
          <a:xfrm>
            <a:off x="323528" y="1556792"/>
            <a:ext cx="8545513" cy="5148262"/>
          </a:xfrm>
        </p:spPr>
        <p:txBody>
          <a:bodyPr>
            <a:normAutofit/>
          </a:bodyPr>
          <a:lstStyle/>
          <a:p>
            <a:pPr marL="285750" lvl="1" eaLnBrk="0" fontAlgn="base" hangingPunct="0">
              <a:spcAft>
                <a:spcPct val="50000"/>
              </a:spcAft>
              <a:buClr>
                <a:srgbClr val="7EA2D1"/>
              </a:buClr>
              <a:buFont typeface="Wingdings" panose="05000000000000000000" pitchFamily="2" charset="2"/>
              <a:buChar char="§"/>
              <a:defRPr/>
            </a:pPr>
            <a:r>
              <a:rPr lang="fr-FR" altLang="fr-FR" sz="1800" b="1" kern="0" dirty="0">
                <a:solidFill>
                  <a:srgbClr val="00597C"/>
                </a:solidFill>
                <a:latin typeface="Arial"/>
                <a:cs typeface="Arial"/>
              </a:rPr>
              <a:t>Promotion de Ma Cigogne auprès de l’ensemble des EAJE (envoi d’un courrier à l’ensembles des crèches, lien vers Ma Cigogne sur monenfant.fr</a:t>
            </a:r>
            <a:r>
              <a:rPr lang="fr-FR" altLang="fr-FR" sz="1800" b="1" kern="0" dirty="0" smtClean="0">
                <a:solidFill>
                  <a:srgbClr val="00597C"/>
                </a:solidFill>
                <a:latin typeface="Arial"/>
                <a:cs typeface="Arial"/>
              </a:rPr>
              <a:t>…).</a:t>
            </a:r>
            <a:endParaRPr lang="fr-FR" altLang="fr-FR" sz="1800" b="1" kern="0" dirty="0">
              <a:solidFill>
                <a:srgbClr val="00597C"/>
              </a:solidFill>
              <a:latin typeface="Arial"/>
              <a:cs typeface="Arial"/>
            </a:endParaRPr>
          </a:p>
          <a:p>
            <a:pPr marL="285750" lvl="1" eaLnBrk="0" fontAlgn="base" hangingPunct="0">
              <a:spcAft>
                <a:spcPct val="50000"/>
              </a:spcAft>
              <a:buClr>
                <a:srgbClr val="7EA2D1"/>
              </a:buClr>
              <a:buFont typeface="Wingdings" panose="05000000000000000000" pitchFamily="2" charset="2"/>
              <a:buChar char="§"/>
              <a:defRPr/>
            </a:pPr>
            <a:r>
              <a:rPr lang="fr-FR" altLang="fr-FR" sz="1800" b="1" kern="0" dirty="0">
                <a:solidFill>
                  <a:srgbClr val="00597C"/>
                </a:solidFill>
                <a:latin typeface="Arial"/>
                <a:cs typeface="Arial"/>
              </a:rPr>
              <a:t>Partage du fichier des établissements afin de permettre une vérification lors de </a:t>
            </a:r>
            <a:r>
              <a:rPr lang="fr-FR" altLang="fr-FR" sz="1800" b="1" kern="0" dirty="0" smtClean="0">
                <a:solidFill>
                  <a:srgbClr val="00597C"/>
                </a:solidFill>
                <a:latin typeface="Arial"/>
                <a:cs typeface="Arial"/>
              </a:rPr>
              <a:t>l’inscription, appui technique et partage de l’expertise.</a:t>
            </a:r>
            <a:endParaRPr lang="fr-FR" altLang="fr-FR" sz="1800" b="1" kern="0" dirty="0">
              <a:solidFill>
                <a:srgbClr val="00597C"/>
              </a:solidFill>
              <a:latin typeface="Arial"/>
              <a:cs typeface="Arial"/>
            </a:endParaRPr>
          </a:p>
          <a:p>
            <a:pPr marL="285750" lvl="1" eaLnBrk="0" fontAlgn="base" hangingPunct="0">
              <a:spcAft>
                <a:spcPct val="50000"/>
              </a:spcAft>
              <a:buClr>
                <a:srgbClr val="7EA2D1"/>
              </a:buClr>
              <a:buFont typeface="Wingdings" panose="05000000000000000000" pitchFamily="2" charset="2"/>
              <a:buChar char="§"/>
              <a:defRPr/>
            </a:pPr>
            <a:r>
              <a:rPr lang="fr-FR" altLang="fr-FR" sz="1800" b="1" kern="0" dirty="0">
                <a:solidFill>
                  <a:srgbClr val="00597C"/>
                </a:solidFill>
                <a:latin typeface="Arial"/>
                <a:cs typeface="Arial"/>
              </a:rPr>
              <a:t>Signature </a:t>
            </a:r>
            <a:r>
              <a:rPr lang="fr-FR" altLang="fr-FR" sz="1800" b="1" kern="0" dirty="0" smtClean="0">
                <a:solidFill>
                  <a:srgbClr val="00597C"/>
                </a:solidFill>
                <a:latin typeface="Arial"/>
                <a:cs typeface="Arial"/>
              </a:rPr>
              <a:t>d’une convention de partenariat.</a:t>
            </a:r>
            <a:endParaRPr lang="fr-FR" altLang="fr-FR" sz="1800" b="1" kern="0" dirty="0">
              <a:solidFill>
                <a:srgbClr val="00597C"/>
              </a:solidFill>
              <a:latin typeface="Arial"/>
              <a:cs typeface="Arial"/>
            </a:endParaRPr>
          </a:p>
          <a:p>
            <a:pPr marL="285750" lvl="1" eaLnBrk="0" fontAlgn="base" hangingPunct="0">
              <a:spcAft>
                <a:spcPct val="50000"/>
              </a:spcAft>
              <a:buClr>
                <a:srgbClr val="7EA2D1"/>
              </a:buClr>
              <a:buFont typeface="Wingdings" panose="05000000000000000000" pitchFamily="2" charset="2"/>
              <a:buChar char="§"/>
              <a:defRPr/>
            </a:pPr>
            <a:r>
              <a:rPr lang="fr-FR" altLang="fr-FR" sz="1800" b="1" kern="0" dirty="0">
                <a:solidFill>
                  <a:srgbClr val="00597C"/>
                </a:solidFill>
                <a:latin typeface="Arial"/>
                <a:cs typeface="Arial"/>
              </a:rPr>
              <a:t>Participation au comité de pilotage </a:t>
            </a:r>
            <a:r>
              <a:rPr lang="fr-FR" altLang="fr-FR" sz="1800" b="1" kern="0" dirty="0" smtClean="0">
                <a:solidFill>
                  <a:srgbClr val="00597C"/>
                </a:solidFill>
                <a:latin typeface="Arial"/>
                <a:cs typeface="Arial"/>
              </a:rPr>
              <a:t>national.</a:t>
            </a:r>
            <a:endParaRPr lang="fr-FR" altLang="fr-FR" sz="1800" b="1" kern="0" dirty="0">
              <a:solidFill>
                <a:srgbClr val="00597C"/>
              </a:solidFill>
              <a:latin typeface="Arial"/>
              <a:cs typeface="Arial"/>
            </a:endParaRPr>
          </a:p>
        </p:txBody>
      </p:sp>
    </p:spTree>
    <p:extLst>
      <p:ext uri="{BB962C8B-B14F-4D97-AF65-F5344CB8AC3E}">
        <p14:creationId xmlns:p14="http://schemas.microsoft.com/office/powerpoint/2010/main" val="165894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79425" y="395288"/>
            <a:ext cx="8229600" cy="1143000"/>
          </a:xfrm>
        </p:spPr>
        <p:txBody>
          <a:bodyPr/>
          <a:lstStyle/>
          <a:p>
            <a:r>
              <a:rPr lang="fr-FR" altLang="fr-FR" dirty="0">
                <a:solidFill>
                  <a:srgbClr val="00597C"/>
                </a:solidFill>
              </a:rPr>
              <a:t>Enjeux</a:t>
            </a:r>
          </a:p>
        </p:txBody>
      </p:sp>
      <p:sp>
        <p:nvSpPr>
          <p:cNvPr id="44035" name="Espace réservé du contenu 2"/>
          <p:cNvSpPr>
            <a:spLocks noGrp="1"/>
          </p:cNvSpPr>
          <p:nvPr>
            <p:ph idx="1"/>
          </p:nvPr>
        </p:nvSpPr>
        <p:spPr>
          <a:xfrm>
            <a:off x="323850" y="1268413"/>
            <a:ext cx="8545513" cy="5148262"/>
          </a:xfrm>
        </p:spPr>
        <p:txBody>
          <a:bodyPr/>
          <a:lstStyle/>
          <a:p>
            <a:pPr>
              <a:buFont typeface="Wingdings" pitchFamily="2" charset="2"/>
              <a:buChar char="§"/>
              <a:defRPr/>
            </a:pPr>
            <a:r>
              <a:rPr lang="fr-FR" altLang="fr-FR" dirty="0"/>
              <a:t>Objectifs de Ma Cigogne :</a:t>
            </a:r>
          </a:p>
          <a:p>
            <a:pPr marL="540000" lvl="1">
              <a:buFont typeface="Wingdings" pitchFamily="2" charset="2"/>
              <a:buChar char="§"/>
              <a:defRPr/>
            </a:pPr>
            <a:r>
              <a:rPr lang="fr-FR" altLang="fr-FR" sz="1400" dirty="0" smtClean="0"/>
              <a:t>Apporter </a:t>
            </a:r>
            <a:r>
              <a:rPr lang="fr-FR" altLang="fr-FR" sz="1400" dirty="0"/>
              <a:t>de nouvelles solutions aux demandeurs d’emploi </a:t>
            </a:r>
            <a:r>
              <a:rPr lang="fr-FR" altLang="fr-FR" sz="1400" dirty="0" smtClean="0"/>
              <a:t>qui rencontrent des difficultés pour faire garder leur(s) enfant(s).</a:t>
            </a:r>
            <a:endParaRPr lang="fr-FR" altLang="fr-FR" sz="1400" dirty="0"/>
          </a:p>
          <a:p>
            <a:pPr marL="540000" lvl="1">
              <a:buFont typeface="Wingdings" pitchFamily="2" charset="2"/>
              <a:buChar char="§"/>
              <a:defRPr/>
            </a:pPr>
            <a:r>
              <a:rPr lang="fr-FR" altLang="fr-FR" sz="1400" dirty="0" smtClean="0"/>
              <a:t>Faciliter </a:t>
            </a:r>
            <a:r>
              <a:rPr lang="fr-FR" altLang="fr-FR" sz="1400" dirty="0"/>
              <a:t>leurs démarches de recherche d’emploi (entretien d’embauche, entretien de sélection en formation rendez-vous Pôle emploi, période d’essai, stage de formation, rendez-vous création d’entreprises</a:t>
            </a:r>
            <a:r>
              <a:rPr lang="fr-FR" altLang="fr-FR" sz="1400" dirty="0" smtClean="0"/>
              <a:t>).</a:t>
            </a:r>
            <a:endParaRPr lang="fr-FR" altLang="fr-FR" sz="1400" dirty="0"/>
          </a:p>
          <a:p>
            <a:pPr marL="300287" lvl="1" indent="0">
              <a:buNone/>
              <a:defRPr/>
            </a:pPr>
            <a:endParaRPr lang="fr-FR" altLang="fr-FR" sz="1400" dirty="0"/>
          </a:p>
          <a:p>
            <a:pPr>
              <a:buFont typeface="Wingdings" pitchFamily="2" charset="2"/>
              <a:buChar char="§"/>
              <a:defRPr/>
            </a:pPr>
            <a:r>
              <a:rPr lang="fr-FR" altLang="fr-FR" dirty="0"/>
              <a:t>Les places ponctuelles proposées sur le site MaCigogne.fr sont ouvertes  aux personnes qui réunissent les trois conditions ci-dessous : </a:t>
            </a:r>
          </a:p>
          <a:p>
            <a:pPr marL="540000" lvl="1">
              <a:buFont typeface="Wingdings" pitchFamily="2" charset="2"/>
              <a:buChar char="§"/>
              <a:defRPr/>
            </a:pPr>
            <a:r>
              <a:rPr lang="fr-FR" altLang="fr-FR" sz="1400" dirty="0"/>
              <a:t>Personnes inscrites comme demandeurs d’emploi auprès de Pole emploi</a:t>
            </a:r>
          </a:p>
          <a:p>
            <a:pPr marL="540000" lvl="1">
              <a:buFont typeface="Wingdings" pitchFamily="2" charset="2"/>
              <a:buChar char="§"/>
              <a:defRPr/>
            </a:pPr>
            <a:r>
              <a:rPr lang="fr-FR" altLang="fr-FR" sz="1400" dirty="0"/>
              <a:t>ayant au moins un enfant de 0 à 3 ans ;</a:t>
            </a:r>
          </a:p>
          <a:p>
            <a:pPr marL="540000" lvl="1">
              <a:buFont typeface="Wingdings" pitchFamily="2" charset="2"/>
              <a:buChar char="§"/>
              <a:defRPr/>
            </a:pPr>
            <a:r>
              <a:rPr lang="fr-FR" altLang="fr-FR" sz="1400" dirty="0"/>
              <a:t>justifiant de la nécessité d’une solution de garde ponctuelle dans le cadre de son parcours </a:t>
            </a:r>
            <a:r>
              <a:rPr lang="fr-FR" altLang="fr-FR" sz="1400" dirty="0" smtClean="0"/>
              <a:t> vers l’emploi (entretien </a:t>
            </a:r>
            <a:r>
              <a:rPr lang="fr-FR" altLang="fr-FR" sz="1400" dirty="0"/>
              <a:t>d’embauche, rendez-vous Pôle Emploi, entrée en formation). </a:t>
            </a:r>
          </a:p>
        </p:txBody>
      </p:sp>
    </p:spTree>
    <p:extLst>
      <p:ext uri="{BB962C8B-B14F-4D97-AF65-F5344CB8AC3E}">
        <p14:creationId xmlns:p14="http://schemas.microsoft.com/office/powerpoint/2010/main" val="384891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ce réservé du contenu 2"/>
          <p:cNvSpPr>
            <a:spLocks noGrp="1"/>
          </p:cNvSpPr>
          <p:nvPr>
            <p:ph idx="1"/>
          </p:nvPr>
        </p:nvSpPr>
        <p:spPr>
          <a:xfrm>
            <a:off x="251520" y="1700808"/>
            <a:ext cx="8640960" cy="4248472"/>
          </a:xfrm>
        </p:spPr>
        <p:txBody>
          <a:bodyPr/>
          <a:lstStyle/>
          <a:p>
            <a:pPr marL="539750" lvl="1">
              <a:buFont typeface="Wingdings" pitchFamily="2" charset="2"/>
              <a:buChar char="§"/>
              <a:defRPr/>
            </a:pPr>
            <a:r>
              <a:rPr lang="fr-FR" altLang="fr-FR" sz="1600" dirty="0" smtClean="0"/>
              <a:t>Vérification systématique du numéro de demandeur </a:t>
            </a:r>
            <a:r>
              <a:rPr lang="fr-FR" altLang="fr-FR" sz="1600" dirty="0" smtClean="0"/>
              <a:t>d’emploi. </a:t>
            </a:r>
            <a:endParaRPr lang="fr-FR" altLang="fr-FR" sz="1600" dirty="0" smtClean="0"/>
          </a:p>
          <a:p>
            <a:pPr marL="539750" lvl="1">
              <a:buFont typeface="Wingdings" pitchFamily="2" charset="2"/>
              <a:buChar char="§"/>
              <a:defRPr/>
            </a:pPr>
            <a:r>
              <a:rPr lang="fr-FR" altLang="fr-FR" sz="1600" dirty="0" smtClean="0"/>
              <a:t>Système de recherche multicritères (lieu, âge de l’enfant et date ou période de 3 jours maximum</a:t>
            </a:r>
            <a:r>
              <a:rPr lang="fr-FR" altLang="fr-FR" sz="1600" dirty="0" smtClean="0"/>
              <a:t>). </a:t>
            </a:r>
            <a:endParaRPr lang="fr-FR" altLang="fr-FR" sz="1600" dirty="0" smtClean="0"/>
          </a:p>
          <a:p>
            <a:pPr marL="540000" lvl="1">
              <a:buFont typeface="Wingdings" pitchFamily="2" charset="2"/>
              <a:buChar char="§"/>
              <a:defRPr/>
            </a:pPr>
            <a:r>
              <a:rPr lang="fr-FR" altLang="fr-FR" sz="1600" dirty="0"/>
              <a:t>Les établissements présents dans la zone géographique recherchée et ayant des places disponibles aux dates demandées apparaissent dans le résultat de la recherche (repérés sur une carte avec des marqueurs et sous forme de liste</a:t>
            </a:r>
            <a:r>
              <a:rPr lang="fr-FR" altLang="fr-FR" sz="1600" dirty="0" smtClean="0"/>
              <a:t>).</a:t>
            </a:r>
            <a:endParaRPr lang="fr-FR" altLang="fr-FR" sz="1600" dirty="0"/>
          </a:p>
          <a:p>
            <a:pPr marL="540000" lvl="1">
              <a:buFont typeface="Wingdings" pitchFamily="2" charset="2"/>
              <a:buChar char="§"/>
              <a:defRPr/>
            </a:pPr>
            <a:r>
              <a:rPr lang="fr-FR" sz="1600" dirty="0"/>
              <a:t>Possibilité de sélectionner jusqu’à trois crèches proposant des places </a:t>
            </a:r>
            <a:r>
              <a:rPr lang="fr-FR" sz="1600" dirty="0" smtClean="0"/>
              <a:t>disponibles, et de leur émettre des demandes de réservation.</a:t>
            </a:r>
            <a:endParaRPr lang="fr-FR" altLang="fr-FR" sz="1600" dirty="0" smtClean="0"/>
          </a:p>
          <a:p>
            <a:pPr marL="539750" lvl="1">
              <a:buFont typeface="Wingdings" pitchFamily="2" charset="2"/>
              <a:buChar char="§"/>
              <a:defRPr/>
            </a:pPr>
            <a:r>
              <a:rPr lang="fr-FR" altLang="fr-FR" sz="1600" dirty="0" smtClean="0"/>
              <a:t>Obligation de justifier le motif de la </a:t>
            </a:r>
            <a:r>
              <a:rPr lang="fr-FR" altLang="fr-FR" sz="1600" dirty="0" smtClean="0"/>
              <a:t>démarche </a:t>
            </a:r>
            <a:r>
              <a:rPr lang="fr-FR" altLang="fr-FR" sz="1600" dirty="0" smtClean="0"/>
              <a:t>pour valider la demande de réservation </a:t>
            </a:r>
            <a:r>
              <a:rPr lang="fr-FR" sz="1600" dirty="0"/>
              <a:t>(entretien d’embauche, entretien de sélection en formation, rendez-vous Pôle emploi, période d’essai, stage de formation, rendez-vous avec une structures d’accompagnement à la création d’entreprises).  </a:t>
            </a:r>
          </a:p>
        </p:txBody>
      </p:sp>
      <p:sp>
        <p:nvSpPr>
          <p:cNvPr id="6" name="Titre 1"/>
          <p:cNvSpPr>
            <a:spLocks noGrp="1"/>
          </p:cNvSpPr>
          <p:nvPr>
            <p:ph type="title"/>
          </p:nvPr>
        </p:nvSpPr>
        <p:spPr>
          <a:xfrm>
            <a:off x="479425" y="395288"/>
            <a:ext cx="8229600" cy="1143000"/>
          </a:xfrm>
        </p:spPr>
        <p:txBody>
          <a:bodyPr/>
          <a:lstStyle/>
          <a:p>
            <a:r>
              <a:rPr lang="fr-FR" altLang="fr-FR" dirty="0">
                <a:solidFill>
                  <a:srgbClr val="00597C"/>
                </a:solidFill>
              </a:rPr>
              <a:t>Demandes de réservation totalement automatisées </a:t>
            </a:r>
          </a:p>
        </p:txBody>
      </p:sp>
    </p:spTree>
    <p:extLst>
      <p:ext uri="{BB962C8B-B14F-4D97-AF65-F5344CB8AC3E}">
        <p14:creationId xmlns:p14="http://schemas.microsoft.com/office/powerpoint/2010/main" val="265013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479425" y="395288"/>
            <a:ext cx="8229600" cy="1143000"/>
          </a:xfrm>
        </p:spPr>
        <p:txBody>
          <a:bodyPr/>
          <a:lstStyle/>
          <a:p>
            <a:r>
              <a:rPr lang="fr-FR" altLang="fr-FR">
                <a:solidFill>
                  <a:srgbClr val="00597C"/>
                </a:solidFill>
              </a:rPr>
              <a:t>Présentation</a:t>
            </a:r>
          </a:p>
        </p:txBody>
      </p:sp>
      <p:sp>
        <p:nvSpPr>
          <p:cNvPr id="44035" name="Espace réservé du contenu 2"/>
          <p:cNvSpPr>
            <a:spLocks noGrp="1"/>
          </p:cNvSpPr>
          <p:nvPr>
            <p:ph idx="1"/>
          </p:nvPr>
        </p:nvSpPr>
        <p:spPr>
          <a:xfrm>
            <a:off x="261938" y="1414463"/>
            <a:ext cx="4160837" cy="2103437"/>
          </a:xfrm>
        </p:spPr>
        <p:txBody>
          <a:bodyPr/>
          <a:lstStyle/>
          <a:p>
            <a:pPr marL="539750" lvl="1">
              <a:buFont typeface="Wingdings" pitchFamily="2" charset="2"/>
              <a:buChar char="§"/>
              <a:defRPr/>
            </a:pPr>
            <a:r>
              <a:rPr lang="fr-FR" altLang="fr-FR" sz="1600" dirty="0"/>
              <a:t>Un site internet MaCigogne.fr et une application mobile qui permettent aux demandeurs d’emploi de bénéficier d’un accueil ponctuel en crèche ou en halte-garderie pour leurs enfants (de 0 à 3 ans) pendant leurs démarches de recherche d’emploi</a:t>
            </a:r>
          </a:p>
          <a:p>
            <a:pPr marL="0" indent="0" algn="just">
              <a:buFont typeface="Arial" pitchFamily="34" charset="0"/>
              <a:buNone/>
              <a:defRPr/>
            </a:pPr>
            <a:endParaRPr lang="fr-FR" altLang="fr-FR" sz="1600" dirty="0"/>
          </a:p>
        </p:txBody>
      </p:sp>
      <p:pic>
        <p:nvPicPr>
          <p:cNvPr id="5" name="Picture 5" descr="C:\Users\IAPA8260\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7850" y="4064897"/>
            <a:ext cx="1451406" cy="2582816"/>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7099"/>
            <a:ext cx="4135072" cy="645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016924"/>
            <a:ext cx="1529397" cy="267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90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479424" y="395288"/>
            <a:ext cx="8341047" cy="1143000"/>
          </a:xfrm>
        </p:spPr>
        <p:txBody>
          <a:bodyPr/>
          <a:lstStyle/>
          <a:p>
            <a:r>
              <a:rPr lang="fr-FR" altLang="fr-FR" dirty="0">
                <a:solidFill>
                  <a:srgbClr val="00597C"/>
                </a:solidFill>
              </a:rPr>
              <a:t>Inscription en ligne des </a:t>
            </a:r>
            <a:r>
              <a:rPr lang="fr-FR" altLang="fr-FR" dirty="0" smtClean="0">
                <a:solidFill>
                  <a:srgbClr val="00597C"/>
                </a:solidFill>
              </a:rPr>
              <a:t>demandeurs d’emploi</a:t>
            </a:r>
            <a:endParaRPr lang="fr-FR" altLang="fr-FR" dirty="0">
              <a:solidFill>
                <a:srgbClr val="00597C"/>
              </a:solidFill>
            </a:endParaRPr>
          </a:p>
        </p:txBody>
      </p:sp>
      <p:sp>
        <p:nvSpPr>
          <p:cNvPr id="29699" name="Espace réservé du contenu 2"/>
          <p:cNvSpPr>
            <a:spLocks noGrp="1"/>
          </p:cNvSpPr>
          <p:nvPr>
            <p:ph idx="1"/>
          </p:nvPr>
        </p:nvSpPr>
        <p:spPr>
          <a:xfrm>
            <a:off x="539552" y="2357810"/>
            <a:ext cx="3856038" cy="2367334"/>
          </a:xfrm>
        </p:spPr>
        <p:txBody>
          <a:bodyPr/>
          <a:lstStyle/>
          <a:p>
            <a:pPr marL="539750" lvl="1">
              <a:buFont typeface="Wingdings" pitchFamily="2" charset="2"/>
              <a:buChar char="§"/>
              <a:defRPr/>
            </a:pPr>
            <a:r>
              <a:rPr lang="fr-FR" altLang="fr-FR" sz="1600" dirty="0"/>
              <a:t>L’application permet de s’assurer de l’éligibilité des personnes. Une fois le statut de demandeur d’emploi validé, les personnes peuvent effectuer des demandes de réservation sur le </a:t>
            </a:r>
            <a:r>
              <a:rPr lang="fr-FR" altLang="fr-FR" sz="1600" dirty="0" smtClean="0"/>
              <a:t>site. </a:t>
            </a:r>
            <a:endParaRPr lang="fr-FR" altLang="fr-FR" sz="1600" dirty="0" smtClean="0"/>
          </a:p>
          <a:p>
            <a:pPr marL="539750" lvl="1">
              <a:buFont typeface="Wingdings" pitchFamily="2" charset="2"/>
              <a:buChar char="§"/>
              <a:defRPr/>
            </a:pPr>
            <a:r>
              <a:rPr lang="fr-FR" altLang="fr-FR" sz="1600" dirty="0" smtClean="0"/>
              <a:t>La vérification du statut s’effectue automatiquement.</a:t>
            </a:r>
            <a:endParaRPr lang="fr-FR" altLang="fr-FR" sz="1600" dirty="0"/>
          </a:p>
          <a:p>
            <a:pPr marL="300037" lvl="1" indent="0">
              <a:buFont typeface="Arial" pitchFamily="34" charset="0"/>
              <a:buNone/>
              <a:defRPr/>
            </a:pPr>
            <a:endParaRPr lang="fr-FR" altLang="fr-FR" sz="1600" dirty="0"/>
          </a:p>
          <a:p>
            <a:pPr marL="0" indent="0">
              <a:buFont typeface="Arial" pitchFamily="34" charset="0"/>
              <a:buNone/>
              <a:defRPr/>
            </a:pPr>
            <a:endParaRPr lang="fr-FR" altLang="fr-FR" sz="1600" dirty="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332" y="1268760"/>
            <a:ext cx="4635500" cy="503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2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479425" y="395288"/>
            <a:ext cx="8229600" cy="1143000"/>
          </a:xfrm>
        </p:spPr>
        <p:txBody>
          <a:bodyPr/>
          <a:lstStyle/>
          <a:p>
            <a:r>
              <a:rPr lang="fr-FR" altLang="fr-FR" dirty="0">
                <a:solidFill>
                  <a:srgbClr val="00597C"/>
                </a:solidFill>
              </a:rPr>
              <a:t>Demandes de réservation totalement automatisées </a:t>
            </a:r>
          </a:p>
        </p:txBody>
      </p:sp>
      <p:sp>
        <p:nvSpPr>
          <p:cNvPr id="44035" name="Espace réservé du contenu 2"/>
          <p:cNvSpPr>
            <a:spLocks noGrp="1"/>
          </p:cNvSpPr>
          <p:nvPr>
            <p:ph idx="1"/>
          </p:nvPr>
        </p:nvSpPr>
        <p:spPr>
          <a:xfrm>
            <a:off x="315913" y="1146175"/>
            <a:ext cx="8545512" cy="5148263"/>
          </a:xfrm>
        </p:spPr>
        <p:txBody>
          <a:bodyPr/>
          <a:lstStyle/>
          <a:p>
            <a:pPr marL="540000" lvl="1">
              <a:buFont typeface="Wingdings" pitchFamily="2" charset="2"/>
              <a:buChar char="§"/>
              <a:defRPr/>
            </a:pPr>
            <a:endParaRPr lang="fr-FR" altLang="fr-FR" sz="1400" dirty="0"/>
          </a:p>
          <a:p>
            <a:pPr marL="540000" lvl="1">
              <a:buFont typeface="Wingdings" pitchFamily="2" charset="2"/>
              <a:buChar char="§"/>
              <a:defRPr/>
            </a:pPr>
            <a:r>
              <a:rPr lang="fr-FR" altLang="fr-FR" sz="1400" dirty="0"/>
              <a:t>Après validation du statut de demandeur d’emploi, les personnes inscrites peuvent utiliser le service et effectuer une </a:t>
            </a:r>
            <a:r>
              <a:rPr lang="fr-FR" altLang="fr-FR" sz="1400" dirty="0" smtClean="0"/>
              <a:t>recherche, en saisissant plusieurs critères : lieu, nombre et âge de l’enfant, ainsi que la période souhaitée.</a:t>
            </a:r>
            <a:endParaRPr lang="fr-FR" altLang="fr-FR" sz="1400" dirty="0"/>
          </a:p>
          <a:p>
            <a:pPr marL="300287" lvl="1" indent="0">
              <a:buFont typeface="Arial" pitchFamily="34" charset="0"/>
              <a:buNone/>
              <a:defRPr/>
            </a:pPr>
            <a:endParaRPr lang="fr-FR" altLang="fr-FR" sz="1400" dirty="0"/>
          </a:p>
          <a:p>
            <a:pPr marL="300287" lvl="1" indent="0">
              <a:buFont typeface="Arial" pitchFamily="34" charset="0"/>
              <a:buNone/>
              <a:defRPr/>
            </a:pPr>
            <a:endParaRPr lang="fr-FR" altLang="fr-FR" sz="1600" dirty="0"/>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48880"/>
            <a:ext cx="7112291" cy="415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77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479425" y="395288"/>
            <a:ext cx="8229600" cy="585440"/>
          </a:xfrm>
        </p:spPr>
        <p:txBody>
          <a:bodyPr/>
          <a:lstStyle/>
          <a:p>
            <a:r>
              <a:rPr lang="fr-FR" altLang="fr-FR" dirty="0">
                <a:solidFill>
                  <a:srgbClr val="00597C"/>
                </a:solidFill>
              </a:rPr>
              <a:t>Sélectionner les établissements</a:t>
            </a:r>
          </a:p>
        </p:txBody>
      </p:sp>
      <p:sp>
        <p:nvSpPr>
          <p:cNvPr id="44035" name="Espace réservé du contenu 2"/>
          <p:cNvSpPr>
            <a:spLocks noGrp="1"/>
          </p:cNvSpPr>
          <p:nvPr>
            <p:ph idx="1"/>
          </p:nvPr>
        </p:nvSpPr>
        <p:spPr>
          <a:xfrm>
            <a:off x="315913" y="1146175"/>
            <a:ext cx="8545512" cy="5148263"/>
          </a:xfrm>
        </p:spPr>
        <p:txBody>
          <a:bodyPr/>
          <a:lstStyle/>
          <a:p>
            <a:pPr marL="540000" lvl="1">
              <a:buFont typeface="Wingdings" pitchFamily="2" charset="2"/>
              <a:buChar char="§"/>
              <a:defRPr/>
            </a:pPr>
            <a:r>
              <a:rPr lang="fr-FR" altLang="fr-FR" sz="1400" dirty="0"/>
              <a:t>Les établissements présents dans la zone géographique recherchée et ayant des places disponibles aux dates demandées apparaissent dans le résultat de la recherche (repérés sur une carte avec des marqueurs et sous forme de liste)</a:t>
            </a:r>
          </a:p>
          <a:p>
            <a:pPr marL="540000" lvl="1">
              <a:buFont typeface="Wingdings" pitchFamily="2" charset="2"/>
              <a:buChar char="§"/>
              <a:defRPr/>
            </a:pPr>
            <a:r>
              <a:rPr lang="fr-FR" sz="1400" dirty="0"/>
              <a:t>Possibilité de sélectionner jusqu’à trois crèches proposant des places disponibles</a:t>
            </a:r>
            <a:endParaRPr lang="en-US" sz="1400" dirty="0"/>
          </a:p>
          <a:p>
            <a:pPr marL="540000" lvl="1">
              <a:buFont typeface="Wingdings" pitchFamily="2" charset="2"/>
              <a:buChar char="§"/>
              <a:defRPr/>
            </a:pPr>
            <a:endParaRPr lang="fr-FR" altLang="fr-FR" sz="1400" dirty="0"/>
          </a:p>
          <a:p>
            <a:pPr marL="300287" lvl="1" indent="0">
              <a:buFont typeface="Arial" pitchFamily="34" charset="0"/>
              <a:buNone/>
              <a:defRPr/>
            </a:pPr>
            <a:endParaRPr lang="fr-FR" altLang="fr-FR" sz="1400" dirty="0"/>
          </a:p>
          <a:p>
            <a:pPr marL="300287" lvl="1" indent="0">
              <a:buFont typeface="Arial" pitchFamily="34" charset="0"/>
              <a:buNone/>
              <a:defRPr/>
            </a:pPr>
            <a:endParaRPr lang="fr-FR" altLang="fr-FR" sz="1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68" y="2404109"/>
            <a:ext cx="7924800"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38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360040" cy="369332"/>
          </a:xfrm>
          <a:prstGeom prst="rect">
            <a:avLst/>
          </a:prstGeom>
          <a:noFill/>
        </p:spPr>
        <p:txBody>
          <a:bodyPr wrap="square" rtlCol="0">
            <a:spAutoFit/>
          </a:bodyPr>
          <a:lstStyle/>
          <a:p>
            <a:r>
              <a:rPr lang="fr-FR" b="1" dirty="0">
                <a:solidFill>
                  <a:srgbClr val="FFFFFF"/>
                </a:solidFill>
              </a:rPr>
              <a:t>2</a:t>
            </a:r>
          </a:p>
        </p:txBody>
      </p:sp>
      <p:sp>
        <p:nvSpPr>
          <p:cNvPr id="9" name="ZoneTexte 8"/>
          <p:cNvSpPr txBox="1"/>
          <p:nvPr/>
        </p:nvSpPr>
        <p:spPr>
          <a:xfrm>
            <a:off x="268427" y="1124744"/>
            <a:ext cx="8871015" cy="738664"/>
          </a:xfrm>
          <a:prstGeom prst="rect">
            <a:avLst/>
          </a:prstGeom>
          <a:noFill/>
        </p:spPr>
        <p:txBody>
          <a:bodyPr wrap="square" rtlCol="0">
            <a:spAutoFit/>
          </a:bodyPr>
          <a:lstStyle/>
          <a:p>
            <a:pPr marL="360000" lvl="1" indent="-239713" eaLnBrk="0" fontAlgn="base" hangingPunct="0">
              <a:spcAft>
                <a:spcPct val="50000"/>
              </a:spcAft>
              <a:buClr>
                <a:srgbClr val="7EA2D1"/>
              </a:buClr>
              <a:buFont typeface="Wingdings" pitchFamily="2" charset="2"/>
              <a:buChar char="§"/>
              <a:defRPr/>
            </a:pPr>
            <a:r>
              <a:rPr lang="fr-FR" sz="1400" b="1" dirty="0">
                <a:solidFill>
                  <a:srgbClr val="00597C"/>
                </a:solidFill>
              </a:rPr>
              <a:t>Pour valider la demande de réservation, le parent doit préciser le motif de sa demande (entretien d’embauche, entretien de sélection en formation, rendez-vous Pôle emploi, période d’essai, stage de formation, rendez-vous avec une structures d’accompagnement à la création d’entreprises).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337" y="2048208"/>
            <a:ext cx="5995193" cy="464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a:spLocks noGrp="1"/>
          </p:cNvSpPr>
          <p:nvPr>
            <p:ph type="title"/>
          </p:nvPr>
        </p:nvSpPr>
        <p:spPr>
          <a:xfrm>
            <a:off x="479425" y="395288"/>
            <a:ext cx="8229600" cy="585440"/>
          </a:xfrm>
        </p:spPr>
        <p:txBody>
          <a:bodyPr/>
          <a:lstStyle/>
          <a:p>
            <a:r>
              <a:rPr lang="fr-FR" altLang="fr-FR" dirty="0">
                <a:solidFill>
                  <a:srgbClr val="00597C"/>
                </a:solidFill>
              </a:rPr>
              <a:t>Valider la réservation</a:t>
            </a:r>
          </a:p>
        </p:txBody>
      </p:sp>
    </p:spTree>
    <p:extLst>
      <p:ext uri="{BB962C8B-B14F-4D97-AF65-F5344CB8AC3E}">
        <p14:creationId xmlns:p14="http://schemas.microsoft.com/office/powerpoint/2010/main" val="412267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360040" cy="369332"/>
          </a:xfrm>
          <a:prstGeom prst="rect">
            <a:avLst/>
          </a:prstGeom>
          <a:noFill/>
        </p:spPr>
        <p:txBody>
          <a:bodyPr wrap="square" rtlCol="0">
            <a:spAutoFit/>
          </a:bodyPr>
          <a:lstStyle/>
          <a:p>
            <a:r>
              <a:rPr lang="fr-FR" b="1" dirty="0">
                <a:solidFill>
                  <a:srgbClr val="FFFFFF"/>
                </a:solidFill>
              </a:rPr>
              <a:t>2</a:t>
            </a:r>
          </a:p>
        </p:txBody>
      </p:sp>
      <p:sp>
        <p:nvSpPr>
          <p:cNvPr id="9" name="ZoneTexte 8"/>
          <p:cNvSpPr txBox="1"/>
          <p:nvPr/>
        </p:nvSpPr>
        <p:spPr>
          <a:xfrm>
            <a:off x="268427" y="1124744"/>
            <a:ext cx="8871015" cy="846386"/>
          </a:xfrm>
          <a:prstGeom prst="rect">
            <a:avLst/>
          </a:prstGeom>
          <a:noFill/>
        </p:spPr>
        <p:txBody>
          <a:bodyPr wrap="square" rtlCol="0">
            <a:spAutoFit/>
          </a:bodyPr>
          <a:lstStyle/>
          <a:p>
            <a:pPr marL="360000" lvl="1" indent="-239713" eaLnBrk="0" fontAlgn="base" hangingPunct="0">
              <a:spcAft>
                <a:spcPct val="50000"/>
              </a:spcAft>
              <a:buClr>
                <a:srgbClr val="7EA2D1"/>
              </a:buClr>
              <a:buFont typeface="Wingdings" pitchFamily="2" charset="2"/>
              <a:buChar char="§"/>
              <a:defRPr/>
            </a:pPr>
            <a:r>
              <a:rPr lang="fr-FR" sz="1400" b="1" dirty="0">
                <a:solidFill>
                  <a:srgbClr val="00597C"/>
                </a:solidFill>
              </a:rPr>
              <a:t>Confirmation de sa demande sur son espace personnel Ma </a:t>
            </a:r>
            <a:r>
              <a:rPr lang="fr-FR" sz="1400" b="1" dirty="0" smtClean="0">
                <a:solidFill>
                  <a:srgbClr val="00597C"/>
                </a:solidFill>
              </a:rPr>
              <a:t>Cigogne.</a:t>
            </a:r>
            <a:endParaRPr lang="fr-FR" sz="1400" b="1" dirty="0">
              <a:solidFill>
                <a:srgbClr val="00597C"/>
              </a:solidFill>
            </a:endParaRPr>
          </a:p>
          <a:p>
            <a:pPr marL="360000" lvl="1" indent="-239713" eaLnBrk="0" fontAlgn="base" hangingPunct="0">
              <a:spcAft>
                <a:spcPct val="50000"/>
              </a:spcAft>
              <a:buClr>
                <a:srgbClr val="7EA2D1"/>
              </a:buClr>
              <a:buFont typeface="Wingdings" pitchFamily="2" charset="2"/>
              <a:buChar char="§"/>
              <a:defRPr/>
            </a:pPr>
            <a:r>
              <a:rPr lang="fr-FR" sz="1400" b="1" dirty="0">
                <a:solidFill>
                  <a:srgbClr val="00597C"/>
                </a:solidFill>
              </a:rPr>
              <a:t>En complément, un mail </a:t>
            </a:r>
            <a:r>
              <a:rPr lang="fr-FR" sz="1400" b="1" dirty="0" smtClean="0">
                <a:solidFill>
                  <a:srgbClr val="00597C"/>
                </a:solidFill>
              </a:rPr>
              <a:t>attestant de la prise </a:t>
            </a:r>
            <a:r>
              <a:rPr lang="fr-FR" sz="1400" b="1" dirty="0">
                <a:solidFill>
                  <a:srgbClr val="00597C"/>
                </a:solidFill>
              </a:rPr>
              <a:t>en compte de </a:t>
            </a:r>
            <a:r>
              <a:rPr lang="fr-FR" sz="1400" b="1" dirty="0" smtClean="0">
                <a:solidFill>
                  <a:srgbClr val="00597C"/>
                </a:solidFill>
              </a:rPr>
              <a:t>sa </a:t>
            </a:r>
            <a:r>
              <a:rPr lang="fr-FR" sz="1400" b="1" dirty="0">
                <a:solidFill>
                  <a:srgbClr val="00597C"/>
                </a:solidFill>
              </a:rPr>
              <a:t>demande de réservation est envoyé </a:t>
            </a:r>
            <a:r>
              <a:rPr lang="fr-FR" sz="1400" b="1" dirty="0" smtClean="0">
                <a:solidFill>
                  <a:srgbClr val="00597C"/>
                </a:solidFill>
              </a:rPr>
              <a:t>au parent.</a:t>
            </a:r>
            <a:endParaRPr lang="fr-FR" sz="1400" b="1" dirty="0">
              <a:solidFill>
                <a:srgbClr val="00597C"/>
              </a:solidFill>
            </a:endParaRPr>
          </a:p>
        </p:txBody>
      </p:sp>
      <p:sp>
        <p:nvSpPr>
          <p:cNvPr id="11" name="Titre 1"/>
          <p:cNvSpPr>
            <a:spLocks noGrp="1"/>
          </p:cNvSpPr>
          <p:nvPr>
            <p:ph type="title"/>
          </p:nvPr>
        </p:nvSpPr>
        <p:spPr>
          <a:xfrm>
            <a:off x="479425" y="395288"/>
            <a:ext cx="8229600" cy="585440"/>
          </a:xfrm>
        </p:spPr>
        <p:txBody>
          <a:bodyPr/>
          <a:lstStyle/>
          <a:p>
            <a:r>
              <a:rPr lang="fr-FR" altLang="fr-FR" dirty="0">
                <a:solidFill>
                  <a:srgbClr val="00597C"/>
                </a:solidFill>
              </a:rPr>
              <a:t>Confirmation de la demande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6907807"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581897"/>
      </p:ext>
    </p:extLst>
  </p:cSld>
  <p:clrMapOvr>
    <a:masterClrMapping/>
  </p:clrMapOvr>
</p:sld>
</file>

<file path=ppt/theme/theme1.xml><?xml version="1.0" encoding="utf-8"?>
<a:theme xmlns:a="http://schemas.openxmlformats.org/drawingml/2006/main" name="8_templatepebleu6574187337878189696">
  <a:themeElements>
    <a:clrScheme name="3_templatepebleu6574187337878189696 15">
      <a:dk1>
        <a:srgbClr val="7EA2D1"/>
      </a:dk1>
      <a:lt1>
        <a:srgbClr val="FFFFFF"/>
      </a:lt1>
      <a:dk2>
        <a:srgbClr val="7EA2D1"/>
      </a:dk2>
      <a:lt2>
        <a:srgbClr val="808080"/>
      </a:lt2>
      <a:accent1>
        <a:srgbClr val="7EA2D1"/>
      </a:accent1>
      <a:accent2>
        <a:srgbClr val="007CBF"/>
      </a:accent2>
      <a:accent3>
        <a:srgbClr val="FFFFFF"/>
      </a:accent3>
      <a:accent4>
        <a:srgbClr val="6B8AB2"/>
      </a:accent4>
      <a:accent5>
        <a:srgbClr val="C0CEE5"/>
      </a:accent5>
      <a:accent6>
        <a:srgbClr val="0070AD"/>
      </a:accent6>
      <a:hlink>
        <a:srgbClr val="00597C"/>
      </a:hlink>
      <a:folHlink>
        <a:srgbClr val="99CC00"/>
      </a:folHlink>
    </a:clrScheme>
    <a:fontScheme name="3_templatepebleu657418733787818969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emplatepebleu657418733787818969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templatepebleu657418733787818969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templatepebleu657418733787818969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templatepebleu657418733787818969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templatepebleu657418733787818969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templatepebleu657418733787818969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templatepebleu657418733787818969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templatepebleu657418733787818969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templatepebleu657418733787818969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templatepebleu657418733787818969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templatepebleu657418733787818969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templatepebleu657418733787818969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templatepebleu6574187337878189696 13">
        <a:dk1>
          <a:srgbClr val="7EA2D1"/>
        </a:dk1>
        <a:lt1>
          <a:srgbClr val="FFFFFF"/>
        </a:lt1>
        <a:dk2>
          <a:srgbClr val="7EA2D1"/>
        </a:dk2>
        <a:lt2>
          <a:srgbClr val="808080"/>
        </a:lt2>
        <a:accent1>
          <a:srgbClr val="BBE0E3"/>
        </a:accent1>
        <a:accent2>
          <a:srgbClr val="333399"/>
        </a:accent2>
        <a:accent3>
          <a:srgbClr val="FFFFFF"/>
        </a:accent3>
        <a:accent4>
          <a:srgbClr val="6B8AB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templatepebleu6574187337878189696 14">
        <a:dk1>
          <a:srgbClr val="7EA2D1"/>
        </a:dk1>
        <a:lt1>
          <a:srgbClr val="FFFFFF"/>
        </a:lt1>
        <a:dk2>
          <a:srgbClr val="7EA2D1"/>
        </a:dk2>
        <a:lt2>
          <a:srgbClr val="808080"/>
        </a:lt2>
        <a:accent1>
          <a:srgbClr val="7EA2D1"/>
        </a:accent1>
        <a:accent2>
          <a:srgbClr val="333399"/>
        </a:accent2>
        <a:accent3>
          <a:srgbClr val="FFFFFF"/>
        </a:accent3>
        <a:accent4>
          <a:srgbClr val="6B8AB2"/>
        </a:accent4>
        <a:accent5>
          <a:srgbClr val="C0CEE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templatepebleu6574187337878189696 15">
        <a:dk1>
          <a:srgbClr val="7EA2D1"/>
        </a:dk1>
        <a:lt1>
          <a:srgbClr val="FFFFFF"/>
        </a:lt1>
        <a:dk2>
          <a:srgbClr val="7EA2D1"/>
        </a:dk2>
        <a:lt2>
          <a:srgbClr val="808080"/>
        </a:lt2>
        <a:accent1>
          <a:srgbClr val="7EA2D1"/>
        </a:accent1>
        <a:accent2>
          <a:srgbClr val="007CBF"/>
        </a:accent2>
        <a:accent3>
          <a:srgbClr val="FFFFFF"/>
        </a:accent3>
        <a:accent4>
          <a:srgbClr val="6B8AB2"/>
        </a:accent4>
        <a:accent5>
          <a:srgbClr val="C0CEE5"/>
        </a:accent5>
        <a:accent6>
          <a:srgbClr val="0070AD"/>
        </a:accent6>
        <a:hlink>
          <a:srgbClr val="00597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templatepebleu6574187337878189696">
  <a:themeElements>
    <a:clrScheme name="templatepebleu6574187337878189696 15">
      <a:dk1>
        <a:srgbClr val="7EA2D1"/>
      </a:dk1>
      <a:lt1>
        <a:srgbClr val="FFFFFF"/>
      </a:lt1>
      <a:dk2>
        <a:srgbClr val="7EA2D1"/>
      </a:dk2>
      <a:lt2>
        <a:srgbClr val="808080"/>
      </a:lt2>
      <a:accent1>
        <a:srgbClr val="7EA2D1"/>
      </a:accent1>
      <a:accent2>
        <a:srgbClr val="007CBF"/>
      </a:accent2>
      <a:accent3>
        <a:srgbClr val="FFFFFF"/>
      </a:accent3>
      <a:accent4>
        <a:srgbClr val="6B8AB2"/>
      </a:accent4>
      <a:accent5>
        <a:srgbClr val="C0CEE5"/>
      </a:accent5>
      <a:accent6>
        <a:srgbClr val="0070AD"/>
      </a:accent6>
      <a:hlink>
        <a:srgbClr val="00597C"/>
      </a:hlink>
      <a:folHlink>
        <a:srgbClr val="99CC00"/>
      </a:folHlink>
    </a:clrScheme>
    <a:fontScheme name="templatepebleu657418733787818969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4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4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templatepebleu657418733787818969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pebleu657418733787818969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pebleu657418733787818969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pebleu657418733787818969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pebleu657418733787818969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pebleu657418733787818969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pebleu657418733787818969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pebleu657418733787818969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pebleu657418733787818969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pebleu657418733787818969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pebleu657418733787818969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pebleu657418733787818969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pebleu6574187337878189696 13">
        <a:dk1>
          <a:srgbClr val="7EA2D1"/>
        </a:dk1>
        <a:lt1>
          <a:srgbClr val="FFFFFF"/>
        </a:lt1>
        <a:dk2>
          <a:srgbClr val="7EA2D1"/>
        </a:dk2>
        <a:lt2>
          <a:srgbClr val="808080"/>
        </a:lt2>
        <a:accent1>
          <a:srgbClr val="BBE0E3"/>
        </a:accent1>
        <a:accent2>
          <a:srgbClr val="333399"/>
        </a:accent2>
        <a:accent3>
          <a:srgbClr val="FFFFFF"/>
        </a:accent3>
        <a:accent4>
          <a:srgbClr val="6B8AB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pebleu6574187337878189696 14">
        <a:dk1>
          <a:srgbClr val="7EA2D1"/>
        </a:dk1>
        <a:lt1>
          <a:srgbClr val="FFFFFF"/>
        </a:lt1>
        <a:dk2>
          <a:srgbClr val="7EA2D1"/>
        </a:dk2>
        <a:lt2>
          <a:srgbClr val="808080"/>
        </a:lt2>
        <a:accent1>
          <a:srgbClr val="7EA2D1"/>
        </a:accent1>
        <a:accent2>
          <a:srgbClr val="333399"/>
        </a:accent2>
        <a:accent3>
          <a:srgbClr val="FFFFFF"/>
        </a:accent3>
        <a:accent4>
          <a:srgbClr val="6B8AB2"/>
        </a:accent4>
        <a:accent5>
          <a:srgbClr val="C0CEE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pebleu6574187337878189696 15">
        <a:dk1>
          <a:srgbClr val="7EA2D1"/>
        </a:dk1>
        <a:lt1>
          <a:srgbClr val="FFFFFF"/>
        </a:lt1>
        <a:dk2>
          <a:srgbClr val="7EA2D1"/>
        </a:dk2>
        <a:lt2>
          <a:srgbClr val="808080"/>
        </a:lt2>
        <a:accent1>
          <a:srgbClr val="7EA2D1"/>
        </a:accent1>
        <a:accent2>
          <a:srgbClr val="007CBF"/>
        </a:accent2>
        <a:accent3>
          <a:srgbClr val="FFFFFF"/>
        </a:accent3>
        <a:accent4>
          <a:srgbClr val="6B8AB2"/>
        </a:accent4>
        <a:accent5>
          <a:srgbClr val="C0CEE5"/>
        </a:accent5>
        <a:accent6>
          <a:srgbClr val="0070AD"/>
        </a:accent6>
        <a:hlink>
          <a:srgbClr val="00597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957</Words>
  <Application>Microsoft Office PowerPoint</Application>
  <PresentationFormat>Affichage à l'écran (4:3)</PresentationFormat>
  <Paragraphs>89</Paragraphs>
  <Slides>16</Slides>
  <Notes>5</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8_templatepebleu6574187337878189696</vt:lpstr>
      <vt:lpstr>9_templatepebleu6574187337878189696</vt:lpstr>
      <vt:lpstr>Présentation PowerPoint</vt:lpstr>
      <vt:lpstr>Enjeux</vt:lpstr>
      <vt:lpstr>Demandes de réservation totalement automatisées </vt:lpstr>
      <vt:lpstr>Présentation</vt:lpstr>
      <vt:lpstr>Inscription en ligne des demandeurs d’emploi</vt:lpstr>
      <vt:lpstr>Demandes de réservation totalement automatisées </vt:lpstr>
      <vt:lpstr>Sélectionner les établissements</vt:lpstr>
      <vt:lpstr>Valider la réservation</vt:lpstr>
      <vt:lpstr>Confirmation de la demande</vt:lpstr>
      <vt:lpstr>Réponse des établissements</vt:lpstr>
      <vt:lpstr>Présentation PowerPoint</vt:lpstr>
      <vt:lpstr>Présentation PowerPoint</vt:lpstr>
      <vt:lpstr>Présentation PowerPoint</vt:lpstr>
      <vt:lpstr>Présentation PowerPoint</vt:lpstr>
      <vt:lpstr>Présentation PowerPoint</vt:lpstr>
      <vt:lpstr>Un outil développé en partenariat avec la CNAF </vt:lpstr>
    </vt:vector>
  </TitlesOfParts>
  <Company>Nike,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Baron, Julie</dc:creator>
  <cp:lastModifiedBy>ANTOINE Quentin</cp:lastModifiedBy>
  <cp:revision>76</cp:revision>
  <cp:lastPrinted>2016-11-15T13:05:17Z</cp:lastPrinted>
  <dcterms:created xsi:type="dcterms:W3CDTF">2016-10-25T18:52:40Z</dcterms:created>
  <dcterms:modified xsi:type="dcterms:W3CDTF">2017-04-27T08:43:27Z</dcterms:modified>
</cp:coreProperties>
</file>