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23" r:id="rId3"/>
    <p:sldId id="414" r:id="rId4"/>
    <p:sldId id="391" r:id="rId5"/>
    <p:sldId id="416" r:id="rId6"/>
    <p:sldId id="383" r:id="rId7"/>
    <p:sldId id="432" r:id="rId8"/>
    <p:sldId id="431" r:id="rId9"/>
    <p:sldId id="352" r:id="rId10"/>
    <p:sldId id="380" r:id="rId11"/>
    <p:sldId id="382" r:id="rId12"/>
    <p:sldId id="415" r:id="rId13"/>
    <p:sldId id="417" r:id="rId14"/>
    <p:sldId id="418" r:id="rId15"/>
    <p:sldId id="358" r:id="rId16"/>
    <p:sldId id="353" r:id="rId17"/>
    <p:sldId id="359" r:id="rId18"/>
    <p:sldId id="419" r:id="rId19"/>
    <p:sldId id="420" r:id="rId20"/>
    <p:sldId id="421" r:id="rId21"/>
    <p:sldId id="424" r:id="rId22"/>
    <p:sldId id="425" r:id="rId23"/>
    <p:sldId id="422" r:id="rId24"/>
    <p:sldId id="427" r:id="rId25"/>
    <p:sldId id="426" r:id="rId26"/>
    <p:sldId id="428" r:id="rId27"/>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BFF9801-7F10-41E1-9A50-D09B21BBA3B8}">
          <p14:sldIdLst>
            <p14:sldId id="256"/>
            <p14:sldId id="423"/>
            <p14:sldId id="414"/>
            <p14:sldId id="391"/>
            <p14:sldId id="416"/>
            <p14:sldId id="383"/>
            <p14:sldId id="432"/>
            <p14:sldId id="431"/>
            <p14:sldId id="352"/>
            <p14:sldId id="380"/>
            <p14:sldId id="382"/>
            <p14:sldId id="415"/>
            <p14:sldId id="417"/>
            <p14:sldId id="418"/>
            <p14:sldId id="358"/>
            <p14:sldId id="353"/>
            <p14:sldId id="359"/>
            <p14:sldId id="419"/>
            <p14:sldId id="420"/>
            <p14:sldId id="421"/>
            <p14:sldId id="424"/>
            <p14:sldId id="425"/>
            <p14:sldId id="422"/>
            <p14:sldId id="427"/>
            <p14:sldId id="426"/>
            <p14:sldId id="428"/>
          </p14:sldIdLst>
        </p14:section>
        <p14:section name="Section sans titre" id="{5FC14396-DB75-490B-80DE-184F95B95CA6}">
          <p14:sldIdLst/>
        </p14:section>
        <p14:section name="Section sans titre" id="{D1865B9D-7C5F-485D-8F39-AC5F850F4FB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0FFFF"/>
    <a:srgbClr val="92D050"/>
    <a:srgbClr val="CCECFF"/>
    <a:srgbClr val="FFFFCC"/>
    <a:srgbClr val="000099"/>
    <a:srgbClr val="339966"/>
    <a:srgbClr val="003300"/>
    <a:srgbClr val="008E00"/>
    <a:srgbClr val="2A6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649" autoAdjust="0"/>
  </p:normalViewPr>
  <p:slideViewPr>
    <p:cSldViewPr>
      <p:cViewPr varScale="1">
        <p:scale>
          <a:sx n="105" d="100"/>
          <a:sy n="105" d="100"/>
        </p:scale>
        <p:origin x="-1602" y="-9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78" d="100"/>
          <a:sy n="78" d="100"/>
        </p:scale>
        <p:origin x="-3912"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88542-0A51-42DE-9D91-5EEB07F88491}" type="doc">
      <dgm:prSet loTypeId="urn:microsoft.com/office/officeart/2005/8/layout/vList6"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7800000"/>
          </a:lightRig>
        </a:scene3d>
      </dgm:spPr>
      <dgm:t>
        <a:bodyPr/>
        <a:lstStyle/>
        <a:p>
          <a:endParaRPr lang="fr-FR"/>
        </a:p>
      </dgm:t>
    </dgm:pt>
    <dgm:pt modelId="{A2423E4C-FC5A-4B9E-B341-B7963F78A5C6}">
      <dgm:prSet phldrT="[Texte]" custT="1"/>
      <dgm:spPr>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fr-FR" altLang="fr-FR" sz="2000" b="1" i="1" dirty="0">
              <a:latin typeface="Calibri" panose="020F0502020204030204" pitchFamily="34" charset="0"/>
              <a:cs typeface="Calibri" panose="020F0502020204030204" pitchFamily="34" charset="0"/>
            </a:rPr>
            <a:t>AXE </a:t>
          </a:r>
          <a:r>
            <a:rPr lang="fr-FR" altLang="fr-FR" sz="2400" b="1" i="1" dirty="0">
              <a:latin typeface="Calibri" panose="020F0502020204030204" pitchFamily="34" charset="0"/>
              <a:cs typeface="Calibri" panose="020F0502020204030204" pitchFamily="34" charset="0"/>
            </a:rPr>
            <a:t>1</a:t>
          </a:r>
          <a:endParaRPr lang="fr-FR" altLang="fr-FR" sz="2000" i="1" dirty="0">
            <a:latin typeface="Calibri" panose="020F0502020204030204" pitchFamily="34" charset="0"/>
            <a:cs typeface="Calibri" panose="020F0502020204030204" pitchFamily="34" charset="0"/>
          </a:endParaRPr>
        </a:p>
        <a:p>
          <a:pPr>
            <a:spcAft>
              <a:spcPct val="35000"/>
            </a:spcAft>
          </a:pPr>
          <a:r>
            <a:rPr lang="fr-FR" sz="1800" b="1" cap="all" spc="-60" dirty="0">
              <a:latin typeface="Calibri" pitchFamily="34" charset="0"/>
              <a:cs typeface="Calibri" pitchFamily="34" charset="0"/>
            </a:rPr>
            <a:t>Agir pour le développement</a:t>
          </a:r>
          <a:br>
            <a:rPr lang="fr-FR" sz="1800" b="1" cap="all" spc="-60" dirty="0">
              <a:latin typeface="Calibri" pitchFamily="34" charset="0"/>
              <a:cs typeface="Calibri" pitchFamily="34" charset="0"/>
            </a:rPr>
          </a:br>
          <a:r>
            <a:rPr lang="fr-FR" sz="1800" b="1" cap="all" spc="-60" dirty="0">
              <a:latin typeface="Calibri" pitchFamily="34" charset="0"/>
              <a:cs typeface="Calibri" pitchFamily="34" charset="0"/>
            </a:rPr>
            <a:t>des services aux allocataires</a:t>
          </a:r>
          <a:endParaRPr lang="fr-FR" sz="1800" dirty="0">
            <a:latin typeface="Calibri" panose="020F0502020204030204" pitchFamily="34" charset="0"/>
            <a:cs typeface="Calibri" panose="020F0502020204030204" pitchFamily="34" charset="0"/>
          </a:endParaRPr>
        </a:p>
      </dgm:t>
    </dgm:pt>
    <dgm:pt modelId="{C302D380-4A0E-449A-93AC-63E732218969}" type="parTrans" cxnId="{1226F451-56F6-4CE4-80E1-4B1D19CA583A}">
      <dgm:prSet/>
      <dgm:spPr/>
      <dgm:t>
        <a:bodyPr/>
        <a:lstStyle/>
        <a:p>
          <a:endParaRPr lang="fr-FR"/>
        </a:p>
      </dgm:t>
    </dgm:pt>
    <dgm:pt modelId="{5B497430-6ABD-428C-B224-3ECBF76B42CB}" type="sibTrans" cxnId="{1226F451-56F6-4CE4-80E1-4B1D19CA583A}">
      <dgm:prSet/>
      <dgm:spPr/>
      <dgm:t>
        <a:bodyPr/>
        <a:lstStyle/>
        <a:p>
          <a:endParaRPr lang="fr-FR"/>
        </a:p>
      </dgm:t>
    </dgm:pt>
    <dgm:pt modelId="{92188B7A-F3BE-4A45-9546-1E0743A94561}">
      <dgm:prSet custT="1"/>
      <dgm:spPr>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fr-FR" altLang="fr-FR" sz="2000" b="1" i="1" dirty="0">
              <a:latin typeface="Calibri" panose="020F0502020204030204" pitchFamily="34" charset="0"/>
              <a:cs typeface="Calibri" panose="020F0502020204030204" pitchFamily="34" charset="0"/>
            </a:rPr>
            <a:t>AXE </a:t>
          </a:r>
          <a:r>
            <a:rPr lang="fr-FR" altLang="fr-FR" sz="2400" b="1" i="1" dirty="0">
              <a:latin typeface="Calibri" panose="020F0502020204030204" pitchFamily="34" charset="0"/>
              <a:cs typeface="Calibri" panose="020F0502020204030204" pitchFamily="34" charset="0"/>
            </a:rPr>
            <a:t>2</a:t>
          </a:r>
          <a:r>
            <a:rPr lang="fr-FR" altLang="fr-FR" sz="2000" b="1" i="1" dirty="0">
              <a:latin typeface="Calibri" panose="020F0502020204030204" pitchFamily="34" charset="0"/>
              <a:cs typeface="Calibri" panose="020F0502020204030204" pitchFamily="34" charset="0"/>
            </a:rPr>
            <a:t>  </a:t>
          </a:r>
        </a:p>
        <a:p>
          <a:pPr>
            <a:spcAft>
              <a:spcPct val="35000"/>
            </a:spcAft>
          </a:pPr>
          <a:r>
            <a:rPr lang="fr-FR" sz="1800" b="1" cap="all" spc="-60" dirty="0">
              <a:latin typeface="Calibri" pitchFamily="34" charset="0"/>
              <a:cs typeface="Calibri" pitchFamily="34" charset="0"/>
            </a:rPr>
            <a:t>Garantir la qualité et l’accès aux droits en modernisant</a:t>
          </a:r>
          <a:br>
            <a:rPr lang="fr-FR" sz="1800" b="1" cap="all" spc="-60" dirty="0">
              <a:latin typeface="Calibri" pitchFamily="34" charset="0"/>
              <a:cs typeface="Calibri" pitchFamily="34" charset="0"/>
            </a:rPr>
          </a:br>
          <a:r>
            <a:rPr lang="fr-FR" sz="1800" b="1" cap="all" spc="-60" dirty="0">
              <a:latin typeface="Calibri" pitchFamily="34" charset="0"/>
              <a:cs typeface="Calibri" pitchFamily="34" charset="0"/>
            </a:rPr>
            <a:t>le modèle de production </a:t>
          </a:r>
          <a:endParaRPr lang="fr-FR" altLang="fr-FR" sz="1800" dirty="0">
            <a:latin typeface="Calibri" panose="020F0502020204030204" pitchFamily="34" charset="0"/>
            <a:cs typeface="Calibri" panose="020F0502020204030204" pitchFamily="34" charset="0"/>
          </a:endParaRPr>
        </a:p>
      </dgm:t>
    </dgm:pt>
    <dgm:pt modelId="{959A46C0-9CA5-4301-A8A3-50EBDD3B3291}" type="parTrans" cxnId="{69C2DA9B-300A-482B-AFFE-6AF7C9A75423}">
      <dgm:prSet/>
      <dgm:spPr/>
      <dgm:t>
        <a:bodyPr/>
        <a:lstStyle/>
        <a:p>
          <a:endParaRPr lang="fr-FR"/>
        </a:p>
      </dgm:t>
    </dgm:pt>
    <dgm:pt modelId="{D91885C9-43E1-4C42-8C21-B955022924B8}" type="sibTrans" cxnId="{69C2DA9B-300A-482B-AFFE-6AF7C9A75423}">
      <dgm:prSet/>
      <dgm:spPr/>
      <dgm:t>
        <a:bodyPr/>
        <a:lstStyle/>
        <a:p>
          <a:endParaRPr lang="fr-FR"/>
        </a:p>
      </dgm:t>
    </dgm:pt>
    <dgm:pt modelId="{B1A72DBF-D69E-4D8A-8F7E-8DDD378EE1FD}">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Renforcer l’accès aux droits</a:t>
          </a:r>
        </a:p>
      </dgm:t>
    </dgm:pt>
    <dgm:pt modelId="{200D1F2B-299C-4D24-B1A7-CBBB4E0CEE77}" type="parTrans" cxnId="{7F05609F-CD04-4096-824D-379FE60B303A}">
      <dgm:prSet/>
      <dgm:spPr/>
      <dgm:t>
        <a:bodyPr/>
        <a:lstStyle/>
        <a:p>
          <a:endParaRPr lang="fr-FR"/>
        </a:p>
      </dgm:t>
    </dgm:pt>
    <dgm:pt modelId="{E2BD10C2-4683-42D4-9B41-795D2C11C448}" type="sibTrans" cxnId="{7F05609F-CD04-4096-824D-379FE60B303A}">
      <dgm:prSet/>
      <dgm:spPr/>
      <dgm:t>
        <a:bodyPr/>
        <a:lstStyle/>
        <a:p>
          <a:endParaRPr lang="fr-FR"/>
        </a:p>
      </dgm:t>
    </dgm:pt>
    <dgm:pt modelId="{7F81C82E-F785-48C5-A5CB-1AB8CF6CC67E}">
      <dgm:prSet custT="1"/>
      <dgm:spPr>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fr-FR" altLang="fr-FR" sz="2000" b="1" i="1" dirty="0">
              <a:latin typeface="Calibri" panose="020F0502020204030204" pitchFamily="34" charset="0"/>
              <a:cs typeface="Calibri" panose="020F0502020204030204" pitchFamily="34" charset="0"/>
            </a:rPr>
            <a:t>AXE </a:t>
          </a:r>
          <a:r>
            <a:rPr lang="fr-FR" altLang="fr-FR" sz="2400" b="1" i="1" dirty="0">
              <a:latin typeface="Calibri" panose="020F0502020204030204" pitchFamily="34" charset="0"/>
              <a:cs typeface="Calibri" panose="020F0502020204030204" pitchFamily="34" charset="0"/>
            </a:rPr>
            <a:t>3</a:t>
          </a:r>
          <a:r>
            <a:rPr lang="fr-FR" altLang="fr-FR" sz="2000" b="1" i="1" dirty="0">
              <a:latin typeface="Calibri" panose="020F0502020204030204" pitchFamily="34" charset="0"/>
              <a:cs typeface="Calibri" panose="020F0502020204030204" pitchFamily="34" charset="0"/>
            </a:rPr>
            <a:t> </a:t>
          </a:r>
        </a:p>
        <a:p>
          <a:pPr>
            <a:spcAft>
              <a:spcPct val="35000"/>
            </a:spcAft>
          </a:pPr>
          <a:r>
            <a:rPr lang="fr-FR" sz="1800" b="1" cap="all" spc="-60" dirty="0">
              <a:latin typeface="Calibri" pitchFamily="34" charset="0"/>
              <a:cs typeface="Calibri" pitchFamily="34" charset="0"/>
            </a:rPr>
            <a:t>Mobiliser les personnels </a:t>
          </a:r>
          <a:br>
            <a:rPr lang="fr-FR" sz="1800" b="1" cap="all" spc="-60" dirty="0">
              <a:latin typeface="Calibri" pitchFamily="34" charset="0"/>
              <a:cs typeface="Calibri" pitchFamily="34" charset="0"/>
            </a:rPr>
          </a:br>
          <a:r>
            <a:rPr lang="fr-FR" sz="1800" b="1" cap="all" spc="-60" dirty="0">
              <a:latin typeface="Calibri" pitchFamily="34" charset="0"/>
              <a:cs typeface="Calibri" pitchFamily="34" charset="0"/>
            </a:rPr>
            <a:t>et moderniser le système d’information </a:t>
          </a:r>
          <a:endParaRPr lang="fr-FR" altLang="fr-FR" sz="1800" dirty="0">
            <a:latin typeface="Calibri" panose="020F0502020204030204" pitchFamily="34" charset="0"/>
            <a:cs typeface="Calibri" panose="020F0502020204030204" pitchFamily="34" charset="0"/>
          </a:endParaRPr>
        </a:p>
      </dgm:t>
    </dgm:pt>
    <dgm:pt modelId="{A9609285-8F2F-4BBA-84C3-AF02610986EC}" type="parTrans" cxnId="{4C46C8DE-C3FD-443B-9085-1D921A0D2A10}">
      <dgm:prSet/>
      <dgm:spPr/>
      <dgm:t>
        <a:bodyPr/>
        <a:lstStyle/>
        <a:p>
          <a:endParaRPr lang="fr-FR"/>
        </a:p>
      </dgm:t>
    </dgm:pt>
    <dgm:pt modelId="{709EAF2F-CEB7-4941-8875-63CDC7BD06E6}" type="sibTrans" cxnId="{4C46C8DE-C3FD-443B-9085-1D921A0D2A10}">
      <dgm:prSet/>
      <dgm:spPr/>
      <dgm:t>
        <a:bodyPr/>
        <a:lstStyle/>
        <a:p>
          <a:endParaRPr lang="fr-FR"/>
        </a:p>
      </dgm:t>
    </dgm:pt>
    <dgm:pt modelId="{45E458C1-9A77-459D-96B6-6A58523042FF}">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b="0" dirty="0">
              <a:solidFill>
                <a:srgbClr val="0070C0"/>
              </a:solidFill>
              <a:latin typeface="Calibri" panose="020F0502020204030204" pitchFamily="34" charset="0"/>
              <a:cs typeface="Calibri" panose="020F0502020204030204" pitchFamily="34" charset="0"/>
            </a:rPr>
            <a:t>Réussir la transformation numérique</a:t>
          </a:r>
        </a:p>
      </dgm:t>
    </dgm:pt>
    <dgm:pt modelId="{3C578F89-A03A-4D76-97AF-FCB24A974474}" type="parTrans" cxnId="{72E9C2D5-AEA5-4E6E-B923-3DEAD7BBABD3}">
      <dgm:prSet/>
      <dgm:spPr/>
      <dgm:t>
        <a:bodyPr/>
        <a:lstStyle/>
        <a:p>
          <a:endParaRPr lang="fr-FR"/>
        </a:p>
      </dgm:t>
    </dgm:pt>
    <dgm:pt modelId="{66BF9E32-7F12-4F92-992C-71F324C4D6C4}" type="sibTrans" cxnId="{72E9C2D5-AEA5-4E6E-B923-3DEAD7BBABD3}">
      <dgm:prSet/>
      <dgm:spPr/>
      <dgm:t>
        <a:bodyPr/>
        <a:lstStyle/>
        <a:p>
          <a:endParaRPr lang="fr-FR"/>
        </a:p>
      </dgm:t>
    </dgm:pt>
    <dgm:pt modelId="{C3094C96-946A-4E65-9CF2-FD3078AF5CF2}">
      <dgm:prSet phldrT="[Texte]" custT="1"/>
      <dgm:spPr>
        <a:ln>
          <a:noFill/>
        </a:ln>
        <a:effectLst/>
        <a:scene3d>
          <a:camera prst="orthographicFront">
            <a:rot lat="0" lon="0" rev="0"/>
          </a:camera>
          <a:lightRig rig="contrasting" dir="t">
            <a:rot lat="0" lon="0" rev="7800000"/>
          </a:lightRig>
        </a:scene3d>
        <a:sp3d>
          <a:bevelT w="139700" h="139700"/>
        </a:sp3d>
      </dgm:spPr>
      <dgm:t>
        <a:bodyPr/>
        <a:lstStyle/>
        <a:p>
          <a:r>
            <a:rPr lang="fr-FR" altLang="fr-FR" sz="2000" b="1" i="1" dirty="0">
              <a:latin typeface="Calibri" panose="020F0502020204030204" pitchFamily="34" charset="0"/>
              <a:cs typeface="Calibri" panose="020F0502020204030204" pitchFamily="34" charset="0"/>
            </a:rPr>
            <a:t>ANNEXES </a:t>
          </a:r>
          <a:endParaRPr lang="fr-FR" altLang="fr-FR" sz="2000" i="1" dirty="0">
            <a:latin typeface="Calibri" panose="020F0502020204030204" pitchFamily="34" charset="0"/>
            <a:cs typeface="Calibri" panose="020F0502020204030204" pitchFamily="34" charset="0"/>
          </a:endParaRPr>
        </a:p>
      </dgm:t>
    </dgm:pt>
    <dgm:pt modelId="{E028E076-E981-4FBE-9611-D8E18C92512E}" type="parTrans" cxnId="{D84CA033-DE3A-4487-B9CA-1C35D0EE37E8}">
      <dgm:prSet/>
      <dgm:spPr/>
      <dgm:t>
        <a:bodyPr/>
        <a:lstStyle/>
        <a:p>
          <a:endParaRPr lang="fr-FR"/>
        </a:p>
      </dgm:t>
    </dgm:pt>
    <dgm:pt modelId="{1CF1C053-410F-4F5C-892C-F7EFC1D66F5A}" type="sibTrans" cxnId="{D84CA033-DE3A-4487-B9CA-1C35D0EE37E8}">
      <dgm:prSet/>
      <dgm:spPr/>
      <dgm:t>
        <a:bodyPr/>
        <a:lstStyle/>
        <a:p>
          <a:endParaRPr lang="fr-FR"/>
        </a:p>
      </dgm:t>
    </dgm:pt>
    <dgm:pt modelId="{727057EF-069A-4F17-800A-EE8A9A0934A3}">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a:solidFill>
                <a:srgbClr val="0070C0"/>
              </a:solidFill>
              <a:latin typeface="Calibri" panose="020F0502020204030204" pitchFamily="34" charset="0"/>
              <a:cs typeface="Calibri" panose="020F0502020204030204" pitchFamily="34" charset="0"/>
            </a:rPr>
            <a:t>Les ressources et règles budgétaires </a:t>
          </a:r>
          <a:endParaRPr lang="fr-FR" altLang="fr-FR" sz="1600" dirty="0">
            <a:solidFill>
              <a:srgbClr val="0070C0"/>
            </a:solidFill>
            <a:latin typeface="Calibri" panose="020F0502020204030204" pitchFamily="34" charset="0"/>
            <a:cs typeface="Calibri" panose="020F0502020204030204" pitchFamily="34" charset="0"/>
          </a:endParaRPr>
        </a:p>
      </dgm:t>
    </dgm:pt>
    <dgm:pt modelId="{3894AC95-359D-4C76-BBE7-808EFDAE8DA7}" type="parTrans" cxnId="{96BA1EF9-09CE-4789-8BED-93D54C448E08}">
      <dgm:prSet/>
      <dgm:spPr/>
      <dgm:t>
        <a:bodyPr/>
        <a:lstStyle/>
        <a:p>
          <a:endParaRPr lang="fr-FR"/>
        </a:p>
      </dgm:t>
    </dgm:pt>
    <dgm:pt modelId="{60A5B8A4-E4AD-4108-A714-968434F99C09}" type="sibTrans" cxnId="{96BA1EF9-09CE-4789-8BED-93D54C448E08}">
      <dgm:prSet/>
      <dgm:spPr/>
      <dgm:t>
        <a:bodyPr/>
        <a:lstStyle/>
        <a:p>
          <a:endParaRPr lang="fr-FR"/>
        </a:p>
      </dgm:t>
    </dgm:pt>
    <dgm:pt modelId="{328137C5-8860-4187-8EAE-22145922D2F1}">
      <dgm:prSet/>
      <dgm:spPr>
        <a:ln>
          <a:noFill/>
        </a:ln>
        <a:effectLst/>
        <a:scene3d>
          <a:camera prst="orthographicFront">
            <a:rot lat="0" lon="0" rev="0"/>
          </a:camera>
          <a:lightRig rig="contrasting" dir="t">
            <a:rot lat="0" lon="0" rev="7800000"/>
          </a:lightRig>
        </a:scene3d>
        <a:sp3d>
          <a:bevelT w="139700" h="139700"/>
        </a:sp3d>
      </dgm:spPr>
      <dgm:t>
        <a:bodyPr/>
        <a:lstStyle/>
        <a:p>
          <a:pPr marL="57150" indent="0"/>
          <a:endParaRPr lang="fr-FR" altLang="fr-FR" sz="1100" dirty="0">
            <a:solidFill>
              <a:srgbClr val="0070C0"/>
            </a:solidFill>
            <a:latin typeface="Calibri" panose="020F0502020204030204" pitchFamily="34" charset="0"/>
            <a:cs typeface="Calibri" panose="020F0502020204030204" pitchFamily="34" charset="0"/>
          </a:endParaRPr>
        </a:p>
      </dgm:t>
    </dgm:pt>
    <dgm:pt modelId="{A07B79E0-3A60-4DC7-90B3-7E00026B9A86}" type="parTrans" cxnId="{D0E7E3D5-EAFF-4955-871F-F207721410C4}">
      <dgm:prSet/>
      <dgm:spPr/>
      <dgm:t>
        <a:bodyPr/>
        <a:lstStyle/>
        <a:p>
          <a:endParaRPr lang="fr-FR"/>
        </a:p>
      </dgm:t>
    </dgm:pt>
    <dgm:pt modelId="{F48DA932-DF35-4D34-8D55-26225C7D1A25}" type="sibTrans" cxnId="{D0E7E3D5-EAFF-4955-871F-F207721410C4}">
      <dgm:prSet/>
      <dgm:spPr/>
      <dgm:t>
        <a:bodyPr/>
        <a:lstStyle/>
        <a:p>
          <a:endParaRPr lang="fr-FR"/>
        </a:p>
      </dgm:t>
    </dgm:pt>
    <dgm:pt modelId="{EFCB8A0D-1FCF-498C-84B9-BB1C09124066}">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a:solidFill>
                <a:srgbClr val="0070C0"/>
              </a:solidFill>
              <a:latin typeface="Calibri" panose="020F0502020204030204" pitchFamily="34" charset="0"/>
              <a:cs typeface="Calibri" panose="020F0502020204030204" pitchFamily="34" charset="0"/>
            </a:rPr>
            <a:t>Les indicateurs associés à la Cog</a:t>
          </a:r>
          <a:endParaRPr lang="fr-FR" altLang="fr-FR" sz="1600" dirty="0">
            <a:solidFill>
              <a:srgbClr val="0070C0"/>
            </a:solidFill>
            <a:latin typeface="Calibri" panose="020F0502020204030204" pitchFamily="34" charset="0"/>
            <a:cs typeface="Calibri" panose="020F0502020204030204" pitchFamily="34" charset="0"/>
          </a:endParaRPr>
        </a:p>
      </dgm:t>
    </dgm:pt>
    <dgm:pt modelId="{45444F91-A8F9-4CF6-8592-70F4CE6EB92B}" type="parTrans" cxnId="{BA861BF4-3143-450D-AD6F-050F17F7E4E0}">
      <dgm:prSet/>
      <dgm:spPr/>
      <dgm:t>
        <a:bodyPr/>
        <a:lstStyle/>
        <a:p>
          <a:endParaRPr lang="fr-FR"/>
        </a:p>
      </dgm:t>
    </dgm:pt>
    <dgm:pt modelId="{FCBF1585-7DF8-4DC6-A227-002375AC762E}" type="sibTrans" cxnId="{BA861BF4-3143-450D-AD6F-050F17F7E4E0}">
      <dgm:prSet/>
      <dgm:spPr/>
      <dgm:t>
        <a:bodyPr/>
        <a:lstStyle/>
        <a:p>
          <a:endParaRPr lang="fr-FR"/>
        </a:p>
      </dgm:t>
    </dgm:pt>
    <dgm:pt modelId="{0E028AB3-4D17-4FFE-AC68-3A6ED1530C91}">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a:solidFill>
                <a:srgbClr val="0070C0"/>
              </a:solidFill>
              <a:latin typeface="Calibri" panose="020F0502020204030204" pitchFamily="34" charset="0"/>
              <a:cs typeface="Calibri" panose="020F0502020204030204" pitchFamily="34" charset="0"/>
            </a:rPr>
            <a:t>Le dispositif de suivi de la Cog</a:t>
          </a:r>
          <a:endParaRPr lang="fr-FR" altLang="fr-FR" sz="1600" dirty="0">
            <a:solidFill>
              <a:srgbClr val="0070C0"/>
            </a:solidFill>
            <a:latin typeface="Calibri" panose="020F0502020204030204" pitchFamily="34" charset="0"/>
            <a:cs typeface="Calibri" panose="020F0502020204030204" pitchFamily="34" charset="0"/>
          </a:endParaRPr>
        </a:p>
      </dgm:t>
    </dgm:pt>
    <dgm:pt modelId="{8DD2AF43-0D54-412D-A24A-BE1DF5449183}" type="parTrans" cxnId="{0EA7171F-3540-4AA1-989D-F975E7F44347}">
      <dgm:prSet/>
      <dgm:spPr/>
      <dgm:t>
        <a:bodyPr/>
        <a:lstStyle/>
        <a:p>
          <a:endParaRPr lang="fr-FR"/>
        </a:p>
      </dgm:t>
    </dgm:pt>
    <dgm:pt modelId="{E3BC4EB5-0848-464B-AA07-4662D0619981}" type="sibTrans" cxnId="{0EA7171F-3540-4AA1-989D-F975E7F44347}">
      <dgm:prSet/>
      <dgm:spPr/>
      <dgm:t>
        <a:bodyPr/>
        <a:lstStyle/>
        <a:p>
          <a:endParaRPr lang="fr-FR"/>
        </a:p>
      </dgm:t>
    </dgm:pt>
    <dgm:pt modelId="{8C115242-B3A6-49EA-BEE5-848199FDBBA9}">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a:solidFill>
                <a:srgbClr val="0070C0"/>
              </a:solidFill>
              <a:latin typeface="Calibri" panose="020F0502020204030204" pitchFamily="34" charset="0"/>
              <a:cs typeface="Calibri" panose="020F0502020204030204" pitchFamily="34" charset="0"/>
            </a:rPr>
            <a:t>La clause de révision </a:t>
          </a:r>
          <a:endParaRPr lang="fr-FR" altLang="fr-FR" sz="1600" dirty="0">
            <a:solidFill>
              <a:srgbClr val="0070C0"/>
            </a:solidFill>
            <a:latin typeface="Calibri" panose="020F0502020204030204" pitchFamily="34" charset="0"/>
            <a:cs typeface="Calibri" panose="020F0502020204030204" pitchFamily="34" charset="0"/>
          </a:endParaRPr>
        </a:p>
      </dgm:t>
    </dgm:pt>
    <dgm:pt modelId="{C4A669A3-2D6B-4771-A1EB-C1DDC40319B3}" type="parTrans" cxnId="{7941C279-3BBA-48CD-B298-110AA6937976}">
      <dgm:prSet/>
      <dgm:spPr/>
      <dgm:t>
        <a:bodyPr/>
        <a:lstStyle/>
        <a:p>
          <a:endParaRPr lang="fr-FR"/>
        </a:p>
      </dgm:t>
    </dgm:pt>
    <dgm:pt modelId="{9CB88480-808D-4E7D-9C6F-8E223BEE38A9}" type="sibTrans" cxnId="{7941C279-3BBA-48CD-B298-110AA6937976}">
      <dgm:prSet/>
      <dgm:spPr/>
      <dgm:t>
        <a:bodyPr/>
        <a:lstStyle/>
        <a:p>
          <a:endParaRPr lang="fr-FR"/>
        </a:p>
      </dgm:t>
    </dgm:pt>
    <dgm:pt modelId="{39494A52-F42B-4A16-A8DE-BFF0A617526A}">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b="0" dirty="0">
              <a:solidFill>
                <a:srgbClr val="0070C0"/>
              </a:solidFill>
              <a:latin typeface="Calibri" panose="020F0502020204030204" pitchFamily="34" charset="0"/>
              <a:cs typeface="Calibri" panose="020F0502020204030204" pitchFamily="34" charset="0"/>
            </a:rPr>
            <a:t>Développer l’offre d’accueil du jeune enfant</a:t>
          </a:r>
        </a:p>
      </dgm:t>
    </dgm:pt>
    <dgm:pt modelId="{B2119B70-F540-473D-AC24-F49A8682BC86}" type="sibTrans" cxnId="{AEB310EE-1404-4B01-8346-450739CF1723}">
      <dgm:prSet/>
      <dgm:spPr/>
      <dgm:t>
        <a:bodyPr/>
        <a:lstStyle/>
        <a:p>
          <a:endParaRPr lang="fr-FR"/>
        </a:p>
      </dgm:t>
    </dgm:pt>
    <dgm:pt modelId="{685C8044-6B2B-45A7-93EF-2AA9335E8F18}" type="parTrans" cxnId="{AEB310EE-1404-4B01-8346-450739CF1723}">
      <dgm:prSet/>
      <dgm:spPr/>
      <dgm:t>
        <a:bodyPr/>
        <a:lstStyle/>
        <a:p>
          <a:endParaRPr lang="fr-FR"/>
        </a:p>
      </dgm:t>
    </dgm:pt>
    <dgm:pt modelId="{6E929F13-264C-4E5B-87DE-9896AB861727}">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Soutenir les jeunes dans leur accès à l’autonomie</a:t>
          </a:r>
        </a:p>
      </dgm:t>
    </dgm:pt>
    <dgm:pt modelId="{73D93BAD-8B5B-4E42-8CEE-8B5AC24B635A}" type="sibTrans" cxnId="{C69A565C-68D3-4423-AFBE-FDB6DCBD9265}">
      <dgm:prSet/>
      <dgm:spPr/>
      <dgm:t>
        <a:bodyPr/>
        <a:lstStyle/>
        <a:p>
          <a:endParaRPr lang="fr-FR"/>
        </a:p>
      </dgm:t>
    </dgm:pt>
    <dgm:pt modelId="{2D9803A5-F1A2-402B-9996-4D2146C7BD56}" type="parTrans" cxnId="{C69A565C-68D3-4423-AFBE-FDB6DCBD9265}">
      <dgm:prSet/>
      <dgm:spPr/>
      <dgm:t>
        <a:bodyPr/>
        <a:lstStyle/>
        <a:p>
          <a:endParaRPr lang="fr-FR"/>
        </a:p>
      </dgm:t>
    </dgm:pt>
    <dgm:pt modelId="{3E9A30FF-F36A-4FEA-B5F0-E32B57778DC9}">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Réformer les aides au logement</a:t>
          </a:r>
        </a:p>
      </dgm:t>
    </dgm:pt>
    <dgm:pt modelId="{5FB02C38-277C-49F9-A83E-C6DDE07015D4}" type="sibTrans" cxnId="{538566D4-3487-4C63-B6EA-28D4E22DEBE5}">
      <dgm:prSet/>
      <dgm:spPr/>
      <dgm:t>
        <a:bodyPr/>
        <a:lstStyle/>
        <a:p>
          <a:endParaRPr lang="fr-FR"/>
        </a:p>
      </dgm:t>
    </dgm:pt>
    <dgm:pt modelId="{5F4C82F3-B49D-4C00-9177-10B8A4FD72E1}" type="parTrans" cxnId="{538566D4-3487-4C63-B6EA-28D4E22DEBE5}">
      <dgm:prSet/>
      <dgm:spPr/>
      <dgm:t>
        <a:bodyPr/>
        <a:lstStyle/>
        <a:p>
          <a:endParaRPr lang="fr-FR"/>
        </a:p>
      </dgm:t>
    </dgm:pt>
    <dgm:pt modelId="{AC26C2B9-8F07-4290-B198-89E13F64338D}">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Développer l’animation de la vie sociale</a:t>
          </a:r>
        </a:p>
      </dgm:t>
    </dgm:pt>
    <dgm:pt modelId="{E7749E28-B75F-4149-9056-4B56C779348E}" type="sibTrans" cxnId="{9549FA41-C79A-4D26-942B-0B3C73E27C70}">
      <dgm:prSet/>
      <dgm:spPr/>
      <dgm:t>
        <a:bodyPr/>
        <a:lstStyle/>
        <a:p>
          <a:endParaRPr lang="fr-FR"/>
        </a:p>
      </dgm:t>
    </dgm:pt>
    <dgm:pt modelId="{2CEFB9D1-33A1-4F9A-A55C-CC7E8B31C6C2}" type="parTrans" cxnId="{9549FA41-C79A-4D26-942B-0B3C73E27C70}">
      <dgm:prSet/>
      <dgm:spPr/>
      <dgm:t>
        <a:bodyPr/>
        <a:lstStyle/>
        <a:p>
          <a:endParaRPr lang="fr-FR"/>
        </a:p>
      </dgm:t>
    </dgm:pt>
    <dgm:pt modelId="{6A39B4AE-46A6-4746-AC7E-EB4FCA1D3BFF}">
      <dgm:prSet custT="1"/>
      <dgm:spPr>
        <a:ln>
          <a:noFill/>
        </a:ln>
        <a:effectLst/>
        <a:scene3d>
          <a:camera prst="orthographicFront">
            <a:rot lat="0" lon="0" rev="0"/>
          </a:camera>
          <a:lightRig rig="contrasting" dir="t">
            <a:rot lat="0" lon="0" rev="7800000"/>
          </a:lightRig>
        </a:scene3d>
        <a:sp3d>
          <a:bevelT w="139700" h="139700"/>
        </a:sp3d>
      </dgm:spPr>
      <dgm:t>
        <a:bodyPr/>
        <a:lstStyle/>
        <a:p>
          <a:pPr marL="171450" indent="0"/>
          <a:endParaRPr lang="fr-FR" altLang="fr-FR" sz="1600" dirty="0">
            <a:solidFill>
              <a:srgbClr val="0070C0"/>
            </a:solidFill>
            <a:latin typeface="Calibri" panose="020F0502020204030204" pitchFamily="34" charset="0"/>
            <a:cs typeface="Calibri" panose="020F0502020204030204" pitchFamily="34" charset="0"/>
          </a:endParaRPr>
        </a:p>
      </dgm:t>
    </dgm:pt>
    <dgm:pt modelId="{B02D771A-001A-4A8A-8582-999C824D15B9}" type="sibTrans" cxnId="{20759207-1CC5-460B-8CD0-C8BED3CBDE9B}">
      <dgm:prSet/>
      <dgm:spPr/>
      <dgm:t>
        <a:bodyPr/>
        <a:lstStyle/>
        <a:p>
          <a:endParaRPr lang="fr-FR"/>
        </a:p>
      </dgm:t>
    </dgm:pt>
    <dgm:pt modelId="{0285C9B0-C360-403A-8C2C-8C7335B165F1}" type="parTrans" cxnId="{20759207-1CC5-460B-8CD0-C8BED3CBDE9B}">
      <dgm:prSet/>
      <dgm:spPr/>
      <dgm:t>
        <a:bodyPr/>
        <a:lstStyle/>
        <a:p>
          <a:endParaRPr lang="fr-FR"/>
        </a:p>
      </dgm:t>
    </dgm:pt>
    <dgm:pt modelId="{6987F456-7677-4289-9322-554EB81E968D}">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Dématérialiser et simplifier</a:t>
          </a:r>
        </a:p>
      </dgm:t>
    </dgm:pt>
    <dgm:pt modelId="{9038DBA1-CC81-445D-952D-195535401998}" type="parTrans" cxnId="{C4B427BE-2E5D-4C5B-986A-EDE8B49B5AB6}">
      <dgm:prSet/>
      <dgm:spPr/>
      <dgm:t>
        <a:bodyPr/>
        <a:lstStyle/>
        <a:p>
          <a:endParaRPr lang="fr-FR"/>
        </a:p>
      </dgm:t>
    </dgm:pt>
    <dgm:pt modelId="{FE4FFBFE-7554-4AC7-A7FA-9919758B6CCB}" type="sibTrans" cxnId="{C4B427BE-2E5D-4C5B-986A-EDE8B49B5AB6}">
      <dgm:prSet/>
      <dgm:spPr/>
      <dgm:t>
        <a:bodyPr/>
        <a:lstStyle/>
        <a:p>
          <a:endParaRPr lang="fr-FR"/>
        </a:p>
      </dgm:t>
    </dgm:pt>
    <dgm:pt modelId="{9E752CEF-A99D-4620-8667-B906EEB5A9B2}">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Prévenir et lutter contre la fraude</a:t>
          </a:r>
        </a:p>
      </dgm:t>
    </dgm:pt>
    <dgm:pt modelId="{F4FC1761-6CFC-440E-8719-97BBC73BE226}" type="parTrans" cxnId="{A877E018-9DEA-456F-96D3-AE743DD7D3A6}">
      <dgm:prSet/>
      <dgm:spPr/>
      <dgm:t>
        <a:bodyPr/>
        <a:lstStyle/>
        <a:p>
          <a:endParaRPr lang="fr-FR"/>
        </a:p>
      </dgm:t>
    </dgm:pt>
    <dgm:pt modelId="{8FB74C13-3AAC-47C0-ACA4-969290616E42}" type="sibTrans" cxnId="{A877E018-9DEA-456F-96D3-AE743DD7D3A6}">
      <dgm:prSet/>
      <dgm:spPr/>
      <dgm:t>
        <a:bodyPr/>
        <a:lstStyle/>
        <a:p>
          <a:endParaRPr lang="fr-FR"/>
        </a:p>
      </dgm:t>
    </dgm:pt>
    <dgm:pt modelId="{0D9E193B-C86E-4979-81F5-D89A332FDFE2}">
      <dgm:prSet custT="1"/>
      <dgm:spPr>
        <a:ln>
          <a:noFill/>
        </a:ln>
        <a:effectLst/>
        <a:scene3d>
          <a:camera prst="orthographicFront">
            <a:rot lat="0" lon="0" rev="0"/>
          </a:camera>
          <a:lightRig rig="contrasting" dir="t">
            <a:rot lat="0" lon="0" rev="7800000"/>
          </a:lightRig>
        </a:scene3d>
        <a:sp3d>
          <a:bevelT w="139700" h="139700"/>
        </a:sp3d>
      </dgm:spPr>
      <dgm:t>
        <a:bodyPr/>
        <a:lstStyle/>
        <a:p>
          <a:pPr marL="266700" indent="-180975"/>
          <a:r>
            <a:rPr lang="fr-FR" altLang="fr-FR" sz="1600" dirty="0">
              <a:solidFill>
                <a:srgbClr val="0070C0"/>
              </a:solidFill>
              <a:latin typeface="Calibri" panose="020F0502020204030204" pitchFamily="34" charset="0"/>
              <a:cs typeface="Calibri" panose="020F0502020204030204" pitchFamily="34" charset="0"/>
            </a:rPr>
            <a:t>Evaluer les politiques publiques</a:t>
          </a:r>
        </a:p>
      </dgm:t>
    </dgm:pt>
    <dgm:pt modelId="{609A9386-DE7C-430C-AC54-7B86BC12C6A1}" type="parTrans" cxnId="{8C5B6C9C-C555-4122-B7C3-3163AFC46032}">
      <dgm:prSet/>
      <dgm:spPr/>
      <dgm:t>
        <a:bodyPr/>
        <a:lstStyle/>
        <a:p>
          <a:endParaRPr lang="fr-FR"/>
        </a:p>
      </dgm:t>
    </dgm:pt>
    <dgm:pt modelId="{9BCC3361-F572-42D9-A5AB-694B41A63C2E}" type="sibTrans" cxnId="{8C5B6C9C-C555-4122-B7C3-3163AFC46032}">
      <dgm:prSet/>
      <dgm:spPr/>
      <dgm:t>
        <a:bodyPr/>
        <a:lstStyle/>
        <a:p>
          <a:endParaRPr lang="fr-FR"/>
        </a:p>
      </dgm:t>
    </dgm:pt>
    <dgm:pt modelId="{C32DFB91-EF7E-4C15-BBE2-DE469D98DEF3}" type="pres">
      <dgm:prSet presAssocID="{99D88542-0A51-42DE-9D91-5EEB07F88491}" presName="Name0" presStyleCnt="0">
        <dgm:presLayoutVars>
          <dgm:dir/>
          <dgm:animLvl val="lvl"/>
          <dgm:resizeHandles/>
        </dgm:presLayoutVars>
      </dgm:prSet>
      <dgm:spPr/>
      <dgm:t>
        <a:bodyPr/>
        <a:lstStyle/>
        <a:p>
          <a:endParaRPr lang="fr-FR"/>
        </a:p>
      </dgm:t>
    </dgm:pt>
    <dgm:pt modelId="{5346A1B8-60A7-4B10-B98D-D7C44AB7C26E}" type="pres">
      <dgm:prSet presAssocID="{A2423E4C-FC5A-4B9E-B341-B7963F78A5C6}" presName="linNode" presStyleCnt="0"/>
      <dgm:spPr>
        <a:ln>
          <a:noFill/>
        </a:ln>
        <a:effectLst/>
        <a:scene3d>
          <a:camera prst="orthographicFront">
            <a:rot lat="0" lon="0" rev="0"/>
          </a:camera>
          <a:lightRig rig="contrasting" dir="t">
            <a:rot lat="0" lon="0" rev="7800000"/>
          </a:lightRig>
        </a:scene3d>
        <a:sp3d>
          <a:bevelT w="139700" h="139700"/>
        </a:sp3d>
      </dgm:spPr>
    </dgm:pt>
    <dgm:pt modelId="{B1EA863C-E357-430C-BBE8-9F681E86942B}" type="pres">
      <dgm:prSet presAssocID="{A2423E4C-FC5A-4B9E-B341-B7963F78A5C6}" presName="parentShp" presStyleLbl="node1" presStyleIdx="0" presStyleCnt="4" custScaleY="72889">
        <dgm:presLayoutVars>
          <dgm:bulletEnabled val="1"/>
        </dgm:presLayoutVars>
      </dgm:prSet>
      <dgm:spPr/>
      <dgm:t>
        <a:bodyPr/>
        <a:lstStyle/>
        <a:p>
          <a:endParaRPr lang="fr-FR"/>
        </a:p>
      </dgm:t>
    </dgm:pt>
    <dgm:pt modelId="{540ABB75-CAD2-49A0-BE80-1E83B6AB45BC}" type="pres">
      <dgm:prSet presAssocID="{A2423E4C-FC5A-4B9E-B341-B7963F78A5C6}" presName="childShp" presStyleLbl="bgAccFollowNode1" presStyleIdx="0" presStyleCnt="4" custScaleY="108401">
        <dgm:presLayoutVars>
          <dgm:bulletEnabled val="1"/>
        </dgm:presLayoutVars>
      </dgm:prSet>
      <dgm:spPr/>
      <dgm:t>
        <a:bodyPr/>
        <a:lstStyle/>
        <a:p>
          <a:endParaRPr lang="fr-FR"/>
        </a:p>
      </dgm:t>
    </dgm:pt>
    <dgm:pt modelId="{61C67BD5-795C-4AE7-B4AA-60DDCAC4655D}" type="pres">
      <dgm:prSet presAssocID="{5B497430-6ABD-428C-B224-3ECBF76B42CB}" presName="spacing" presStyleCnt="0"/>
      <dgm:spPr>
        <a:ln>
          <a:noFill/>
        </a:ln>
        <a:effectLst/>
        <a:scene3d>
          <a:camera prst="orthographicFront">
            <a:rot lat="0" lon="0" rev="0"/>
          </a:camera>
          <a:lightRig rig="contrasting" dir="t">
            <a:rot lat="0" lon="0" rev="7800000"/>
          </a:lightRig>
        </a:scene3d>
        <a:sp3d>
          <a:bevelT w="139700" h="139700"/>
        </a:sp3d>
      </dgm:spPr>
    </dgm:pt>
    <dgm:pt modelId="{1D406959-A521-4B09-808D-6D252B8FCE12}" type="pres">
      <dgm:prSet presAssocID="{92188B7A-F3BE-4A45-9546-1E0743A94561}" presName="linNode" presStyleCnt="0"/>
      <dgm:spPr>
        <a:ln>
          <a:noFill/>
        </a:ln>
        <a:effectLst/>
        <a:scene3d>
          <a:camera prst="orthographicFront">
            <a:rot lat="0" lon="0" rev="0"/>
          </a:camera>
          <a:lightRig rig="contrasting" dir="t">
            <a:rot lat="0" lon="0" rev="7800000"/>
          </a:lightRig>
        </a:scene3d>
        <a:sp3d>
          <a:bevelT w="139700" h="139700"/>
        </a:sp3d>
      </dgm:spPr>
    </dgm:pt>
    <dgm:pt modelId="{F0198A8E-3483-45F2-A991-F25EF12D9BFB}" type="pres">
      <dgm:prSet presAssocID="{92188B7A-F3BE-4A45-9546-1E0743A94561}" presName="parentShp" presStyleLbl="node1" presStyleIdx="1" presStyleCnt="4" custScaleY="86056" custLinFactNeighborY="-8821">
        <dgm:presLayoutVars>
          <dgm:bulletEnabled val="1"/>
        </dgm:presLayoutVars>
      </dgm:prSet>
      <dgm:spPr/>
      <dgm:t>
        <a:bodyPr/>
        <a:lstStyle/>
        <a:p>
          <a:endParaRPr lang="fr-FR"/>
        </a:p>
      </dgm:t>
    </dgm:pt>
    <dgm:pt modelId="{D068FF55-D9D3-4D3D-8293-2A2B8CC392D2}" type="pres">
      <dgm:prSet presAssocID="{92188B7A-F3BE-4A45-9546-1E0743A94561}" presName="childShp" presStyleLbl="bgAccFollowNode1" presStyleIdx="1" presStyleCnt="4" custScaleY="83115" custLinFactNeighborX="0" custLinFactNeighborY="-10291">
        <dgm:presLayoutVars>
          <dgm:bulletEnabled val="1"/>
        </dgm:presLayoutVars>
      </dgm:prSet>
      <dgm:spPr/>
      <dgm:t>
        <a:bodyPr/>
        <a:lstStyle/>
        <a:p>
          <a:endParaRPr lang="fr-FR"/>
        </a:p>
      </dgm:t>
    </dgm:pt>
    <dgm:pt modelId="{266EA8B9-94C1-455D-95EC-380CCB340B05}" type="pres">
      <dgm:prSet presAssocID="{D91885C9-43E1-4C42-8C21-B955022924B8}" presName="spacing" presStyleCnt="0"/>
      <dgm:spPr>
        <a:ln>
          <a:noFill/>
        </a:ln>
        <a:effectLst/>
        <a:scene3d>
          <a:camera prst="orthographicFront">
            <a:rot lat="0" lon="0" rev="0"/>
          </a:camera>
          <a:lightRig rig="contrasting" dir="t">
            <a:rot lat="0" lon="0" rev="7800000"/>
          </a:lightRig>
        </a:scene3d>
        <a:sp3d>
          <a:bevelT w="139700" h="139700"/>
        </a:sp3d>
      </dgm:spPr>
    </dgm:pt>
    <dgm:pt modelId="{8B8B61C3-3BD9-4531-8D93-760EB8165234}" type="pres">
      <dgm:prSet presAssocID="{7F81C82E-F785-48C5-A5CB-1AB8CF6CC67E}" presName="linNode" presStyleCnt="0"/>
      <dgm:spPr>
        <a:ln>
          <a:noFill/>
        </a:ln>
        <a:effectLst/>
        <a:scene3d>
          <a:camera prst="orthographicFront">
            <a:rot lat="0" lon="0" rev="0"/>
          </a:camera>
          <a:lightRig rig="contrasting" dir="t">
            <a:rot lat="0" lon="0" rev="7800000"/>
          </a:lightRig>
        </a:scene3d>
        <a:sp3d>
          <a:bevelT w="139700" h="139700"/>
        </a:sp3d>
      </dgm:spPr>
    </dgm:pt>
    <dgm:pt modelId="{A3C61F6D-3DE4-47A9-82D4-BEBC9D4033AE}" type="pres">
      <dgm:prSet presAssocID="{7F81C82E-F785-48C5-A5CB-1AB8CF6CC67E}" presName="parentShp" presStyleLbl="node1" presStyleIdx="2" presStyleCnt="4" custScaleY="93296">
        <dgm:presLayoutVars>
          <dgm:bulletEnabled val="1"/>
        </dgm:presLayoutVars>
      </dgm:prSet>
      <dgm:spPr/>
      <dgm:t>
        <a:bodyPr/>
        <a:lstStyle/>
        <a:p>
          <a:endParaRPr lang="fr-FR"/>
        </a:p>
      </dgm:t>
    </dgm:pt>
    <dgm:pt modelId="{C88C16BB-1BC5-44D8-A31C-16D43DE10ED3}" type="pres">
      <dgm:prSet presAssocID="{7F81C82E-F785-48C5-A5CB-1AB8CF6CC67E}" presName="childShp" presStyleLbl="bgAccFollowNode1" presStyleIdx="2" presStyleCnt="4" custScaleY="64825">
        <dgm:presLayoutVars>
          <dgm:bulletEnabled val="1"/>
        </dgm:presLayoutVars>
      </dgm:prSet>
      <dgm:spPr/>
      <dgm:t>
        <a:bodyPr/>
        <a:lstStyle/>
        <a:p>
          <a:endParaRPr lang="fr-FR"/>
        </a:p>
      </dgm:t>
    </dgm:pt>
    <dgm:pt modelId="{9C0081B7-A709-4531-B22B-4853C6B67A09}" type="pres">
      <dgm:prSet presAssocID="{709EAF2F-CEB7-4941-8875-63CDC7BD06E6}" presName="spacing" presStyleCnt="0"/>
      <dgm:spPr>
        <a:ln>
          <a:noFill/>
        </a:ln>
        <a:effectLst/>
        <a:scene3d>
          <a:camera prst="orthographicFront">
            <a:rot lat="0" lon="0" rev="0"/>
          </a:camera>
          <a:lightRig rig="contrasting" dir="t">
            <a:rot lat="0" lon="0" rev="7800000"/>
          </a:lightRig>
        </a:scene3d>
        <a:sp3d>
          <a:bevelT w="139700" h="139700"/>
        </a:sp3d>
      </dgm:spPr>
    </dgm:pt>
    <dgm:pt modelId="{3C0BDA4E-0D6A-4B9E-BC05-4A073FA64336}" type="pres">
      <dgm:prSet presAssocID="{C3094C96-946A-4E65-9CF2-FD3078AF5CF2}" presName="linNode" presStyleCnt="0"/>
      <dgm:spPr>
        <a:ln>
          <a:noFill/>
        </a:ln>
        <a:effectLst/>
        <a:scene3d>
          <a:camera prst="orthographicFront">
            <a:rot lat="0" lon="0" rev="0"/>
          </a:camera>
          <a:lightRig rig="contrasting" dir="t">
            <a:rot lat="0" lon="0" rev="7800000"/>
          </a:lightRig>
        </a:scene3d>
        <a:sp3d>
          <a:bevelT w="139700" h="139700"/>
        </a:sp3d>
      </dgm:spPr>
    </dgm:pt>
    <dgm:pt modelId="{B8D81688-578F-4CA4-8283-CB555F3B82D9}" type="pres">
      <dgm:prSet presAssocID="{C3094C96-946A-4E65-9CF2-FD3078AF5CF2}" presName="parentShp" presStyleLbl="node1" presStyleIdx="3" presStyleCnt="4" custScaleY="83614" custLinFactNeighborY="-3894">
        <dgm:presLayoutVars>
          <dgm:bulletEnabled val="1"/>
        </dgm:presLayoutVars>
      </dgm:prSet>
      <dgm:spPr/>
      <dgm:t>
        <a:bodyPr/>
        <a:lstStyle/>
        <a:p>
          <a:endParaRPr lang="fr-FR"/>
        </a:p>
      </dgm:t>
    </dgm:pt>
    <dgm:pt modelId="{EA3A7576-0755-45FF-A05B-B6C92A92D112}" type="pres">
      <dgm:prSet presAssocID="{C3094C96-946A-4E65-9CF2-FD3078AF5CF2}" presName="childShp" presStyleLbl="bgAccFollowNode1" presStyleIdx="3" presStyleCnt="4" custScaleY="94792" custLinFactNeighborY="5058">
        <dgm:presLayoutVars>
          <dgm:bulletEnabled val="1"/>
        </dgm:presLayoutVars>
      </dgm:prSet>
      <dgm:spPr/>
      <dgm:t>
        <a:bodyPr/>
        <a:lstStyle/>
        <a:p>
          <a:endParaRPr lang="fr-FR"/>
        </a:p>
      </dgm:t>
    </dgm:pt>
  </dgm:ptLst>
  <dgm:cxnLst>
    <dgm:cxn modelId="{D0E7E3D5-EAFF-4955-871F-F207721410C4}" srcId="{C3094C96-946A-4E65-9CF2-FD3078AF5CF2}" destId="{328137C5-8860-4187-8EAE-22145922D2F1}" srcOrd="4" destOrd="0" parTransId="{A07B79E0-3A60-4DC7-90B3-7E00026B9A86}" sibTransId="{F48DA932-DF35-4D34-8D55-26225C7D1A25}"/>
    <dgm:cxn modelId="{0789FA59-1268-4CCB-9CAA-C36376E7CFE4}" type="presOf" srcId="{45E458C1-9A77-459D-96B6-6A58523042FF}" destId="{C88C16BB-1BC5-44D8-A31C-16D43DE10ED3}" srcOrd="0" destOrd="0" presId="urn:microsoft.com/office/officeart/2005/8/layout/vList6"/>
    <dgm:cxn modelId="{666A227C-64A8-4A37-8653-9CD411223A61}" type="presOf" srcId="{39494A52-F42B-4A16-A8DE-BFF0A617526A}" destId="{540ABB75-CAD2-49A0-BE80-1E83B6AB45BC}" srcOrd="0" destOrd="0" presId="urn:microsoft.com/office/officeart/2005/8/layout/vList6"/>
    <dgm:cxn modelId="{C562FB8E-58DC-4B26-9830-806A9863CBAB}" type="presOf" srcId="{3E9A30FF-F36A-4FEA-B5F0-E32B57778DC9}" destId="{540ABB75-CAD2-49A0-BE80-1E83B6AB45BC}" srcOrd="0" destOrd="2" presId="urn:microsoft.com/office/officeart/2005/8/layout/vList6"/>
    <dgm:cxn modelId="{673A2924-3113-41DD-B818-9459001DA774}" type="presOf" srcId="{6E929F13-264C-4E5B-87DE-9896AB861727}" destId="{540ABB75-CAD2-49A0-BE80-1E83B6AB45BC}" srcOrd="0" destOrd="1" presId="urn:microsoft.com/office/officeart/2005/8/layout/vList6"/>
    <dgm:cxn modelId="{2812990C-C4D8-4189-96B3-BDF3BA946285}" type="presOf" srcId="{8C115242-B3A6-49EA-BEE5-848199FDBBA9}" destId="{EA3A7576-0755-45FF-A05B-B6C92A92D112}" srcOrd="0" destOrd="3" presId="urn:microsoft.com/office/officeart/2005/8/layout/vList6"/>
    <dgm:cxn modelId="{9549FA41-C79A-4D26-942B-0B3C73E27C70}" srcId="{A2423E4C-FC5A-4B9E-B341-B7963F78A5C6}" destId="{AC26C2B9-8F07-4290-B198-89E13F64338D}" srcOrd="3" destOrd="0" parTransId="{2CEFB9D1-33A1-4F9A-A55C-CC7E8B31C6C2}" sibTransId="{E7749E28-B75F-4149-9056-4B56C779348E}"/>
    <dgm:cxn modelId="{D84CA033-DE3A-4487-B9CA-1C35D0EE37E8}" srcId="{99D88542-0A51-42DE-9D91-5EEB07F88491}" destId="{C3094C96-946A-4E65-9CF2-FD3078AF5CF2}" srcOrd="3" destOrd="0" parTransId="{E028E076-E981-4FBE-9611-D8E18C92512E}" sibTransId="{1CF1C053-410F-4F5C-892C-F7EFC1D66F5A}"/>
    <dgm:cxn modelId="{1226F451-56F6-4CE4-80E1-4B1D19CA583A}" srcId="{99D88542-0A51-42DE-9D91-5EEB07F88491}" destId="{A2423E4C-FC5A-4B9E-B341-B7963F78A5C6}" srcOrd="0" destOrd="0" parTransId="{C302D380-4A0E-449A-93AC-63E732218969}" sibTransId="{5B497430-6ABD-428C-B224-3ECBF76B42CB}"/>
    <dgm:cxn modelId="{20759207-1CC5-460B-8CD0-C8BED3CBDE9B}" srcId="{A2423E4C-FC5A-4B9E-B341-B7963F78A5C6}" destId="{6A39B4AE-46A6-4746-AC7E-EB4FCA1D3BFF}" srcOrd="4" destOrd="0" parTransId="{0285C9B0-C360-403A-8C2C-8C7335B165F1}" sibTransId="{B02D771A-001A-4A8A-8582-999C824D15B9}"/>
    <dgm:cxn modelId="{F0D12BB7-1F1D-4230-B370-DFB9F875E917}" type="presOf" srcId="{6987F456-7677-4289-9322-554EB81E968D}" destId="{D068FF55-D9D3-4D3D-8293-2A2B8CC392D2}" srcOrd="0" destOrd="1" presId="urn:microsoft.com/office/officeart/2005/8/layout/vList6"/>
    <dgm:cxn modelId="{A877E018-9DEA-456F-96D3-AE743DD7D3A6}" srcId="{92188B7A-F3BE-4A45-9546-1E0743A94561}" destId="{9E752CEF-A99D-4620-8667-B906EEB5A9B2}" srcOrd="2" destOrd="0" parTransId="{F4FC1761-6CFC-440E-8719-97BBC73BE226}" sibTransId="{8FB74C13-3AAC-47C0-ACA4-969290616E42}"/>
    <dgm:cxn modelId="{CE1CEF16-492A-4C5F-9EFF-35C90E419023}" type="presOf" srcId="{6A39B4AE-46A6-4746-AC7E-EB4FCA1D3BFF}" destId="{540ABB75-CAD2-49A0-BE80-1E83B6AB45BC}" srcOrd="0" destOrd="4" presId="urn:microsoft.com/office/officeart/2005/8/layout/vList6"/>
    <dgm:cxn modelId="{503267FA-975F-4A48-AE67-593483BE1E5A}" type="presOf" srcId="{EFCB8A0D-1FCF-498C-84B9-BB1C09124066}" destId="{EA3A7576-0755-45FF-A05B-B6C92A92D112}" srcOrd="0" destOrd="1" presId="urn:microsoft.com/office/officeart/2005/8/layout/vList6"/>
    <dgm:cxn modelId="{538566D4-3487-4C63-B6EA-28D4E22DEBE5}" srcId="{A2423E4C-FC5A-4B9E-B341-B7963F78A5C6}" destId="{3E9A30FF-F36A-4FEA-B5F0-E32B57778DC9}" srcOrd="2" destOrd="0" parTransId="{5F4C82F3-B49D-4C00-9177-10B8A4FD72E1}" sibTransId="{5FB02C38-277C-49F9-A83E-C6DDE07015D4}"/>
    <dgm:cxn modelId="{69C2DA9B-300A-482B-AFFE-6AF7C9A75423}" srcId="{99D88542-0A51-42DE-9D91-5EEB07F88491}" destId="{92188B7A-F3BE-4A45-9546-1E0743A94561}" srcOrd="1" destOrd="0" parTransId="{959A46C0-9CA5-4301-A8A3-50EBDD3B3291}" sibTransId="{D91885C9-43E1-4C42-8C21-B955022924B8}"/>
    <dgm:cxn modelId="{4C46C8DE-C3FD-443B-9085-1D921A0D2A10}" srcId="{99D88542-0A51-42DE-9D91-5EEB07F88491}" destId="{7F81C82E-F785-48C5-A5CB-1AB8CF6CC67E}" srcOrd="2" destOrd="0" parTransId="{A9609285-8F2F-4BBA-84C3-AF02610986EC}" sibTransId="{709EAF2F-CEB7-4941-8875-63CDC7BD06E6}"/>
    <dgm:cxn modelId="{666189B6-A8DA-4FF0-8DBC-3ADC1C760A50}" type="presOf" srcId="{7F81C82E-F785-48C5-A5CB-1AB8CF6CC67E}" destId="{A3C61F6D-3DE4-47A9-82D4-BEBC9D4033AE}" srcOrd="0" destOrd="0" presId="urn:microsoft.com/office/officeart/2005/8/layout/vList6"/>
    <dgm:cxn modelId="{7F05609F-CD04-4096-824D-379FE60B303A}" srcId="{92188B7A-F3BE-4A45-9546-1E0743A94561}" destId="{B1A72DBF-D69E-4D8A-8F7E-8DDD378EE1FD}" srcOrd="0" destOrd="0" parTransId="{200D1F2B-299C-4D24-B1A7-CBBB4E0CEE77}" sibTransId="{E2BD10C2-4683-42D4-9B41-795D2C11C448}"/>
    <dgm:cxn modelId="{C69A565C-68D3-4423-AFBE-FDB6DCBD9265}" srcId="{A2423E4C-FC5A-4B9E-B341-B7963F78A5C6}" destId="{6E929F13-264C-4E5B-87DE-9896AB861727}" srcOrd="1" destOrd="0" parTransId="{2D9803A5-F1A2-402B-9996-4D2146C7BD56}" sibTransId="{73D93BAD-8B5B-4E42-8CEE-8B5AC24B635A}"/>
    <dgm:cxn modelId="{D2FAF4D2-E4F5-4513-BEC8-4505734F97D6}" type="presOf" srcId="{727057EF-069A-4F17-800A-EE8A9A0934A3}" destId="{EA3A7576-0755-45FF-A05B-B6C92A92D112}" srcOrd="0" destOrd="0" presId="urn:microsoft.com/office/officeart/2005/8/layout/vList6"/>
    <dgm:cxn modelId="{83F72384-F94A-4864-83B7-0DBC80685A75}" type="presOf" srcId="{9E752CEF-A99D-4620-8667-B906EEB5A9B2}" destId="{D068FF55-D9D3-4D3D-8293-2A2B8CC392D2}" srcOrd="0" destOrd="2" presId="urn:microsoft.com/office/officeart/2005/8/layout/vList6"/>
    <dgm:cxn modelId="{0EA7171F-3540-4AA1-989D-F975E7F44347}" srcId="{C3094C96-946A-4E65-9CF2-FD3078AF5CF2}" destId="{0E028AB3-4D17-4FFE-AC68-3A6ED1530C91}" srcOrd="2" destOrd="0" parTransId="{8DD2AF43-0D54-412D-A24A-BE1DF5449183}" sibTransId="{E3BC4EB5-0848-464B-AA07-4662D0619981}"/>
    <dgm:cxn modelId="{01851CB3-F41F-4420-AD84-E2CE20CC1905}" type="presOf" srcId="{0D9E193B-C86E-4979-81F5-D89A332FDFE2}" destId="{C88C16BB-1BC5-44D8-A31C-16D43DE10ED3}" srcOrd="0" destOrd="1" presId="urn:microsoft.com/office/officeart/2005/8/layout/vList6"/>
    <dgm:cxn modelId="{C4B427BE-2E5D-4C5B-986A-EDE8B49B5AB6}" srcId="{92188B7A-F3BE-4A45-9546-1E0743A94561}" destId="{6987F456-7677-4289-9322-554EB81E968D}" srcOrd="1" destOrd="0" parTransId="{9038DBA1-CC81-445D-952D-195535401998}" sibTransId="{FE4FFBFE-7554-4AC7-A7FA-9919758B6CCB}"/>
    <dgm:cxn modelId="{36658EC5-7607-46FB-8B3F-7A62A6653A37}" type="presOf" srcId="{328137C5-8860-4187-8EAE-22145922D2F1}" destId="{EA3A7576-0755-45FF-A05B-B6C92A92D112}" srcOrd="0" destOrd="4" presId="urn:microsoft.com/office/officeart/2005/8/layout/vList6"/>
    <dgm:cxn modelId="{F7088E3A-63BB-4BDB-9174-8E74EFB226E6}" type="presOf" srcId="{C3094C96-946A-4E65-9CF2-FD3078AF5CF2}" destId="{B8D81688-578F-4CA4-8283-CB555F3B82D9}" srcOrd="0" destOrd="0" presId="urn:microsoft.com/office/officeart/2005/8/layout/vList6"/>
    <dgm:cxn modelId="{96BA1EF9-09CE-4789-8BED-93D54C448E08}" srcId="{C3094C96-946A-4E65-9CF2-FD3078AF5CF2}" destId="{727057EF-069A-4F17-800A-EE8A9A0934A3}" srcOrd="0" destOrd="0" parTransId="{3894AC95-359D-4C76-BBE7-808EFDAE8DA7}" sibTransId="{60A5B8A4-E4AD-4108-A714-968434F99C09}"/>
    <dgm:cxn modelId="{7941C279-3BBA-48CD-B298-110AA6937976}" srcId="{C3094C96-946A-4E65-9CF2-FD3078AF5CF2}" destId="{8C115242-B3A6-49EA-BEE5-848199FDBBA9}" srcOrd="3" destOrd="0" parTransId="{C4A669A3-2D6B-4771-A1EB-C1DDC40319B3}" sibTransId="{9CB88480-808D-4E7D-9C6F-8E223BEE38A9}"/>
    <dgm:cxn modelId="{E5903092-5DC8-446A-9B94-52B6152CD7D5}" type="presOf" srcId="{B1A72DBF-D69E-4D8A-8F7E-8DDD378EE1FD}" destId="{D068FF55-D9D3-4D3D-8293-2A2B8CC392D2}" srcOrd="0" destOrd="0" presId="urn:microsoft.com/office/officeart/2005/8/layout/vList6"/>
    <dgm:cxn modelId="{59A46685-68CD-4A2B-BA3E-31ADC76A817D}" type="presOf" srcId="{A2423E4C-FC5A-4B9E-B341-B7963F78A5C6}" destId="{B1EA863C-E357-430C-BBE8-9F681E86942B}" srcOrd="0" destOrd="0" presId="urn:microsoft.com/office/officeart/2005/8/layout/vList6"/>
    <dgm:cxn modelId="{72E9C2D5-AEA5-4E6E-B923-3DEAD7BBABD3}" srcId="{7F81C82E-F785-48C5-A5CB-1AB8CF6CC67E}" destId="{45E458C1-9A77-459D-96B6-6A58523042FF}" srcOrd="0" destOrd="0" parTransId="{3C578F89-A03A-4D76-97AF-FCB24A974474}" sibTransId="{66BF9E32-7F12-4F92-992C-71F324C4D6C4}"/>
    <dgm:cxn modelId="{1510E7E7-5B98-4385-A3AF-7E632F4B3193}" type="presOf" srcId="{AC26C2B9-8F07-4290-B198-89E13F64338D}" destId="{540ABB75-CAD2-49A0-BE80-1E83B6AB45BC}" srcOrd="0" destOrd="3" presId="urn:microsoft.com/office/officeart/2005/8/layout/vList6"/>
    <dgm:cxn modelId="{69BB00ED-B5F3-4EA2-B338-52FD70480113}" type="presOf" srcId="{0E028AB3-4D17-4FFE-AC68-3A6ED1530C91}" destId="{EA3A7576-0755-45FF-A05B-B6C92A92D112}" srcOrd="0" destOrd="2" presId="urn:microsoft.com/office/officeart/2005/8/layout/vList6"/>
    <dgm:cxn modelId="{287A9987-6792-48D8-8BEF-35800B0E634B}" type="presOf" srcId="{99D88542-0A51-42DE-9D91-5EEB07F88491}" destId="{C32DFB91-EF7E-4C15-BBE2-DE469D98DEF3}" srcOrd="0" destOrd="0" presId="urn:microsoft.com/office/officeart/2005/8/layout/vList6"/>
    <dgm:cxn modelId="{BA861BF4-3143-450D-AD6F-050F17F7E4E0}" srcId="{C3094C96-946A-4E65-9CF2-FD3078AF5CF2}" destId="{EFCB8A0D-1FCF-498C-84B9-BB1C09124066}" srcOrd="1" destOrd="0" parTransId="{45444F91-A8F9-4CF6-8592-70F4CE6EB92B}" sibTransId="{FCBF1585-7DF8-4DC6-A227-002375AC762E}"/>
    <dgm:cxn modelId="{8C5B6C9C-C555-4122-B7C3-3163AFC46032}" srcId="{7F81C82E-F785-48C5-A5CB-1AB8CF6CC67E}" destId="{0D9E193B-C86E-4979-81F5-D89A332FDFE2}" srcOrd="1" destOrd="0" parTransId="{609A9386-DE7C-430C-AC54-7B86BC12C6A1}" sibTransId="{9BCC3361-F572-42D9-A5AB-694B41A63C2E}"/>
    <dgm:cxn modelId="{B8CAFA6E-46A0-45DD-AE52-9F75BAFE6BF0}" type="presOf" srcId="{92188B7A-F3BE-4A45-9546-1E0743A94561}" destId="{F0198A8E-3483-45F2-A991-F25EF12D9BFB}" srcOrd="0" destOrd="0" presId="urn:microsoft.com/office/officeart/2005/8/layout/vList6"/>
    <dgm:cxn modelId="{AEB310EE-1404-4B01-8346-450739CF1723}" srcId="{A2423E4C-FC5A-4B9E-B341-B7963F78A5C6}" destId="{39494A52-F42B-4A16-A8DE-BFF0A617526A}" srcOrd="0" destOrd="0" parTransId="{685C8044-6B2B-45A7-93EF-2AA9335E8F18}" sibTransId="{B2119B70-F540-473D-AC24-F49A8682BC86}"/>
    <dgm:cxn modelId="{F75390B1-C740-4E81-8FD4-81191489788C}" type="presParOf" srcId="{C32DFB91-EF7E-4C15-BBE2-DE469D98DEF3}" destId="{5346A1B8-60A7-4B10-B98D-D7C44AB7C26E}" srcOrd="0" destOrd="0" presId="urn:microsoft.com/office/officeart/2005/8/layout/vList6"/>
    <dgm:cxn modelId="{84844E55-0ACA-46B4-B2C4-F49187E0C96E}" type="presParOf" srcId="{5346A1B8-60A7-4B10-B98D-D7C44AB7C26E}" destId="{B1EA863C-E357-430C-BBE8-9F681E86942B}" srcOrd="0" destOrd="0" presId="urn:microsoft.com/office/officeart/2005/8/layout/vList6"/>
    <dgm:cxn modelId="{3661BACA-5202-44B0-AF4F-4A304721F1FE}" type="presParOf" srcId="{5346A1B8-60A7-4B10-B98D-D7C44AB7C26E}" destId="{540ABB75-CAD2-49A0-BE80-1E83B6AB45BC}" srcOrd="1" destOrd="0" presId="urn:microsoft.com/office/officeart/2005/8/layout/vList6"/>
    <dgm:cxn modelId="{17E46D55-27DD-44BE-A07A-F0C573375FD6}" type="presParOf" srcId="{C32DFB91-EF7E-4C15-BBE2-DE469D98DEF3}" destId="{61C67BD5-795C-4AE7-B4AA-60DDCAC4655D}" srcOrd="1" destOrd="0" presId="urn:microsoft.com/office/officeart/2005/8/layout/vList6"/>
    <dgm:cxn modelId="{06AD64FB-D16B-49CF-9AB7-32BC0C50FDFE}" type="presParOf" srcId="{C32DFB91-EF7E-4C15-BBE2-DE469D98DEF3}" destId="{1D406959-A521-4B09-808D-6D252B8FCE12}" srcOrd="2" destOrd="0" presId="urn:microsoft.com/office/officeart/2005/8/layout/vList6"/>
    <dgm:cxn modelId="{FB2E4C22-1065-4D13-8899-D7044D096E48}" type="presParOf" srcId="{1D406959-A521-4B09-808D-6D252B8FCE12}" destId="{F0198A8E-3483-45F2-A991-F25EF12D9BFB}" srcOrd="0" destOrd="0" presId="urn:microsoft.com/office/officeart/2005/8/layout/vList6"/>
    <dgm:cxn modelId="{E3057DF0-FD71-46CA-9001-3DC9BAA96AB4}" type="presParOf" srcId="{1D406959-A521-4B09-808D-6D252B8FCE12}" destId="{D068FF55-D9D3-4D3D-8293-2A2B8CC392D2}" srcOrd="1" destOrd="0" presId="urn:microsoft.com/office/officeart/2005/8/layout/vList6"/>
    <dgm:cxn modelId="{DD0EBEA6-E1B9-4997-B2BF-774E422BE2D6}" type="presParOf" srcId="{C32DFB91-EF7E-4C15-BBE2-DE469D98DEF3}" destId="{266EA8B9-94C1-455D-95EC-380CCB340B05}" srcOrd="3" destOrd="0" presId="urn:microsoft.com/office/officeart/2005/8/layout/vList6"/>
    <dgm:cxn modelId="{562831A8-56B4-441A-A586-23C45FAE2CFE}" type="presParOf" srcId="{C32DFB91-EF7E-4C15-BBE2-DE469D98DEF3}" destId="{8B8B61C3-3BD9-4531-8D93-760EB8165234}" srcOrd="4" destOrd="0" presId="urn:microsoft.com/office/officeart/2005/8/layout/vList6"/>
    <dgm:cxn modelId="{FBF84791-AC27-4DD9-AAF1-52F5FED745E6}" type="presParOf" srcId="{8B8B61C3-3BD9-4531-8D93-760EB8165234}" destId="{A3C61F6D-3DE4-47A9-82D4-BEBC9D4033AE}" srcOrd="0" destOrd="0" presId="urn:microsoft.com/office/officeart/2005/8/layout/vList6"/>
    <dgm:cxn modelId="{AF6DFC4B-1B41-4BBE-9BB5-EEE5269435CF}" type="presParOf" srcId="{8B8B61C3-3BD9-4531-8D93-760EB8165234}" destId="{C88C16BB-1BC5-44D8-A31C-16D43DE10ED3}" srcOrd="1" destOrd="0" presId="urn:microsoft.com/office/officeart/2005/8/layout/vList6"/>
    <dgm:cxn modelId="{D96F2518-F654-4237-BC67-6DAA17068A41}" type="presParOf" srcId="{C32DFB91-EF7E-4C15-BBE2-DE469D98DEF3}" destId="{9C0081B7-A709-4531-B22B-4853C6B67A09}" srcOrd="5" destOrd="0" presId="urn:microsoft.com/office/officeart/2005/8/layout/vList6"/>
    <dgm:cxn modelId="{29ED37F4-B486-4300-A1E7-D574EA0F4D67}" type="presParOf" srcId="{C32DFB91-EF7E-4C15-BBE2-DE469D98DEF3}" destId="{3C0BDA4E-0D6A-4B9E-BC05-4A073FA64336}" srcOrd="6" destOrd="0" presId="urn:microsoft.com/office/officeart/2005/8/layout/vList6"/>
    <dgm:cxn modelId="{D7651D78-B5BD-465A-AC9E-3168903B3113}" type="presParOf" srcId="{3C0BDA4E-0D6A-4B9E-BC05-4A073FA64336}" destId="{B8D81688-578F-4CA4-8283-CB555F3B82D9}" srcOrd="0" destOrd="0" presId="urn:microsoft.com/office/officeart/2005/8/layout/vList6"/>
    <dgm:cxn modelId="{9D908AAC-53AD-4AD8-9698-5245B7E394B8}" type="presParOf" srcId="{3C0BDA4E-0D6A-4B9E-BC05-4A073FA64336}" destId="{EA3A7576-0755-45FF-A05B-B6C92A92D1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ABB75-CAD2-49A0-BE80-1E83B6AB45BC}">
      <dsp:nvSpPr>
        <dsp:cNvPr id="0" name=""/>
        <dsp:cNvSpPr/>
      </dsp:nvSpPr>
      <dsp:spPr>
        <a:xfrm>
          <a:off x="3658492" y="2467"/>
          <a:ext cx="5481042" cy="1493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266700" lvl="1" indent="-180975" algn="l" defTabSz="711200">
            <a:lnSpc>
              <a:spcPct val="90000"/>
            </a:lnSpc>
            <a:spcBef>
              <a:spcPct val="0"/>
            </a:spcBef>
            <a:spcAft>
              <a:spcPct val="15000"/>
            </a:spcAft>
            <a:buChar char="••"/>
          </a:pPr>
          <a:r>
            <a:rPr lang="fr-FR" altLang="fr-FR" sz="1600" b="0" kern="1200" dirty="0">
              <a:solidFill>
                <a:srgbClr val="0070C0"/>
              </a:solidFill>
              <a:latin typeface="Calibri" panose="020F0502020204030204" pitchFamily="34" charset="0"/>
              <a:cs typeface="Calibri" panose="020F0502020204030204" pitchFamily="34" charset="0"/>
            </a:rPr>
            <a:t>Développer l’offre d’accueil du jeune enfant</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Soutenir les jeunes dans leur accès à l’autonomie</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Réformer les aides au logement</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Développer l’animation de la vie sociale</a:t>
          </a:r>
        </a:p>
        <a:p>
          <a:pPr marL="171450" lvl="1" indent="0" algn="l" defTabSz="711200">
            <a:lnSpc>
              <a:spcPct val="90000"/>
            </a:lnSpc>
            <a:spcBef>
              <a:spcPct val="0"/>
            </a:spcBef>
            <a:spcAft>
              <a:spcPct val="15000"/>
            </a:spcAft>
            <a:buChar char="••"/>
          </a:pPr>
          <a:endParaRPr lang="fr-FR" altLang="fr-FR" sz="1600" kern="1200" dirty="0">
            <a:solidFill>
              <a:srgbClr val="0070C0"/>
            </a:solidFill>
            <a:latin typeface="Calibri" panose="020F0502020204030204" pitchFamily="34" charset="0"/>
            <a:cs typeface="Calibri" panose="020F0502020204030204" pitchFamily="34" charset="0"/>
          </a:endParaRPr>
        </a:p>
      </dsp:txBody>
      <dsp:txXfrm>
        <a:off x="3658492" y="189149"/>
        <a:ext cx="4920996" cy="1120093"/>
      </dsp:txXfrm>
    </dsp:sp>
    <dsp:sp modelId="{B1EA863C-E357-430C-BBE8-9F681E86942B}">
      <dsp:nvSpPr>
        <dsp:cNvPr id="0" name=""/>
        <dsp:cNvSpPr/>
      </dsp:nvSpPr>
      <dsp:spPr>
        <a:xfrm>
          <a:off x="4464" y="247094"/>
          <a:ext cx="3654028" cy="1004203"/>
        </a:xfrm>
        <a:prstGeom prst="round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ts val="0"/>
            </a:spcAft>
          </a:pPr>
          <a:r>
            <a:rPr lang="fr-FR" altLang="fr-FR" sz="2000" b="1" i="1" kern="1200" dirty="0">
              <a:latin typeface="Calibri" panose="020F0502020204030204" pitchFamily="34" charset="0"/>
              <a:cs typeface="Calibri" panose="020F0502020204030204" pitchFamily="34" charset="0"/>
            </a:rPr>
            <a:t>AXE </a:t>
          </a:r>
          <a:r>
            <a:rPr lang="fr-FR" altLang="fr-FR" sz="2400" b="1" i="1" kern="1200" dirty="0">
              <a:latin typeface="Calibri" panose="020F0502020204030204" pitchFamily="34" charset="0"/>
              <a:cs typeface="Calibri" panose="020F0502020204030204" pitchFamily="34" charset="0"/>
            </a:rPr>
            <a:t>1</a:t>
          </a:r>
          <a:endParaRPr lang="fr-FR" altLang="fr-FR" sz="2000" i="1" kern="1200" dirty="0">
            <a:latin typeface="Calibri" panose="020F0502020204030204" pitchFamily="34" charset="0"/>
            <a:cs typeface="Calibri" panose="020F0502020204030204" pitchFamily="34" charset="0"/>
          </a:endParaRPr>
        </a:p>
        <a:p>
          <a:pPr lvl="0" algn="ctr" defTabSz="889000">
            <a:lnSpc>
              <a:spcPct val="90000"/>
            </a:lnSpc>
            <a:spcBef>
              <a:spcPct val="0"/>
            </a:spcBef>
            <a:spcAft>
              <a:spcPct val="35000"/>
            </a:spcAft>
          </a:pPr>
          <a:r>
            <a:rPr lang="fr-FR" sz="1800" b="1" kern="1200" cap="all" spc="-60" dirty="0">
              <a:latin typeface="Calibri" pitchFamily="34" charset="0"/>
              <a:cs typeface="Calibri" pitchFamily="34" charset="0"/>
            </a:rPr>
            <a:t>Agir pour le développement</a:t>
          </a:r>
          <a:br>
            <a:rPr lang="fr-FR" sz="1800" b="1" kern="1200" cap="all" spc="-60" dirty="0">
              <a:latin typeface="Calibri" pitchFamily="34" charset="0"/>
              <a:cs typeface="Calibri" pitchFamily="34" charset="0"/>
            </a:rPr>
          </a:br>
          <a:r>
            <a:rPr lang="fr-FR" sz="1800" b="1" kern="1200" cap="all" spc="-60" dirty="0">
              <a:latin typeface="Calibri" pitchFamily="34" charset="0"/>
              <a:cs typeface="Calibri" pitchFamily="34" charset="0"/>
            </a:rPr>
            <a:t>des services aux allocataires</a:t>
          </a:r>
          <a:endParaRPr lang="fr-FR" sz="1800" kern="1200" dirty="0">
            <a:latin typeface="Calibri" panose="020F0502020204030204" pitchFamily="34" charset="0"/>
            <a:cs typeface="Calibri" panose="020F0502020204030204" pitchFamily="34" charset="0"/>
          </a:endParaRPr>
        </a:p>
      </dsp:txBody>
      <dsp:txXfrm>
        <a:off x="53485" y="296115"/>
        <a:ext cx="3555986" cy="906161"/>
      </dsp:txXfrm>
    </dsp:sp>
    <dsp:sp modelId="{D068FF55-D9D3-4D3D-8293-2A2B8CC392D2}">
      <dsp:nvSpPr>
        <dsp:cNvPr id="0" name=""/>
        <dsp:cNvSpPr/>
      </dsp:nvSpPr>
      <dsp:spPr>
        <a:xfrm>
          <a:off x="3657599" y="1512175"/>
          <a:ext cx="5486400" cy="11450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Renforcer l’accès aux droits</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Dématérialiser et simplifier</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Prévenir et lutter contre la fraude</a:t>
          </a:r>
        </a:p>
      </dsp:txBody>
      <dsp:txXfrm>
        <a:off x="3657599" y="1655311"/>
        <a:ext cx="5056992" cy="858816"/>
      </dsp:txXfrm>
    </dsp:sp>
    <dsp:sp modelId="{F0198A8E-3483-45F2-A991-F25EF12D9BFB}">
      <dsp:nvSpPr>
        <dsp:cNvPr id="0" name=""/>
        <dsp:cNvSpPr/>
      </dsp:nvSpPr>
      <dsp:spPr>
        <a:xfrm>
          <a:off x="0" y="1512168"/>
          <a:ext cx="3657600" cy="1185606"/>
        </a:xfrm>
        <a:prstGeom prst="round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ts val="0"/>
            </a:spcAft>
          </a:pPr>
          <a:r>
            <a:rPr lang="fr-FR" altLang="fr-FR" sz="2000" b="1" i="1" kern="1200" dirty="0">
              <a:latin typeface="Calibri" panose="020F0502020204030204" pitchFamily="34" charset="0"/>
              <a:cs typeface="Calibri" panose="020F0502020204030204" pitchFamily="34" charset="0"/>
            </a:rPr>
            <a:t>AXE </a:t>
          </a:r>
          <a:r>
            <a:rPr lang="fr-FR" altLang="fr-FR" sz="2400" b="1" i="1" kern="1200" dirty="0">
              <a:latin typeface="Calibri" panose="020F0502020204030204" pitchFamily="34" charset="0"/>
              <a:cs typeface="Calibri" panose="020F0502020204030204" pitchFamily="34" charset="0"/>
            </a:rPr>
            <a:t>2</a:t>
          </a:r>
          <a:r>
            <a:rPr lang="fr-FR" altLang="fr-FR" sz="2000" b="1" i="1" kern="1200" dirty="0">
              <a:latin typeface="Calibri" panose="020F0502020204030204" pitchFamily="34" charset="0"/>
              <a:cs typeface="Calibri" panose="020F0502020204030204" pitchFamily="34" charset="0"/>
            </a:rPr>
            <a:t>  </a:t>
          </a:r>
        </a:p>
        <a:p>
          <a:pPr lvl="0" algn="ctr" defTabSz="889000">
            <a:lnSpc>
              <a:spcPct val="90000"/>
            </a:lnSpc>
            <a:spcBef>
              <a:spcPct val="0"/>
            </a:spcBef>
            <a:spcAft>
              <a:spcPct val="35000"/>
            </a:spcAft>
          </a:pPr>
          <a:r>
            <a:rPr lang="fr-FR" sz="1800" b="1" kern="1200" cap="all" spc="-60" dirty="0">
              <a:latin typeface="Calibri" pitchFamily="34" charset="0"/>
              <a:cs typeface="Calibri" pitchFamily="34" charset="0"/>
            </a:rPr>
            <a:t>Garantir la qualité et l’accès aux droits en modernisant</a:t>
          </a:r>
          <a:br>
            <a:rPr lang="fr-FR" sz="1800" b="1" kern="1200" cap="all" spc="-60" dirty="0">
              <a:latin typeface="Calibri" pitchFamily="34" charset="0"/>
              <a:cs typeface="Calibri" pitchFamily="34" charset="0"/>
            </a:rPr>
          </a:br>
          <a:r>
            <a:rPr lang="fr-FR" sz="1800" b="1" kern="1200" cap="all" spc="-60" dirty="0">
              <a:latin typeface="Calibri" pitchFamily="34" charset="0"/>
              <a:cs typeface="Calibri" pitchFamily="34" charset="0"/>
            </a:rPr>
            <a:t>le modèle de production </a:t>
          </a:r>
          <a:endParaRPr lang="fr-FR" altLang="fr-FR" sz="1800" kern="1200" dirty="0">
            <a:latin typeface="Calibri" panose="020F0502020204030204" pitchFamily="34" charset="0"/>
            <a:cs typeface="Calibri" panose="020F0502020204030204" pitchFamily="34" charset="0"/>
          </a:endParaRPr>
        </a:p>
      </dsp:txBody>
      <dsp:txXfrm>
        <a:off x="57877" y="1570045"/>
        <a:ext cx="3541846" cy="1069852"/>
      </dsp:txXfrm>
    </dsp:sp>
    <dsp:sp modelId="{C88C16BB-1BC5-44D8-A31C-16D43DE10ED3}">
      <dsp:nvSpPr>
        <dsp:cNvPr id="0" name=""/>
        <dsp:cNvSpPr/>
      </dsp:nvSpPr>
      <dsp:spPr>
        <a:xfrm>
          <a:off x="3657599" y="3153199"/>
          <a:ext cx="5486400" cy="89310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266700" lvl="1" indent="-180975" algn="l" defTabSz="711200">
            <a:lnSpc>
              <a:spcPct val="90000"/>
            </a:lnSpc>
            <a:spcBef>
              <a:spcPct val="0"/>
            </a:spcBef>
            <a:spcAft>
              <a:spcPct val="15000"/>
            </a:spcAft>
            <a:buChar char="••"/>
          </a:pPr>
          <a:r>
            <a:rPr lang="fr-FR" altLang="fr-FR" sz="1600" b="0" kern="1200" dirty="0">
              <a:solidFill>
                <a:srgbClr val="0070C0"/>
              </a:solidFill>
              <a:latin typeface="Calibri" panose="020F0502020204030204" pitchFamily="34" charset="0"/>
              <a:cs typeface="Calibri" panose="020F0502020204030204" pitchFamily="34" charset="0"/>
            </a:rPr>
            <a:t>Réussir la transformation numérique</a:t>
          </a:r>
        </a:p>
        <a:p>
          <a:pPr marL="266700" lvl="1" indent="-180975" algn="l" defTabSz="711200">
            <a:lnSpc>
              <a:spcPct val="90000"/>
            </a:lnSpc>
            <a:spcBef>
              <a:spcPct val="0"/>
            </a:spcBef>
            <a:spcAft>
              <a:spcPct val="15000"/>
            </a:spcAft>
            <a:buChar char="••"/>
          </a:pPr>
          <a:r>
            <a:rPr lang="fr-FR" altLang="fr-FR" sz="1600" kern="1200" dirty="0">
              <a:solidFill>
                <a:srgbClr val="0070C0"/>
              </a:solidFill>
              <a:latin typeface="Calibri" panose="020F0502020204030204" pitchFamily="34" charset="0"/>
              <a:cs typeface="Calibri" panose="020F0502020204030204" pitchFamily="34" charset="0"/>
            </a:rPr>
            <a:t>Evaluer les politiques publiques</a:t>
          </a:r>
        </a:p>
      </dsp:txBody>
      <dsp:txXfrm>
        <a:off x="3657599" y="3264837"/>
        <a:ext cx="5151486" cy="669828"/>
      </dsp:txXfrm>
    </dsp:sp>
    <dsp:sp modelId="{A3C61F6D-3DE4-47A9-82D4-BEBC9D4033AE}">
      <dsp:nvSpPr>
        <dsp:cNvPr id="0" name=""/>
        <dsp:cNvSpPr/>
      </dsp:nvSpPr>
      <dsp:spPr>
        <a:xfrm>
          <a:off x="0" y="2957075"/>
          <a:ext cx="3657600" cy="1285353"/>
        </a:xfrm>
        <a:prstGeom prst="round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ts val="0"/>
            </a:spcAft>
          </a:pPr>
          <a:r>
            <a:rPr lang="fr-FR" altLang="fr-FR" sz="2000" b="1" i="1" kern="1200" dirty="0">
              <a:latin typeface="Calibri" panose="020F0502020204030204" pitchFamily="34" charset="0"/>
              <a:cs typeface="Calibri" panose="020F0502020204030204" pitchFamily="34" charset="0"/>
            </a:rPr>
            <a:t>AXE </a:t>
          </a:r>
          <a:r>
            <a:rPr lang="fr-FR" altLang="fr-FR" sz="2400" b="1" i="1" kern="1200" dirty="0">
              <a:latin typeface="Calibri" panose="020F0502020204030204" pitchFamily="34" charset="0"/>
              <a:cs typeface="Calibri" panose="020F0502020204030204" pitchFamily="34" charset="0"/>
            </a:rPr>
            <a:t>3</a:t>
          </a:r>
          <a:r>
            <a:rPr lang="fr-FR" altLang="fr-FR" sz="2000" b="1" i="1" kern="1200" dirty="0">
              <a:latin typeface="Calibri" panose="020F0502020204030204" pitchFamily="34" charset="0"/>
              <a:cs typeface="Calibri" panose="020F0502020204030204" pitchFamily="34" charset="0"/>
            </a:rPr>
            <a:t> </a:t>
          </a:r>
        </a:p>
        <a:p>
          <a:pPr lvl="0" algn="ctr" defTabSz="889000">
            <a:lnSpc>
              <a:spcPct val="90000"/>
            </a:lnSpc>
            <a:spcBef>
              <a:spcPct val="0"/>
            </a:spcBef>
            <a:spcAft>
              <a:spcPct val="35000"/>
            </a:spcAft>
          </a:pPr>
          <a:r>
            <a:rPr lang="fr-FR" sz="1800" b="1" kern="1200" cap="all" spc="-60" dirty="0">
              <a:latin typeface="Calibri" pitchFamily="34" charset="0"/>
              <a:cs typeface="Calibri" pitchFamily="34" charset="0"/>
            </a:rPr>
            <a:t>Mobiliser les personnels </a:t>
          </a:r>
          <a:br>
            <a:rPr lang="fr-FR" sz="1800" b="1" kern="1200" cap="all" spc="-60" dirty="0">
              <a:latin typeface="Calibri" pitchFamily="34" charset="0"/>
              <a:cs typeface="Calibri" pitchFamily="34" charset="0"/>
            </a:rPr>
          </a:br>
          <a:r>
            <a:rPr lang="fr-FR" sz="1800" b="1" kern="1200" cap="all" spc="-60" dirty="0">
              <a:latin typeface="Calibri" pitchFamily="34" charset="0"/>
              <a:cs typeface="Calibri" pitchFamily="34" charset="0"/>
            </a:rPr>
            <a:t>et moderniser le système d’information </a:t>
          </a:r>
          <a:endParaRPr lang="fr-FR" altLang="fr-FR" sz="1800" kern="1200" dirty="0">
            <a:latin typeface="Calibri" panose="020F0502020204030204" pitchFamily="34" charset="0"/>
            <a:cs typeface="Calibri" panose="020F0502020204030204" pitchFamily="34" charset="0"/>
          </a:endParaRPr>
        </a:p>
      </dsp:txBody>
      <dsp:txXfrm>
        <a:off x="62746" y="3019821"/>
        <a:ext cx="3532108" cy="1159861"/>
      </dsp:txXfrm>
    </dsp:sp>
    <dsp:sp modelId="{EA3A7576-0755-45FF-A05B-B6C92A92D112}">
      <dsp:nvSpPr>
        <dsp:cNvPr id="0" name=""/>
        <dsp:cNvSpPr/>
      </dsp:nvSpPr>
      <dsp:spPr>
        <a:xfrm>
          <a:off x="3657599" y="4382667"/>
          <a:ext cx="5486400" cy="13059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266700" lvl="1" indent="-180975" algn="l" defTabSz="711200">
            <a:lnSpc>
              <a:spcPct val="90000"/>
            </a:lnSpc>
            <a:spcBef>
              <a:spcPct val="0"/>
            </a:spcBef>
            <a:spcAft>
              <a:spcPct val="15000"/>
            </a:spcAft>
            <a:buChar char="••"/>
          </a:pPr>
          <a:r>
            <a:rPr lang="fr-FR" altLang="fr-FR" sz="1600" kern="1200">
              <a:solidFill>
                <a:srgbClr val="0070C0"/>
              </a:solidFill>
              <a:latin typeface="Calibri" panose="020F0502020204030204" pitchFamily="34" charset="0"/>
              <a:cs typeface="Calibri" panose="020F0502020204030204" pitchFamily="34" charset="0"/>
            </a:rPr>
            <a:t>Les ressources et règles budgétaires </a:t>
          </a:r>
          <a:endParaRPr lang="fr-FR" altLang="fr-FR" sz="1600" kern="1200" dirty="0">
            <a:solidFill>
              <a:srgbClr val="0070C0"/>
            </a:solidFill>
            <a:latin typeface="Calibri" panose="020F0502020204030204" pitchFamily="34" charset="0"/>
            <a:cs typeface="Calibri" panose="020F0502020204030204" pitchFamily="34" charset="0"/>
          </a:endParaRPr>
        </a:p>
        <a:p>
          <a:pPr marL="266700" lvl="1" indent="-180975" algn="l" defTabSz="711200">
            <a:lnSpc>
              <a:spcPct val="90000"/>
            </a:lnSpc>
            <a:spcBef>
              <a:spcPct val="0"/>
            </a:spcBef>
            <a:spcAft>
              <a:spcPct val="15000"/>
            </a:spcAft>
            <a:buChar char="••"/>
          </a:pPr>
          <a:r>
            <a:rPr lang="fr-FR" altLang="fr-FR" sz="1600" kern="1200">
              <a:solidFill>
                <a:srgbClr val="0070C0"/>
              </a:solidFill>
              <a:latin typeface="Calibri" panose="020F0502020204030204" pitchFamily="34" charset="0"/>
              <a:cs typeface="Calibri" panose="020F0502020204030204" pitchFamily="34" charset="0"/>
            </a:rPr>
            <a:t>Les indicateurs associés à la Cog</a:t>
          </a:r>
          <a:endParaRPr lang="fr-FR" altLang="fr-FR" sz="1600" kern="1200" dirty="0">
            <a:solidFill>
              <a:srgbClr val="0070C0"/>
            </a:solidFill>
            <a:latin typeface="Calibri" panose="020F0502020204030204" pitchFamily="34" charset="0"/>
            <a:cs typeface="Calibri" panose="020F0502020204030204" pitchFamily="34" charset="0"/>
          </a:endParaRPr>
        </a:p>
        <a:p>
          <a:pPr marL="266700" lvl="1" indent="-180975" algn="l" defTabSz="711200">
            <a:lnSpc>
              <a:spcPct val="90000"/>
            </a:lnSpc>
            <a:spcBef>
              <a:spcPct val="0"/>
            </a:spcBef>
            <a:spcAft>
              <a:spcPct val="15000"/>
            </a:spcAft>
            <a:buChar char="••"/>
          </a:pPr>
          <a:r>
            <a:rPr lang="fr-FR" altLang="fr-FR" sz="1600" kern="1200">
              <a:solidFill>
                <a:srgbClr val="0070C0"/>
              </a:solidFill>
              <a:latin typeface="Calibri" panose="020F0502020204030204" pitchFamily="34" charset="0"/>
              <a:cs typeface="Calibri" panose="020F0502020204030204" pitchFamily="34" charset="0"/>
            </a:rPr>
            <a:t>Le dispositif de suivi de la Cog</a:t>
          </a:r>
          <a:endParaRPr lang="fr-FR" altLang="fr-FR" sz="1600" kern="1200" dirty="0">
            <a:solidFill>
              <a:srgbClr val="0070C0"/>
            </a:solidFill>
            <a:latin typeface="Calibri" panose="020F0502020204030204" pitchFamily="34" charset="0"/>
            <a:cs typeface="Calibri" panose="020F0502020204030204" pitchFamily="34" charset="0"/>
          </a:endParaRPr>
        </a:p>
        <a:p>
          <a:pPr marL="266700" lvl="1" indent="-180975" algn="l" defTabSz="711200">
            <a:lnSpc>
              <a:spcPct val="90000"/>
            </a:lnSpc>
            <a:spcBef>
              <a:spcPct val="0"/>
            </a:spcBef>
            <a:spcAft>
              <a:spcPct val="15000"/>
            </a:spcAft>
            <a:buChar char="••"/>
          </a:pPr>
          <a:r>
            <a:rPr lang="fr-FR" altLang="fr-FR" sz="1600" kern="1200">
              <a:solidFill>
                <a:srgbClr val="0070C0"/>
              </a:solidFill>
              <a:latin typeface="Calibri" panose="020F0502020204030204" pitchFamily="34" charset="0"/>
              <a:cs typeface="Calibri" panose="020F0502020204030204" pitchFamily="34" charset="0"/>
            </a:rPr>
            <a:t>La clause de révision </a:t>
          </a:r>
          <a:endParaRPr lang="fr-FR" altLang="fr-FR" sz="1600" kern="1200" dirty="0">
            <a:solidFill>
              <a:srgbClr val="0070C0"/>
            </a:solidFill>
            <a:latin typeface="Calibri" panose="020F0502020204030204" pitchFamily="34" charset="0"/>
            <a:cs typeface="Calibri" panose="020F0502020204030204" pitchFamily="34" charset="0"/>
          </a:endParaRPr>
        </a:p>
        <a:p>
          <a:pPr marL="57150" lvl="1" indent="0" algn="l" defTabSz="488950">
            <a:lnSpc>
              <a:spcPct val="90000"/>
            </a:lnSpc>
            <a:spcBef>
              <a:spcPct val="0"/>
            </a:spcBef>
            <a:spcAft>
              <a:spcPct val="15000"/>
            </a:spcAft>
            <a:buChar char="••"/>
          </a:pPr>
          <a:endParaRPr lang="fr-FR" altLang="fr-FR" sz="1100" kern="1200" dirty="0">
            <a:solidFill>
              <a:srgbClr val="0070C0"/>
            </a:solidFill>
            <a:latin typeface="Calibri" panose="020F0502020204030204" pitchFamily="34" charset="0"/>
            <a:cs typeface="Calibri" panose="020F0502020204030204" pitchFamily="34" charset="0"/>
          </a:endParaRPr>
        </a:p>
      </dsp:txBody>
      <dsp:txXfrm>
        <a:off x="3657599" y="4545913"/>
        <a:ext cx="4996664" cy="979473"/>
      </dsp:txXfrm>
    </dsp:sp>
    <dsp:sp modelId="{B8D81688-578F-4CA4-8283-CB555F3B82D9}">
      <dsp:nvSpPr>
        <dsp:cNvPr id="0" name=""/>
        <dsp:cNvSpPr/>
      </dsp:nvSpPr>
      <dsp:spPr>
        <a:xfrm>
          <a:off x="0" y="4403552"/>
          <a:ext cx="3657600" cy="1151963"/>
        </a:xfrm>
        <a:prstGeom prst="roundRect">
          <a:avLst/>
        </a:prstGeom>
        <a:solidFill>
          <a:schemeClr val="accent1">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altLang="fr-FR" sz="2000" b="1" i="1" kern="1200" dirty="0">
              <a:latin typeface="Calibri" panose="020F0502020204030204" pitchFamily="34" charset="0"/>
              <a:cs typeface="Calibri" panose="020F0502020204030204" pitchFamily="34" charset="0"/>
            </a:rPr>
            <a:t>ANNEXES </a:t>
          </a:r>
          <a:endParaRPr lang="fr-FR" altLang="fr-FR" sz="2000" i="1" kern="1200" dirty="0">
            <a:latin typeface="Calibri" panose="020F0502020204030204" pitchFamily="34" charset="0"/>
            <a:cs typeface="Calibri" panose="020F0502020204030204" pitchFamily="34" charset="0"/>
          </a:endParaRPr>
        </a:p>
      </dsp:txBody>
      <dsp:txXfrm>
        <a:off x="56234" y="4459786"/>
        <a:ext cx="3545132" cy="10394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51850" cy="497125"/>
          </a:xfrm>
          <a:prstGeom prst="rect">
            <a:avLst/>
          </a:prstGeom>
        </p:spPr>
        <p:txBody>
          <a:bodyPr vert="horz" lIns="91595" tIns="45798" rIns="91595" bIns="45798" rtlCol="0"/>
          <a:lstStyle>
            <a:lvl1pPr algn="l">
              <a:defRPr sz="1200"/>
            </a:lvl1pPr>
          </a:lstStyle>
          <a:p>
            <a:endParaRPr lang="fr-FR" dirty="0"/>
          </a:p>
        </p:txBody>
      </p:sp>
      <p:sp>
        <p:nvSpPr>
          <p:cNvPr id="3" name="Espace réservé de la date 2"/>
          <p:cNvSpPr>
            <a:spLocks noGrp="1"/>
          </p:cNvSpPr>
          <p:nvPr>
            <p:ph type="dt" idx="1"/>
          </p:nvPr>
        </p:nvSpPr>
        <p:spPr>
          <a:xfrm>
            <a:off x="3858537" y="1"/>
            <a:ext cx="2951850" cy="497125"/>
          </a:xfrm>
          <a:prstGeom prst="rect">
            <a:avLst/>
          </a:prstGeom>
        </p:spPr>
        <p:txBody>
          <a:bodyPr vert="horz" lIns="91595" tIns="45798" rIns="91595" bIns="45798" rtlCol="0"/>
          <a:lstStyle>
            <a:lvl1pPr algn="r">
              <a:defRPr sz="1200"/>
            </a:lvl1pPr>
          </a:lstStyle>
          <a:p>
            <a:fld id="{EE93A32A-2657-4AB1-8A02-52F25DE0EF8A}" type="datetimeFigureOut">
              <a:rPr lang="fr-FR" smtClean="0"/>
              <a:t>13/11/2018</a:t>
            </a:fld>
            <a:endParaRPr lang="fr-FR" dirty="0"/>
          </a:p>
        </p:txBody>
      </p:sp>
      <p:sp>
        <p:nvSpPr>
          <p:cNvPr id="4" name="Espace réservé de l'image des diapositives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endParaRPr lang="fr-FR" dirty="0"/>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595" tIns="45798" rIns="91595" bIns="4579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3663"/>
            <a:ext cx="2951850" cy="497125"/>
          </a:xfrm>
          <a:prstGeom prst="rect">
            <a:avLst/>
          </a:prstGeom>
        </p:spPr>
        <p:txBody>
          <a:bodyPr vert="horz" lIns="91595" tIns="45798" rIns="91595" bIns="45798"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8537" y="9443663"/>
            <a:ext cx="2951850" cy="497125"/>
          </a:xfrm>
          <a:prstGeom prst="rect">
            <a:avLst/>
          </a:prstGeom>
        </p:spPr>
        <p:txBody>
          <a:bodyPr vert="horz" lIns="91595" tIns="45798" rIns="91595" bIns="45798" rtlCol="0" anchor="b"/>
          <a:lstStyle>
            <a:lvl1pPr algn="r">
              <a:defRPr sz="1200"/>
            </a:lvl1pPr>
          </a:lstStyle>
          <a:p>
            <a:fld id="{0A2939B3-1DEA-44CF-B0C4-4FCABF27D376}" type="slidenum">
              <a:rPr lang="fr-FR" smtClean="0"/>
              <a:t>‹N°›</a:t>
            </a:fld>
            <a:endParaRPr lang="fr-FR" dirty="0"/>
          </a:p>
        </p:txBody>
      </p:sp>
    </p:spTree>
    <p:extLst>
      <p:ext uri="{BB962C8B-B14F-4D97-AF65-F5344CB8AC3E}">
        <p14:creationId xmlns:p14="http://schemas.microsoft.com/office/powerpoint/2010/main" val="145540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70463"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2939B3-1DEA-44CF-B0C4-4FCABF27D376}" type="slidenum">
              <a:rPr lang="fr-FR" smtClean="0"/>
              <a:t>1</a:t>
            </a:fld>
            <a:endParaRPr lang="fr-FR" dirty="0"/>
          </a:p>
        </p:txBody>
      </p:sp>
    </p:spTree>
    <p:extLst>
      <p:ext uri="{BB962C8B-B14F-4D97-AF65-F5344CB8AC3E}">
        <p14:creationId xmlns:p14="http://schemas.microsoft.com/office/powerpoint/2010/main" val="200483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2037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222417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108704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105477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426423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10587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256820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70463" cy="37274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2939B3-1DEA-44CF-B0C4-4FCABF27D376}" type="slidenum">
              <a:rPr lang="fr-FR" smtClean="0"/>
              <a:t>2</a:t>
            </a:fld>
            <a:endParaRPr lang="fr-FR" dirty="0"/>
          </a:p>
        </p:txBody>
      </p:sp>
    </p:spTree>
    <p:extLst>
      <p:ext uri="{BB962C8B-B14F-4D97-AF65-F5344CB8AC3E}">
        <p14:creationId xmlns:p14="http://schemas.microsoft.com/office/powerpoint/2010/main" val="27976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a:solidFill>
              <a:srgbClr val="000000"/>
            </a:solidFill>
            <a:miter lim="800000"/>
            <a:headEnd/>
            <a:tailEnd/>
          </a:ln>
        </p:spPr>
      </p:sp>
      <p:sp>
        <p:nvSpPr>
          <p:cNvPr id="50179"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426173">
              <a:defRPr sz="2400">
                <a:solidFill>
                  <a:schemeClr val="bg1"/>
                </a:solidFill>
                <a:latin typeface="Times New Roman" pitchFamily="18" charset="0"/>
                <a:ea typeface="Arial Unicode MS" pitchFamily="34" charset="-128"/>
                <a:cs typeface="Arial Unicode MS" pitchFamily="34" charset="-128"/>
              </a:defRPr>
            </a:lvl1pPr>
            <a:lvl2pPr defTabSz="426173">
              <a:defRPr sz="2400">
                <a:solidFill>
                  <a:schemeClr val="bg1"/>
                </a:solidFill>
                <a:latin typeface="Times New Roman" pitchFamily="18" charset="0"/>
                <a:ea typeface="Arial Unicode MS" pitchFamily="34" charset="-128"/>
                <a:cs typeface="Arial Unicode MS" pitchFamily="34" charset="-128"/>
              </a:defRPr>
            </a:lvl2pPr>
            <a:lvl3pPr defTabSz="426173">
              <a:defRPr sz="2400">
                <a:solidFill>
                  <a:schemeClr val="bg1"/>
                </a:solidFill>
                <a:latin typeface="Times New Roman" pitchFamily="18" charset="0"/>
                <a:ea typeface="Arial Unicode MS" pitchFamily="34" charset="-128"/>
                <a:cs typeface="Arial Unicode MS" pitchFamily="34" charset="-128"/>
              </a:defRPr>
            </a:lvl3pPr>
            <a:lvl4pPr defTabSz="426173">
              <a:defRPr sz="2400">
                <a:solidFill>
                  <a:schemeClr val="bg1"/>
                </a:solidFill>
                <a:latin typeface="Times New Roman" pitchFamily="18" charset="0"/>
                <a:ea typeface="Arial Unicode MS" pitchFamily="34" charset="-128"/>
                <a:cs typeface="Arial Unicode MS" pitchFamily="34" charset="-128"/>
              </a:defRPr>
            </a:lvl4pPr>
            <a:lvl5pPr defTabSz="426173">
              <a:defRPr sz="2400">
                <a:solidFill>
                  <a:schemeClr val="bg1"/>
                </a:solidFill>
                <a:latin typeface="Times New Roman" pitchFamily="18" charset="0"/>
                <a:ea typeface="Arial Unicode MS" pitchFamily="34" charset="-128"/>
                <a:cs typeface="Arial Unicode MS" pitchFamily="34" charset="-128"/>
              </a:defRPr>
            </a:lvl5pPr>
            <a:lvl6pPr marL="2518875"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6852"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34829"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92807"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fld id="{A81C7F0B-F7BC-42A7-B115-DBB03AEFF271}" type="slidenum">
              <a:rPr lang="fr-FR" altLang="fr-FR" sz="1200"/>
              <a:pPr/>
              <a:t>5</a:t>
            </a:fld>
            <a:endParaRPr lang="fr-FR" altLang="fr-FR" sz="1200"/>
          </a:p>
        </p:txBody>
      </p:sp>
      <p:sp>
        <p:nvSpPr>
          <p:cNvPr id="75779" name="Text Box 2"/>
          <p:cNvSpPr txBox="1">
            <a:spLocks noChangeArrowheads="1"/>
          </p:cNvSpPr>
          <p:nvPr/>
        </p:nvSpPr>
        <p:spPr bwMode="auto">
          <a:xfrm>
            <a:off x="880084" y="685596"/>
            <a:ext cx="5115484" cy="34369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91" tIns="45795" rIns="91591" bIns="45795" anchor="ctr"/>
          <a:lstStyle/>
          <a:p>
            <a:endParaRPr lang="fr-FR" altLang="fr-FR"/>
          </a:p>
        </p:txBody>
      </p:sp>
      <p:sp>
        <p:nvSpPr>
          <p:cNvPr id="75780" name="Rectangle 3"/>
          <p:cNvSpPr>
            <a:spLocks noGrp="1" noChangeArrowheads="1"/>
          </p:cNvSpPr>
          <p:nvPr>
            <p:ph type="body"/>
          </p:nvPr>
        </p:nvSpPr>
        <p:spPr>
          <a:xfrm>
            <a:off x="915676" y="4349055"/>
            <a:ext cx="5037830" cy="4207464"/>
          </a:xfrm>
          <a:noFill/>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fr-FR" altLang="fr-FR"/>
          </a:p>
        </p:txBody>
      </p:sp>
    </p:spTree>
    <p:extLst>
      <p:ext uri="{BB962C8B-B14F-4D97-AF65-F5344CB8AC3E}">
        <p14:creationId xmlns:p14="http://schemas.microsoft.com/office/powerpoint/2010/main" val="37274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426173">
              <a:defRPr sz="2400">
                <a:solidFill>
                  <a:schemeClr val="bg1"/>
                </a:solidFill>
                <a:latin typeface="Times New Roman" pitchFamily="18" charset="0"/>
                <a:ea typeface="Arial Unicode MS" pitchFamily="34" charset="-128"/>
                <a:cs typeface="Arial Unicode MS" pitchFamily="34" charset="-128"/>
              </a:defRPr>
            </a:lvl1pPr>
            <a:lvl2pPr defTabSz="426173">
              <a:defRPr sz="2400">
                <a:solidFill>
                  <a:schemeClr val="bg1"/>
                </a:solidFill>
                <a:latin typeface="Times New Roman" pitchFamily="18" charset="0"/>
                <a:ea typeface="Arial Unicode MS" pitchFamily="34" charset="-128"/>
                <a:cs typeface="Arial Unicode MS" pitchFamily="34" charset="-128"/>
              </a:defRPr>
            </a:lvl2pPr>
            <a:lvl3pPr defTabSz="426173">
              <a:defRPr sz="2400">
                <a:solidFill>
                  <a:schemeClr val="bg1"/>
                </a:solidFill>
                <a:latin typeface="Times New Roman" pitchFamily="18" charset="0"/>
                <a:ea typeface="Arial Unicode MS" pitchFamily="34" charset="-128"/>
                <a:cs typeface="Arial Unicode MS" pitchFamily="34" charset="-128"/>
              </a:defRPr>
            </a:lvl3pPr>
            <a:lvl4pPr defTabSz="426173">
              <a:defRPr sz="2400">
                <a:solidFill>
                  <a:schemeClr val="bg1"/>
                </a:solidFill>
                <a:latin typeface="Times New Roman" pitchFamily="18" charset="0"/>
                <a:ea typeface="Arial Unicode MS" pitchFamily="34" charset="-128"/>
                <a:cs typeface="Arial Unicode MS" pitchFamily="34" charset="-128"/>
              </a:defRPr>
            </a:lvl4pPr>
            <a:lvl5pPr defTabSz="426173">
              <a:defRPr sz="2400">
                <a:solidFill>
                  <a:schemeClr val="bg1"/>
                </a:solidFill>
                <a:latin typeface="Times New Roman" pitchFamily="18" charset="0"/>
                <a:ea typeface="Arial Unicode MS" pitchFamily="34" charset="-128"/>
                <a:cs typeface="Arial Unicode MS" pitchFamily="34" charset="-128"/>
              </a:defRPr>
            </a:lvl5pPr>
            <a:lvl6pPr marL="2518875"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6pPr>
            <a:lvl7pPr marL="2976852"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7pPr>
            <a:lvl8pPr marL="3434829"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8pPr>
            <a:lvl9pPr marL="3892807" indent="-228989" defTabSz="42617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Arial Unicode MS" pitchFamily="34" charset="-128"/>
                <a:cs typeface="Arial Unicode MS" pitchFamily="34" charset="-128"/>
              </a:defRPr>
            </a:lvl9pPr>
          </a:lstStyle>
          <a:p>
            <a:fld id="{A81C7F0B-F7BC-42A7-B115-DBB03AEFF271}" type="slidenum">
              <a:rPr lang="fr-FR" altLang="fr-FR" sz="1200"/>
              <a:pPr/>
              <a:t>6</a:t>
            </a:fld>
            <a:endParaRPr lang="fr-FR" altLang="fr-FR" sz="1200"/>
          </a:p>
        </p:txBody>
      </p:sp>
      <p:sp>
        <p:nvSpPr>
          <p:cNvPr id="75779" name="Text Box 2"/>
          <p:cNvSpPr txBox="1">
            <a:spLocks noChangeArrowheads="1"/>
          </p:cNvSpPr>
          <p:nvPr/>
        </p:nvSpPr>
        <p:spPr bwMode="auto">
          <a:xfrm>
            <a:off x="880084" y="685596"/>
            <a:ext cx="5115484" cy="34369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91" tIns="45795" rIns="91591" bIns="45795" anchor="ctr"/>
          <a:lstStyle/>
          <a:p>
            <a:endParaRPr lang="fr-FR" altLang="fr-FR"/>
          </a:p>
        </p:txBody>
      </p:sp>
      <p:sp>
        <p:nvSpPr>
          <p:cNvPr id="75780" name="Rectangle 3"/>
          <p:cNvSpPr>
            <a:spLocks noGrp="1" noChangeArrowheads="1"/>
          </p:cNvSpPr>
          <p:nvPr>
            <p:ph type="body"/>
          </p:nvPr>
        </p:nvSpPr>
        <p:spPr>
          <a:xfrm>
            <a:off x="915676" y="4349055"/>
            <a:ext cx="5037830" cy="4207464"/>
          </a:xfrm>
          <a:noFill/>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fr-FR" altLang="fr-FR"/>
          </a:p>
        </p:txBody>
      </p:sp>
    </p:spTree>
    <p:extLst>
      <p:ext uri="{BB962C8B-B14F-4D97-AF65-F5344CB8AC3E}">
        <p14:creationId xmlns:p14="http://schemas.microsoft.com/office/powerpoint/2010/main" val="387606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25991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Tree>
    <p:extLst>
      <p:ext uri="{BB962C8B-B14F-4D97-AF65-F5344CB8AC3E}">
        <p14:creationId xmlns:p14="http://schemas.microsoft.com/office/powerpoint/2010/main" val="299693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Tree>
    <p:extLst>
      <p:ext uri="{BB962C8B-B14F-4D97-AF65-F5344CB8AC3E}">
        <p14:creationId xmlns:p14="http://schemas.microsoft.com/office/powerpoint/2010/main" val="34993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Tree>
    <p:extLst>
      <p:ext uri="{BB962C8B-B14F-4D97-AF65-F5344CB8AC3E}">
        <p14:creationId xmlns:p14="http://schemas.microsoft.com/office/powerpoint/2010/main" val="370199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F0C0212A-1685-4DDC-9B8B-27149F270E25}" type="datetime1">
              <a:rPr lang="en-US" smtClean="0"/>
              <a:t>11/13/2018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367554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0FFC67B-A0FF-4D25-BD4F-3B9BCA023F05}" type="datetime1">
              <a:rPr lang="en-US" smtClean="0"/>
              <a:t>11/13/2018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2609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330A4B-ECF2-40F2-8DC1-A56A00337BBB}" type="datetime1">
              <a:rPr lang="en-US" smtClean="0"/>
              <a:t>11/13/2018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6189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40"/>
            <a:ext cx="82296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p:cNvSpPr>
            <a:spLocks noGrp="1"/>
          </p:cNvSpPr>
          <p:nvPr>
            <p:ph type="dt" sz="half" idx="10"/>
          </p:nvPr>
        </p:nvSpPr>
        <p:spPr>
          <a:xfrm>
            <a:off x="457200" y="6356352"/>
            <a:ext cx="2133600" cy="365125"/>
          </a:xfrm>
          <a:prstGeom prst="rect">
            <a:avLst/>
          </a:prstGeom>
        </p:spPr>
        <p:txBody>
          <a:bodyPr/>
          <a:lstStyle>
            <a:lvl1pPr>
              <a:defRPr/>
            </a:lvl1pPr>
          </a:lstStyle>
          <a:p>
            <a:pPr>
              <a:defRPr/>
            </a:pPr>
            <a:fld id="{8C80FD66-1FD6-4EE1-8D7A-34AF9A9ED15D}" type="datetime1">
              <a:rPr lang="en-US" smtClean="0"/>
              <a:t>11/13/2018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BEEE578-F9E3-4132-A637-21A96976DBDC}" type="slidenum">
              <a:rPr lang="fr-FR"/>
              <a:pPr>
                <a:defRPr/>
              </a:pPr>
              <a:t>‹N°›</a:t>
            </a:fld>
            <a:endParaRPr lang="fr-FR"/>
          </a:p>
        </p:txBody>
      </p:sp>
    </p:spTree>
    <p:extLst>
      <p:ext uri="{BB962C8B-B14F-4D97-AF65-F5344CB8AC3E}">
        <p14:creationId xmlns:p14="http://schemas.microsoft.com/office/powerpoint/2010/main" val="8224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7F01F49C-4EBE-4FE4-A2A7-0EEDAD081044}" type="datetime1">
              <a:rPr lang="en-US" smtClean="0"/>
              <a:t>11/13/2018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363302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35611D4-8D92-4166-8B0F-82DAFFAB8635}" type="datetime1">
              <a:rPr lang="en-US" smtClean="0"/>
              <a:t>11/13/2018</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28166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41E6F4CD-359B-45B4-B368-47BD9BC33A13}" type="datetime1">
              <a:rPr lang="en-US" smtClean="0"/>
              <a:t>11/13/2018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186046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FB341168-DCA9-4153-A3F3-305F98FA44D7}" type="datetime1">
              <a:rPr lang="en-US" smtClean="0"/>
              <a:t>11/13/2018</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374268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078C024C-5391-4620-A35C-9E4DA4D16409}" type="datetime1">
              <a:rPr lang="en-US" smtClean="0"/>
              <a:t>11/13/2018</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420324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284B66-6739-412D-85B8-91D481EC68D0}" type="datetime1">
              <a:rPr lang="en-US" smtClean="0"/>
              <a:t>11/13/2018</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89074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64C7772-8C3B-470C-A350-F26209B4C286}" type="datetime1">
              <a:rPr lang="en-US" smtClean="0"/>
              <a:t>11/13/2018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183988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959EFD3-CCF4-48CF-B2F7-3E34EE0BC44B}" type="datetime1">
              <a:rPr lang="en-US" smtClean="0"/>
              <a:t>11/13/2018</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E2D02D6-2041-497C-ACA6-D35E5A6A47F0}" type="slidenum">
              <a:rPr lang="en-US" smtClean="0"/>
              <a:t>‹N°›</a:t>
            </a:fld>
            <a:endParaRPr lang="en-US" dirty="0"/>
          </a:p>
        </p:txBody>
      </p:sp>
    </p:spTree>
    <p:extLst>
      <p:ext uri="{BB962C8B-B14F-4D97-AF65-F5344CB8AC3E}">
        <p14:creationId xmlns:p14="http://schemas.microsoft.com/office/powerpoint/2010/main" val="304721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3870D-429F-4AE9-A12B-8B8AD91E5CF0}" type="datetime1">
              <a:rPr lang="en-US" smtClean="0"/>
              <a:t>11/13/2018</a:t>
            </a:fld>
            <a:endParaRPr lang="en-US" dirty="0"/>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02D6-2041-497C-ACA6-D35E5A6A47F0}" type="slidenum">
              <a:rPr lang="en-US" smtClean="0"/>
              <a:t>‹N°›</a:t>
            </a:fld>
            <a:endParaRPr lang="en-US" dirty="0"/>
          </a:p>
        </p:txBody>
      </p:sp>
    </p:spTree>
    <p:extLst>
      <p:ext uri="{BB962C8B-B14F-4D97-AF65-F5344CB8AC3E}">
        <p14:creationId xmlns:p14="http://schemas.microsoft.com/office/powerpoint/2010/main" val="2102946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11" y="2420888"/>
            <a:ext cx="9073008" cy="12311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tIns="0" bIns="0">
            <a:spAutoFit/>
          </a:bodyPr>
          <a:lstStyle/>
          <a:p>
            <a:pPr algn="ctr"/>
            <a:r>
              <a:rPr lang="fr-FR" sz="8000" b="1" dirty="0">
                <a:solidFill>
                  <a:srgbClr val="C00000"/>
                </a:solidFill>
              </a:rPr>
              <a:t>2018 – 2022</a:t>
            </a:r>
          </a:p>
        </p:txBody>
      </p:sp>
      <p:sp>
        <p:nvSpPr>
          <p:cNvPr id="3" name="Rectangle 2"/>
          <p:cNvSpPr/>
          <p:nvPr/>
        </p:nvSpPr>
        <p:spPr>
          <a:xfrm>
            <a:off x="24011" y="851228"/>
            <a:ext cx="9073008"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sz="9600" b="1" spc="3000" dirty="0">
                <a:solidFill>
                  <a:srgbClr val="C00000"/>
                </a:solidFill>
                <a:latin typeface="Arial Black" panose="020B0A04020102020204" pitchFamily="34" charset="0"/>
              </a:rPr>
              <a:t>COG</a:t>
            </a:r>
            <a:endParaRPr lang="fr-FR" sz="1050" b="1" dirty="0">
              <a:solidFill>
                <a:srgbClr val="C00000"/>
              </a:solidFill>
              <a:latin typeface="Arial Black" panose="020B0A04020102020204" pitchFamily="34" charset="0"/>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a:t>
            </a:fld>
            <a:endParaRPr lang="en-US" dirty="0"/>
          </a:p>
        </p:txBody>
      </p:sp>
      <p:pic>
        <p:nvPicPr>
          <p:cNvPr id="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16" y="5101369"/>
            <a:ext cx="701324" cy="10110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1557611" y="5418028"/>
            <a:ext cx="7560840" cy="338554"/>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fr-FR" sz="1600" dirty="0">
                <a:solidFill>
                  <a:srgbClr val="000099"/>
                </a:solidFill>
              </a:rPr>
              <a:t>Réunion des coordinateurs(</a:t>
            </a:r>
            <a:r>
              <a:rPr lang="fr-FR" sz="1600" dirty="0" err="1">
                <a:solidFill>
                  <a:srgbClr val="000099"/>
                </a:solidFill>
              </a:rPr>
              <a:t>trices</a:t>
            </a:r>
            <a:r>
              <a:rPr lang="fr-FR" sz="1600" dirty="0">
                <a:solidFill>
                  <a:srgbClr val="000099"/>
                </a:solidFill>
              </a:rPr>
              <a:t>) </a:t>
            </a:r>
            <a:r>
              <a:rPr lang="fr-FR" sz="1600" dirty="0" smtClean="0">
                <a:solidFill>
                  <a:srgbClr val="000099"/>
                </a:solidFill>
              </a:rPr>
              <a:t>Petite </a:t>
            </a:r>
            <a:r>
              <a:rPr lang="fr-FR" sz="1600" dirty="0">
                <a:solidFill>
                  <a:srgbClr val="000099"/>
                </a:solidFill>
              </a:rPr>
              <a:t>E</a:t>
            </a:r>
            <a:r>
              <a:rPr lang="fr-FR" sz="1600" dirty="0" smtClean="0">
                <a:solidFill>
                  <a:srgbClr val="000099"/>
                </a:solidFill>
              </a:rPr>
              <a:t>nfance </a:t>
            </a:r>
            <a:r>
              <a:rPr lang="fr-FR" sz="1600" dirty="0">
                <a:solidFill>
                  <a:srgbClr val="000099"/>
                </a:solidFill>
              </a:rPr>
              <a:t>du 16/11/2018</a:t>
            </a:r>
          </a:p>
        </p:txBody>
      </p:sp>
      <p:sp>
        <p:nvSpPr>
          <p:cNvPr id="7" name="ZoneTexte 6"/>
          <p:cNvSpPr txBox="1"/>
          <p:nvPr/>
        </p:nvSpPr>
        <p:spPr>
          <a:xfrm>
            <a:off x="157291" y="5437637"/>
            <a:ext cx="360040" cy="338554"/>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fr-FR" sz="1600" b="1" dirty="0">
                <a:solidFill>
                  <a:schemeClr val="bg2"/>
                </a:solidFill>
              </a:rPr>
              <a:t>.</a:t>
            </a:r>
          </a:p>
        </p:txBody>
      </p:sp>
    </p:spTree>
    <p:extLst>
      <p:ext uri="{BB962C8B-B14F-4D97-AF65-F5344CB8AC3E}">
        <p14:creationId xmlns:p14="http://schemas.microsoft.com/office/powerpoint/2010/main" val="79488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985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2485" lvl="3" indent="-402485" algn="ctr">
              <a:buNone/>
            </a:pPr>
            <a:r>
              <a:rPr lang="fr-FR" sz="2800" b="1" dirty="0">
                <a:solidFill>
                  <a:schemeClr val="accent2"/>
                </a:solidFill>
                <a:latin typeface="+mn-lt"/>
              </a:rPr>
              <a:t>Des ambitions de développement réaffirmées</a:t>
            </a:r>
          </a:p>
        </p:txBody>
      </p:sp>
      <p:sp>
        <p:nvSpPr>
          <p:cNvPr id="2" name="Rectangle 1"/>
          <p:cNvSpPr/>
          <p:nvPr/>
        </p:nvSpPr>
        <p:spPr>
          <a:xfrm>
            <a:off x="614035" y="1609528"/>
            <a:ext cx="8018472" cy="2475037"/>
          </a:xfrm>
          <a:prstGeom prst="rect">
            <a:avLst/>
          </a:prstGeom>
        </p:spPr>
        <p:txBody>
          <a:bodyPr wrap="square">
            <a:spAutoFit/>
          </a:bodyPr>
          <a:lstStyle/>
          <a:p>
            <a:pPr marL="0" lvl="1">
              <a:spcBef>
                <a:spcPts val="450"/>
              </a:spcBef>
            </a:pPr>
            <a:endParaRPr lang="fr-FR" sz="1350" i="1" kern="0" dirty="0">
              <a:solidFill>
                <a:srgbClr val="000000"/>
              </a:solidFill>
              <a:latin typeface="Arial" pitchFamily="34" charset="0"/>
              <a:cs typeface="Arial" pitchFamily="34" charset="0"/>
            </a:endParaRPr>
          </a:p>
          <a:p>
            <a:pPr marL="402485" indent="-214341" algn="just">
              <a:spcBef>
                <a:spcPts val="450"/>
              </a:spcBef>
              <a:buFont typeface="Wingdings" pitchFamily="2" charset="2"/>
              <a:buChar char="ü"/>
            </a:pPr>
            <a:endParaRPr lang="fr-FR" sz="1350" i="1" kern="0" dirty="0">
              <a:solidFill>
                <a:srgbClr val="000000"/>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p:txBody>
      </p:sp>
      <p:sp>
        <p:nvSpPr>
          <p:cNvPr id="4" name="Rectangle 3"/>
          <p:cNvSpPr/>
          <p:nvPr/>
        </p:nvSpPr>
        <p:spPr>
          <a:xfrm>
            <a:off x="1377056" y="1106979"/>
            <a:ext cx="6533534" cy="323165"/>
          </a:xfrm>
          <a:prstGeom prst="rect">
            <a:avLst/>
          </a:prstGeom>
        </p:spPr>
        <p:txBody>
          <a:bodyPr wrap="square">
            <a:spAutoFit/>
          </a:bodyPr>
          <a:lstStyle/>
          <a:p>
            <a:pPr defTabSz="685891">
              <a:defRPr/>
            </a:pPr>
            <a:endParaRPr lang="fr-FR" sz="1500" kern="0" dirty="0">
              <a:solidFill>
                <a:schemeClr val="accent1">
                  <a:lumMod val="75000"/>
                </a:schemeClr>
              </a:solidFill>
            </a:endParaRPr>
          </a:p>
        </p:txBody>
      </p:sp>
      <p:graphicFrame>
        <p:nvGraphicFramePr>
          <p:cNvPr id="3" name="Tableau 2">
            <a:extLst>
              <a:ext uri="{FF2B5EF4-FFF2-40B4-BE49-F238E27FC236}">
                <a16:creationId xmlns:a16="http://schemas.microsoft.com/office/drawing/2014/main" xmlns="" id="{B3683F49-2119-4ACA-9C79-D9B32976E0B7}"/>
              </a:ext>
            </a:extLst>
          </p:cNvPr>
          <p:cNvGraphicFramePr>
            <a:graphicFrameLocks noGrp="1"/>
          </p:cNvGraphicFramePr>
          <p:nvPr>
            <p:extLst>
              <p:ext uri="{D42A27DB-BD31-4B8C-83A1-F6EECF244321}">
                <p14:modId xmlns:p14="http://schemas.microsoft.com/office/powerpoint/2010/main" val="3427521816"/>
              </p:ext>
            </p:extLst>
          </p:nvPr>
        </p:nvGraphicFramePr>
        <p:xfrm>
          <a:off x="614035" y="1345161"/>
          <a:ext cx="7668448" cy="4328160"/>
        </p:xfrm>
        <a:graphic>
          <a:graphicData uri="http://schemas.openxmlformats.org/drawingml/2006/table">
            <a:tbl>
              <a:tblPr firstRow="1" bandRow="1">
                <a:tableStyleId>{5C22544A-7EE6-4342-B048-85BDC9FD1C3A}</a:tableStyleId>
              </a:tblPr>
              <a:tblGrid>
                <a:gridCol w="2411864">
                  <a:extLst>
                    <a:ext uri="{9D8B030D-6E8A-4147-A177-3AD203B41FA5}">
                      <a16:colId xmlns:a16="http://schemas.microsoft.com/office/drawing/2014/main" xmlns="" val="2804148907"/>
                    </a:ext>
                  </a:extLst>
                </a:gridCol>
                <a:gridCol w="2664296">
                  <a:extLst>
                    <a:ext uri="{9D8B030D-6E8A-4147-A177-3AD203B41FA5}">
                      <a16:colId xmlns:a16="http://schemas.microsoft.com/office/drawing/2014/main" xmlns="" val="879254295"/>
                    </a:ext>
                  </a:extLst>
                </a:gridCol>
                <a:gridCol w="2592288">
                  <a:extLst>
                    <a:ext uri="{9D8B030D-6E8A-4147-A177-3AD203B41FA5}">
                      <a16:colId xmlns:a16="http://schemas.microsoft.com/office/drawing/2014/main" xmlns="" val="631130646"/>
                    </a:ext>
                  </a:extLst>
                </a:gridCol>
              </a:tblGrid>
              <a:tr h="578371">
                <a:tc>
                  <a:txBody>
                    <a:bodyPr/>
                    <a:lstStyle/>
                    <a:p>
                      <a:pPr algn="ctr"/>
                      <a:r>
                        <a:rPr lang="fr-FR" dirty="0"/>
                        <a:t>Services financés</a:t>
                      </a:r>
                    </a:p>
                  </a:txBody>
                  <a:tcPr anchor="ctr"/>
                </a:tc>
                <a:tc>
                  <a:txBody>
                    <a:bodyPr/>
                    <a:lstStyle/>
                    <a:p>
                      <a:pPr algn="ctr"/>
                      <a:r>
                        <a:rPr lang="fr-FR" dirty="0"/>
                        <a:t>Développement </a:t>
                      </a:r>
                      <a:br>
                        <a:rPr lang="fr-FR" dirty="0"/>
                      </a:br>
                      <a:r>
                        <a:rPr lang="fr-FR" dirty="0"/>
                        <a:t>2013-2017</a:t>
                      </a:r>
                    </a:p>
                  </a:txBody>
                  <a:tcPr/>
                </a:tc>
                <a:tc>
                  <a:txBody>
                    <a:bodyPr/>
                    <a:lstStyle/>
                    <a:p>
                      <a:pPr algn="ctr"/>
                      <a:r>
                        <a:rPr lang="fr-FR" dirty="0"/>
                        <a:t>Objectifs 2018-2022 (provisoires)</a:t>
                      </a:r>
                    </a:p>
                  </a:txBody>
                  <a:tcPr/>
                </a:tc>
                <a:extLst>
                  <a:ext uri="{0D108BD9-81ED-4DB2-BD59-A6C34878D82A}">
                    <a16:rowId xmlns:a16="http://schemas.microsoft.com/office/drawing/2014/main" xmlns="" val="2485369644"/>
                  </a:ext>
                </a:extLst>
              </a:tr>
              <a:tr h="335088">
                <a:tc>
                  <a:txBody>
                    <a:bodyPr/>
                    <a:lstStyle/>
                    <a:p>
                      <a:r>
                        <a:rPr lang="fr-FR" sz="1600" b="1" dirty="0" err="1">
                          <a:latin typeface="Arial" panose="020B0604020202020204" pitchFamily="34" charset="0"/>
                          <a:cs typeface="Arial" panose="020B0604020202020204" pitchFamily="34" charset="0"/>
                        </a:rPr>
                        <a:t>Eaje</a:t>
                      </a:r>
                      <a:r>
                        <a:rPr lang="fr-FR" sz="1600" b="1" dirty="0">
                          <a:latin typeface="Arial" panose="020B0604020202020204" pitchFamily="34" charset="0"/>
                          <a:cs typeface="Arial" panose="020B0604020202020204" pitchFamily="34" charset="0"/>
                        </a:rPr>
                        <a:t>  </a:t>
                      </a:r>
                      <a:r>
                        <a:rPr lang="fr-FR" sz="1600" b="1" dirty="0" err="1">
                          <a:latin typeface="Arial" panose="020B0604020202020204" pitchFamily="34" charset="0"/>
                          <a:cs typeface="Arial" panose="020B0604020202020204" pitchFamily="34" charset="0"/>
                        </a:rPr>
                        <a:t>Psu</a:t>
                      </a:r>
                      <a:endParaRPr lang="fr-FR" sz="1600" b="1"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+ 32 500</a:t>
                      </a:r>
                    </a:p>
                  </a:txBody>
                  <a:tcPr anchor="ctr"/>
                </a:tc>
                <a:tc>
                  <a:txBody>
                    <a:bodyPr/>
                    <a:lstStyle/>
                    <a:p>
                      <a:pPr marL="72000" algn="r"/>
                      <a:r>
                        <a:rPr lang="fr-FR" sz="1400" dirty="0">
                          <a:latin typeface="Arial" panose="020B0604020202020204" pitchFamily="34" charset="0"/>
                          <a:cs typeface="Arial" panose="020B0604020202020204" pitchFamily="34" charset="0"/>
                        </a:rPr>
                        <a:t>+ 30 000</a:t>
                      </a:r>
                    </a:p>
                  </a:txBody>
                  <a:tcPr anchor="ctr"/>
                </a:tc>
                <a:extLst>
                  <a:ext uri="{0D108BD9-81ED-4DB2-BD59-A6C34878D82A}">
                    <a16:rowId xmlns:a16="http://schemas.microsoft.com/office/drawing/2014/main" xmlns="" val="2658965503"/>
                  </a:ext>
                </a:extLst>
              </a:tr>
              <a:tr h="335088">
                <a:tc>
                  <a:txBody>
                    <a:bodyPr/>
                    <a:lstStyle/>
                    <a:p>
                      <a:r>
                        <a:rPr lang="fr-FR" sz="1600" b="1" dirty="0">
                          <a:latin typeface="Arial" panose="020B0604020202020204" pitchFamily="34" charset="0"/>
                          <a:cs typeface="Arial" panose="020B0604020202020204" pitchFamily="34" charset="0"/>
                        </a:rPr>
                        <a:t>Ram</a:t>
                      </a:r>
                    </a:p>
                  </a:txBody>
                  <a:tcPr anchor="ctr"/>
                </a:tc>
                <a:tc>
                  <a:txBody>
                    <a:bodyPr/>
                    <a:lstStyle/>
                    <a:p>
                      <a:pPr marL="72000" algn="r"/>
                      <a:r>
                        <a:rPr lang="fr-FR" sz="1400" dirty="0">
                          <a:latin typeface="Arial" panose="020B0604020202020204" pitchFamily="34" charset="0"/>
                          <a:cs typeface="Arial" panose="020B0604020202020204" pitchFamily="34" charset="0"/>
                        </a:rPr>
                        <a:t>+ 804 </a:t>
                      </a:r>
                      <a:r>
                        <a:rPr lang="fr-FR" sz="1400" dirty="0" err="1">
                          <a:latin typeface="Arial" panose="020B0604020202020204" pitchFamily="34" charset="0"/>
                          <a:cs typeface="Arial" panose="020B0604020202020204" pitchFamily="34" charset="0"/>
                        </a:rPr>
                        <a:t>Etp</a:t>
                      </a:r>
                      <a:endParaRPr lang="fr-FR" sz="1400"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+ 1000 </a:t>
                      </a:r>
                      <a:r>
                        <a:rPr lang="fr-FR" sz="1400" dirty="0" err="1">
                          <a:latin typeface="Arial" panose="020B0604020202020204" pitchFamily="34" charset="0"/>
                          <a:cs typeface="Arial" panose="020B0604020202020204" pitchFamily="34" charset="0"/>
                        </a:rPr>
                        <a:t>Etp</a:t>
                      </a:r>
                      <a:endParaRPr lang="fr-FR"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45733660"/>
                  </a:ext>
                </a:extLst>
              </a:tr>
              <a:tr h="578371">
                <a:tc>
                  <a:txBody>
                    <a:bodyPr/>
                    <a:lstStyle/>
                    <a:p>
                      <a:r>
                        <a:rPr lang="fr-FR" sz="1600" b="1" dirty="0">
                          <a:latin typeface="Arial" panose="020B0604020202020204" pitchFamily="34" charset="0"/>
                          <a:cs typeface="Arial" panose="020B0604020202020204" pitchFamily="34" charset="0"/>
                        </a:rPr>
                        <a:t>Extrascolaire et mercredi </a:t>
                      </a:r>
                    </a:p>
                  </a:txBody>
                  <a:tcPr anchor="ctr"/>
                </a:tc>
                <a:tc>
                  <a:txBody>
                    <a:bodyPr/>
                    <a:lstStyle/>
                    <a:p>
                      <a:pPr marL="72000" algn="r"/>
                      <a:r>
                        <a:rPr lang="fr-FR" sz="1400" dirty="0">
                          <a:latin typeface="Arial" panose="020B0604020202020204" pitchFamily="34" charset="0"/>
                          <a:cs typeface="Arial" panose="020B0604020202020204" pitchFamily="34" charset="0"/>
                        </a:rPr>
                        <a:t>- 113 Millions d’heures</a:t>
                      </a:r>
                    </a:p>
                  </a:txBody>
                  <a:tcPr anchor="ctr"/>
                </a:tc>
                <a:tc>
                  <a:txBody>
                    <a:bodyPr/>
                    <a:lstStyle/>
                    <a:p>
                      <a:pPr marL="72000" algn="r"/>
                      <a:r>
                        <a:rPr lang="fr-FR" sz="1400" dirty="0">
                          <a:latin typeface="Arial" panose="020B0604020202020204" pitchFamily="34" charset="0"/>
                          <a:cs typeface="Arial" panose="020B0604020202020204" pitchFamily="34" charset="0"/>
                        </a:rPr>
                        <a:t>+ 108 Millions d’heures</a:t>
                      </a:r>
                    </a:p>
                  </a:txBody>
                  <a:tcPr anchor="ctr"/>
                </a:tc>
                <a:extLst>
                  <a:ext uri="{0D108BD9-81ED-4DB2-BD59-A6C34878D82A}">
                    <a16:rowId xmlns:a16="http://schemas.microsoft.com/office/drawing/2014/main" xmlns="" val="3614800781"/>
                  </a:ext>
                </a:extLst>
              </a:tr>
              <a:tr h="578371">
                <a:tc>
                  <a:txBody>
                    <a:bodyPr/>
                    <a:lstStyle/>
                    <a:p>
                      <a:r>
                        <a:rPr lang="fr-FR" sz="1600" b="1" dirty="0">
                          <a:latin typeface="Arial" panose="020B0604020202020204" pitchFamily="34" charset="0"/>
                          <a:cs typeface="Arial" panose="020B0604020202020204" pitchFamily="34" charset="0"/>
                        </a:rPr>
                        <a:t>Périscolaire </a:t>
                      </a:r>
                      <a:br>
                        <a:rPr lang="fr-FR" sz="1600" b="1" dirty="0">
                          <a:latin typeface="Arial" panose="020B0604020202020204" pitchFamily="34" charset="0"/>
                          <a:cs typeface="Arial" panose="020B0604020202020204" pitchFamily="34" charset="0"/>
                        </a:rPr>
                      </a:br>
                      <a:r>
                        <a:rPr lang="fr-FR" sz="1600" b="1" dirty="0">
                          <a:latin typeface="Arial" panose="020B0604020202020204" pitchFamily="34" charset="0"/>
                          <a:cs typeface="Arial" panose="020B0604020202020204" pitchFamily="34" charset="0"/>
                        </a:rPr>
                        <a:t>(</a:t>
                      </a:r>
                      <a:r>
                        <a:rPr lang="fr-FR" sz="1600" b="1" dirty="0" err="1">
                          <a:latin typeface="Arial" panose="020B0604020202020204" pitchFamily="34" charset="0"/>
                          <a:cs typeface="Arial" panose="020B0604020202020204" pitchFamily="34" charset="0"/>
                        </a:rPr>
                        <a:t>Tap</a:t>
                      </a:r>
                      <a:r>
                        <a:rPr lang="fr-FR" sz="1600" b="1" dirty="0">
                          <a:latin typeface="Arial" panose="020B0604020202020204" pitchFamily="34" charset="0"/>
                          <a:cs typeface="Arial" panose="020B0604020202020204" pitchFamily="34" charset="0"/>
                        </a:rPr>
                        <a:t> et hors </a:t>
                      </a:r>
                      <a:r>
                        <a:rPr lang="fr-FR" sz="1600" b="1" dirty="0" err="1">
                          <a:latin typeface="Arial" panose="020B0604020202020204" pitchFamily="34" charset="0"/>
                          <a:cs typeface="Arial" panose="020B0604020202020204" pitchFamily="34" charset="0"/>
                        </a:rPr>
                        <a:t>Tap</a:t>
                      </a:r>
                      <a:r>
                        <a:rPr lang="fr-FR" sz="1600" b="1" dirty="0">
                          <a:latin typeface="Arial" panose="020B0604020202020204" pitchFamily="34" charset="0"/>
                          <a:cs typeface="Arial" panose="020B0604020202020204" pitchFamily="34" charset="0"/>
                        </a:rPr>
                        <a:t>)</a:t>
                      </a:r>
                    </a:p>
                  </a:txBody>
                  <a:tcPr anchor="ctr"/>
                </a:tc>
                <a:tc>
                  <a:txBody>
                    <a:bodyPr/>
                    <a:lstStyle/>
                    <a:p>
                      <a:pPr marL="72000" algn="r"/>
                      <a:r>
                        <a:rPr lang="fr-FR" sz="1400" dirty="0">
                          <a:latin typeface="Arial" panose="020B0604020202020204" pitchFamily="34" charset="0"/>
                          <a:cs typeface="Arial" panose="020B0604020202020204" pitchFamily="34" charset="0"/>
                        </a:rPr>
                        <a:t>+ 453 Millions d’heures</a:t>
                      </a:r>
                    </a:p>
                  </a:txBody>
                  <a:tcPr anchor="ctr"/>
                </a:tc>
                <a:tc>
                  <a:txBody>
                    <a:bodyPr/>
                    <a:lstStyle/>
                    <a:p>
                      <a:pPr marL="72000" algn="r"/>
                      <a:r>
                        <a:rPr lang="fr-FR" sz="1400" dirty="0">
                          <a:latin typeface="Arial" panose="020B0604020202020204" pitchFamily="34" charset="0"/>
                          <a:cs typeface="Arial" panose="020B0604020202020204" pitchFamily="34" charset="0"/>
                        </a:rPr>
                        <a:t>- 95 Millions d’heures</a:t>
                      </a:r>
                    </a:p>
                  </a:txBody>
                  <a:tcPr anchor="ctr"/>
                </a:tc>
                <a:extLst>
                  <a:ext uri="{0D108BD9-81ED-4DB2-BD59-A6C34878D82A}">
                    <a16:rowId xmlns:a16="http://schemas.microsoft.com/office/drawing/2014/main" xmlns="" val="2518261530"/>
                  </a:ext>
                </a:extLst>
              </a:tr>
              <a:tr h="335088">
                <a:tc>
                  <a:txBody>
                    <a:bodyPr/>
                    <a:lstStyle/>
                    <a:p>
                      <a:r>
                        <a:rPr lang="fr-FR" sz="1600" b="1" dirty="0" err="1">
                          <a:latin typeface="Arial" panose="020B0604020202020204" pitchFamily="34" charset="0"/>
                          <a:cs typeface="Arial" panose="020B0604020202020204" pitchFamily="34" charset="0"/>
                        </a:rPr>
                        <a:t>Fjt</a:t>
                      </a:r>
                      <a:endParaRPr lang="fr-FR" sz="1600" b="1"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+ 2 218 lits</a:t>
                      </a:r>
                    </a:p>
                  </a:txBody>
                  <a:tcPr anchor="ctr"/>
                </a:tc>
                <a:tc>
                  <a:txBody>
                    <a:bodyPr/>
                    <a:lstStyle/>
                    <a:p>
                      <a:pPr marL="72000" algn="r"/>
                      <a:r>
                        <a:rPr lang="fr-FR" sz="1400" dirty="0">
                          <a:latin typeface="Arial" panose="020B0604020202020204" pitchFamily="34" charset="0"/>
                          <a:cs typeface="Arial" panose="020B0604020202020204" pitchFamily="34" charset="0"/>
                        </a:rPr>
                        <a:t>+ 3 000 lits</a:t>
                      </a:r>
                    </a:p>
                  </a:txBody>
                  <a:tcPr anchor="ctr"/>
                </a:tc>
                <a:extLst>
                  <a:ext uri="{0D108BD9-81ED-4DB2-BD59-A6C34878D82A}">
                    <a16:rowId xmlns:a16="http://schemas.microsoft.com/office/drawing/2014/main" xmlns="" val="2969966086"/>
                  </a:ext>
                </a:extLst>
              </a:tr>
              <a:tr h="335088">
                <a:tc>
                  <a:txBody>
                    <a:bodyPr/>
                    <a:lstStyle/>
                    <a:p>
                      <a:r>
                        <a:rPr lang="fr-FR" sz="1600" b="1" dirty="0" err="1">
                          <a:latin typeface="Arial" panose="020B0604020202020204" pitchFamily="34" charset="0"/>
                          <a:cs typeface="Arial" panose="020B0604020202020204" pitchFamily="34" charset="0"/>
                        </a:rPr>
                        <a:t>Laep</a:t>
                      </a:r>
                      <a:endParaRPr lang="fr-FR" sz="1600" b="1"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+ 65 105 heures</a:t>
                      </a:r>
                    </a:p>
                  </a:txBody>
                  <a:tcPr anchor="ctr"/>
                </a:tc>
                <a:tc>
                  <a:txBody>
                    <a:bodyPr/>
                    <a:lstStyle/>
                    <a:p>
                      <a:pPr marL="72000" algn="r"/>
                      <a:r>
                        <a:rPr lang="fr-FR" sz="1400" dirty="0">
                          <a:latin typeface="Arial" panose="020B0604020202020204" pitchFamily="34" charset="0"/>
                          <a:cs typeface="Arial" panose="020B0604020202020204" pitchFamily="34" charset="0"/>
                        </a:rPr>
                        <a:t>+ 165 000 heures</a:t>
                      </a:r>
                    </a:p>
                  </a:txBody>
                  <a:tcPr anchor="ctr"/>
                </a:tc>
                <a:extLst>
                  <a:ext uri="{0D108BD9-81ED-4DB2-BD59-A6C34878D82A}">
                    <a16:rowId xmlns:a16="http://schemas.microsoft.com/office/drawing/2014/main" xmlns="" val="3392074630"/>
                  </a:ext>
                </a:extLst>
              </a:tr>
              <a:tr h="335088">
                <a:tc>
                  <a:txBody>
                    <a:bodyPr/>
                    <a:lstStyle/>
                    <a:p>
                      <a:r>
                        <a:rPr lang="fr-FR" sz="1600" b="1" dirty="0">
                          <a:latin typeface="Arial" panose="020B0604020202020204" pitchFamily="34" charset="0"/>
                          <a:cs typeface="Arial" panose="020B0604020202020204" pitchFamily="34" charset="0"/>
                        </a:rPr>
                        <a:t>Médiation</a:t>
                      </a:r>
                    </a:p>
                  </a:txBody>
                  <a:tcPr anchor="ctr"/>
                </a:tc>
                <a:tc>
                  <a:txBody>
                    <a:bodyPr/>
                    <a:lstStyle/>
                    <a:p>
                      <a:pPr marL="72000" algn="r"/>
                      <a:r>
                        <a:rPr lang="fr-FR" sz="1400" dirty="0">
                          <a:latin typeface="Arial" panose="020B0604020202020204" pitchFamily="34" charset="0"/>
                          <a:cs typeface="Arial" panose="020B0604020202020204" pitchFamily="34" charset="0"/>
                        </a:rPr>
                        <a:t>+ 132 </a:t>
                      </a:r>
                      <a:r>
                        <a:rPr lang="fr-FR" sz="1400" dirty="0" err="1">
                          <a:latin typeface="Arial" panose="020B0604020202020204" pitchFamily="34" charset="0"/>
                          <a:cs typeface="Arial" panose="020B0604020202020204" pitchFamily="34" charset="0"/>
                        </a:rPr>
                        <a:t>Etp</a:t>
                      </a:r>
                      <a:endParaRPr lang="fr-FR" sz="1400"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+ 150 </a:t>
                      </a:r>
                      <a:r>
                        <a:rPr lang="fr-FR" sz="1400" dirty="0" err="1">
                          <a:latin typeface="Arial" panose="020B0604020202020204" pitchFamily="34" charset="0"/>
                          <a:cs typeface="Arial" panose="020B0604020202020204" pitchFamily="34" charset="0"/>
                        </a:rPr>
                        <a:t>Etp</a:t>
                      </a:r>
                      <a:endParaRPr lang="fr-FR"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965258"/>
                  </a:ext>
                </a:extLst>
              </a:tr>
              <a:tr h="335088">
                <a:tc>
                  <a:txBody>
                    <a:bodyPr/>
                    <a:lstStyle/>
                    <a:p>
                      <a:r>
                        <a:rPr lang="fr-FR" sz="1600" b="1" dirty="0">
                          <a:latin typeface="Arial" panose="020B0604020202020204" pitchFamily="34" charset="0"/>
                          <a:cs typeface="Arial" panose="020B0604020202020204" pitchFamily="34" charset="0"/>
                        </a:rPr>
                        <a:t>Cs</a:t>
                      </a:r>
                    </a:p>
                  </a:txBody>
                  <a:tcPr anchor="ctr"/>
                </a:tc>
                <a:tc>
                  <a:txBody>
                    <a:bodyPr/>
                    <a:lstStyle/>
                    <a:p>
                      <a:pPr marL="72000" algn="r"/>
                      <a:r>
                        <a:rPr lang="fr-FR" sz="1400" dirty="0">
                          <a:latin typeface="Arial" panose="020B0604020202020204" pitchFamily="34" charset="0"/>
                          <a:cs typeface="Arial" panose="020B0604020202020204" pitchFamily="34" charset="0"/>
                        </a:rPr>
                        <a:t>+ 175</a:t>
                      </a:r>
                    </a:p>
                  </a:txBody>
                  <a:tcPr anchor="ctr"/>
                </a:tc>
                <a:tc>
                  <a:txBody>
                    <a:bodyPr/>
                    <a:lstStyle/>
                    <a:p>
                      <a:pPr marL="72000" algn="r"/>
                      <a:r>
                        <a:rPr lang="fr-FR" sz="1400" dirty="0">
                          <a:latin typeface="Arial" panose="020B0604020202020204" pitchFamily="34" charset="0"/>
                          <a:cs typeface="Arial" panose="020B0604020202020204" pitchFamily="34" charset="0"/>
                        </a:rPr>
                        <a:t>+ 400 </a:t>
                      </a:r>
                    </a:p>
                  </a:txBody>
                  <a:tcPr anchor="ctr"/>
                </a:tc>
                <a:extLst>
                  <a:ext uri="{0D108BD9-81ED-4DB2-BD59-A6C34878D82A}">
                    <a16:rowId xmlns:a16="http://schemas.microsoft.com/office/drawing/2014/main" xmlns="" val="3628417081"/>
                  </a:ext>
                </a:extLst>
              </a:tr>
              <a:tr h="335088">
                <a:tc>
                  <a:txBody>
                    <a:bodyPr/>
                    <a:lstStyle/>
                    <a:p>
                      <a:r>
                        <a:rPr lang="fr-FR" sz="1600" b="1" dirty="0" err="1">
                          <a:latin typeface="Arial" panose="020B0604020202020204" pitchFamily="34" charset="0"/>
                          <a:cs typeface="Arial" panose="020B0604020202020204" pitchFamily="34" charset="0"/>
                        </a:rPr>
                        <a:t>Evs</a:t>
                      </a:r>
                      <a:endParaRPr lang="fr-FR" sz="1600" b="1" dirty="0">
                        <a:latin typeface="Arial" panose="020B0604020202020204" pitchFamily="34" charset="0"/>
                        <a:cs typeface="Arial" panose="020B0604020202020204" pitchFamily="34" charset="0"/>
                      </a:endParaRPr>
                    </a:p>
                  </a:txBody>
                  <a:tcPr anchor="ctr"/>
                </a:tc>
                <a:tc>
                  <a:txBody>
                    <a:bodyPr/>
                    <a:lstStyle/>
                    <a:p>
                      <a:pPr marL="72000" algn="r"/>
                      <a:r>
                        <a:rPr lang="fr-FR" sz="1400" dirty="0">
                          <a:latin typeface="Arial" panose="020B0604020202020204" pitchFamily="34" charset="0"/>
                          <a:cs typeface="Arial" panose="020B0604020202020204" pitchFamily="34" charset="0"/>
                        </a:rPr>
                        <a:t>+ 316</a:t>
                      </a:r>
                    </a:p>
                  </a:txBody>
                  <a:tcPr anchor="ctr"/>
                </a:tc>
                <a:tc>
                  <a:txBody>
                    <a:bodyPr/>
                    <a:lstStyle/>
                    <a:p>
                      <a:pPr marL="72000" algn="r"/>
                      <a:r>
                        <a:rPr lang="fr-FR" sz="1400" dirty="0">
                          <a:latin typeface="Arial" panose="020B0604020202020204" pitchFamily="34" charset="0"/>
                          <a:cs typeface="Arial" panose="020B0604020202020204" pitchFamily="34" charset="0"/>
                        </a:rPr>
                        <a:t>+ 190</a:t>
                      </a:r>
                    </a:p>
                    <a:p>
                      <a:pPr marL="72000" algn="r"/>
                      <a:endParaRPr lang="fr-FR"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77162190"/>
                  </a:ext>
                </a:extLst>
              </a:tr>
            </a:tbl>
          </a:graphicData>
        </a:graphic>
      </p:graphicFrame>
      <p:sp>
        <p:nvSpPr>
          <p:cNvPr id="5" name="Espace réservé du numéro de diapositive 4"/>
          <p:cNvSpPr>
            <a:spLocks noGrp="1"/>
          </p:cNvSpPr>
          <p:nvPr>
            <p:ph type="sldNum" sz="quarter" idx="12"/>
          </p:nvPr>
        </p:nvSpPr>
        <p:spPr/>
        <p:txBody>
          <a:bodyPr/>
          <a:lstStyle/>
          <a:p>
            <a:pPr>
              <a:defRPr/>
            </a:pPr>
            <a:fld id="{1BEEE578-F9E3-4132-A637-21A96976DBDC}" type="slidenum">
              <a:rPr lang="fr-FR" smtClean="0"/>
              <a:pPr>
                <a:defRPr/>
              </a:pPr>
              <a:t>10</a:t>
            </a:fld>
            <a:endParaRPr lang="fr-FR"/>
          </a:p>
        </p:txBody>
      </p:sp>
    </p:spTree>
    <p:extLst>
      <p:ext uri="{BB962C8B-B14F-4D97-AF65-F5344CB8AC3E}">
        <p14:creationId xmlns:p14="http://schemas.microsoft.com/office/powerpoint/2010/main" val="111775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5647" y="2005891"/>
            <a:ext cx="7882086" cy="300082"/>
          </a:xfrm>
          <a:prstGeom prst="rect">
            <a:avLst/>
          </a:prstGeom>
        </p:spPr>
        <p:txBody>
          <a:bodyPr wrap="square">
            <a:spAutoFit/>
          </a:bodyPr>
          <a:lstStyle/>
          <a:p>
            <a:pPr marL="0" lvl="1">
              <a:spcBef>
                <a:spcPts val="450"/>
              </a:spcBef>
            </a:pPr>
            <a:endParaRPr lang="fr-FR" sz="1350" b="1"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02" y="1268759"/>
            <a:ext cx="792478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a:extLst>
              <a:ext uri="{FF2B5EF4-FFF2-40B4-BE49-F238E27FC236}">
                <a16:creationId xmlns:a16="http://schemas.microsoft.com/office/drawing/2014/main" xmlns="" id="{6174044E-9CB9-4EF3-B92A-01754B5F1B3A}"/>
              </a:ext>
            </a:extLst>
          </p:cNvPr>
          <p:cNvSpPr>
            <a:spLocks noGrp="1" noChangeArrowheads="1"/>
          </p:cNvSpPr>
          <p:nvPr>
            <p:ph type="title"/>
          </p:nvPr>
        </p:nvSpPr>
        <p:spPr bwMode="auto">
          <a:xfrm>
            <a:off x="-4539" y="17818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3" indent="0" algn="ctr">
              <a:buNone/>
            </a:pPr>
            <a:r>
              <a:rPr lang="fr-FR" sz="2800" b="1" kern="1200" dirty="0">
                <a:solidFill>
                  <a:schemeClr val="accent2"/>
                </a:solidFill>
                <a:latin typeface="+mn-lt"/>
                <a:ea typeface="+mn-ea"/>
                <a:cs typeface="+mn-cs"/>
              </a:rPr>
              <a:t>Un </a:t>
            </a:r>
            <a:r>
              <a:rPr lang="fr-FR" sz="2800" b="1" kern="1200" dirty="0" err="1">
                <a:solidFill>
                  <a:schemeClr val="accent2"/>
                </a:solidFill>
                <a:latin typeface="+mn-lt"/>
                <a:ea typeface="+mn-ea"/>
                <a:cs typeface="+mn-cs"/>
              </a:rPr>
              <a:t>Fnas</a:t>
            </a:r>
            <a:r>
              <a:rPr lang="fr-FR" sz="2800" b="1" kern="1200" dirty="0">
                <a:solidFill>
                  <a:schemeClr val="accent2"/>
                </a:solidFill>
                <a:latin typeface="+mn-lt"/>
                <a:ea typeface="+mn-ea"/>
                <a:cs typeface="+mn-cs"/>
              </a:rPr>
              <a:t> en progression,</a:t>
            </a:r>
            <a:br>
              <a:rPr lang="fr-FR" sz="2800" b="1" kern="1200" dirty="0">
                <a:solidFill>
                  <a:schemeClr val="accent2"/>
                </a:solidFill>
                <a:latin typeface="+mn-lt"/>
                <a:ea typeface="+mn-ea"/>
                <a:cs typeface="+mn-cs"/>
              </a:rPr>
            </a:br>
            <a:r>
              <a:rPr lang="fr-FR" sz="2800" b="1" kern="1200" dirty="0">
                <a:solidFill>
                  <a:schemeClr val="accent2"/>
                </a:solidFill>
                <a:latin typeface="+mn-lt"/>
                <a:ea typeface="+mn-ea"/>
                <a:cs typeface="+mn-cs"/>
              </a:rPr>
              <a:t>mais une évolution moins dynamique</a:t>
            </a:r>
          </a:p>
        </p:txBody>
      </p:sp>
      <p:sp>
        <p:nvSpPr>
          <p:cNvPr id="9" name="Espace réservé du contenu 2">
            <a:extLst>
              <a:ext uri="{FF2B5EF4-FFF2-40B4-BE49-F238E27FC236}">
                <a16:creationId xmlns:a16="http://schemas.microsoft.com/office/drawing/2014/main" xmlns="" id="{0590A4AD-1DAE-453C-97A6-149D80080DB9}"/>
              </a:ext>
            </a:extLst>
          </p:cNvPr>
          <p:cNvSpPr txBox="1">
            <a:spLocks/>
          </p:cNvSpPr>
          <p:nvPr/>
        </p:nvSpPr>
        <p:spPr bwMode="auto">
          <a:xfrm>
            <a:off x="117848" y="6077278"/>
            <a:ext cx="8568952" cy="923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lgn="just">
              <a:buNone/>
              <a:defRPr/>
            </a:pPr>
            <a:r>
              <a:rPr lang="fr-FR" altLang="fr-FR" sz="1600" kern="0" dirty="0">
                <a:latin typeface="Arial" panose="020B0604020202020204" pitchFamily="34" charset="0"/>
                <a:cs typeface="Arial" panose="020B0604020202020204" pitchFamily="34" charset="0"/>
              </a:rPr>
              <a:t>Une hausse qui marque des priorités : + 430 M€ sur la Petite enfance, + 70 M€ sur l’Enfance et la Jeunesse et + 100 M€ sur les autres dispositifs (Parentalité, </a:t>
            </a:r>
            <a:r>
              <a:rPr lang="fr-FR" altLang="fr-FR" sz="1600" kern="0" dirty="0" err="1">
                <a:latin typeface="Arial" panose="020B0604020202020204" pitchFamily="34" charset="0"/>
                <a:cs typeface="Arial" panose="020B0604020202020204" pitchFamily="34" charset="0"/>
              </a:rPr>
              <a:t>Avs</a:t>
            </a:r>
            <a:r>
              <a:rPr lang="fr-FR" altLang="fr-FR" sz="1600" kern="0" dirty="0">
                <a:latin typeface="Arial" panose="020B0604020202020204" pitchFamily="34" charset="0"/>
                <a:cs typeface="Arial" panose="020B0604020202020204" pitchFamily="34" charset="0"/>
              </a:rPr>
              <a:t>…)</a:t>
            </a:r>
          </a:p>
          <a:p>
            <a:pPr lvl="1" algn="just">
              <a:buFont typeface="Arial" panose="020B0604020202020204" pitchFamily="34" charset="0"/>
              <a:buChar char="•"/>
              <a:defRPr/>
            </a:pPr>
            <a:endParaRPr lang="fr-FR" altLang="fr-FR" sz="200" kern="0" dirty="0">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11</a:t>
            </a:fld>
            <a:endParaRPr lang="en-US" dirty="0"/>
          </a:p>
        </p:txBody>
      </p:sp>
    </p:spTree>
    <p:extLst>
      <p:ext uri="{BB962C8B-B14F-4D97-AF65-F5344CB8AC3E}">
        <p14:creationId xmlns:p14="http://schemas.microsoft.com/office/powerpoint/2010/main" val="360415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xmlns="" id="{1FC4048E-105F-4E9C-B11C-AE82A47513D5}"/>
              </a:ext>
            </a:extLst>
          </p:cNvPr>
          <p:cNvSpPr txBox="1">
            <a:spLocks/>
          </p:cNvSpPr>
          <p:nvPr/>
        </p:nvSpPr>
        <p:spPr>
          <a:xfrm>
            <a:off x="0" y="0"/>
            <a:ext cx="9144000" cy="685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6600" b="1" dirty="0">
                <a:solidFill>
                  <a:srgbClr val="C00000"/>
                </a:solidFill>
              </a:rPr>
              <a:t>Déclinaison Départementale </a:t>
            </a:r>
            <a:endParaRPr lang="fr-FR" sz="6600" b="1" dirty="0" smtClean="0">
              <a:solidFill>
                <a:srgbClr val="C00000"/>
              </a:solidFill>
            </a:endParaRPr>
          </a:p>
          <a:p>
            <a:r>
              <a:rPr lang="fr-FR" sz="6600" b="1" dirty="0" smtClean="0">
                <a:solidFill>
                  <a:srgbClr val="C00000"/>
                </a:solidFill>
              </a:rPr>
              <a:t>(</a:t>
            </a:r>
            <a:r>
              <a:rPr lang="fr-FR" sz="6600" b="1" dirty="0">
                <a:solidFill>
                  <a:srgbClr val="C00000"/>
                </a:solidFill>
              </a:rPr>
              <a:t>petite enfance)</a:t>
            </a:r>
          </a:p>
          <a:p>
            <a:endParaRPr lang="fr-FR" sz="66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12</a:t>
            </a:fld>
            <a:endParaRPr lang="en-US" dirty="0"/>
          </a:p>
        </p:txBody>
      </p:sp>
    </p:spTree>
    <p:extLst>
      <p:ext uri="{BB962C8B-B14F-4D97-AF65-F5344CB8AC3E}">
        <p14:creationId xmlns:p14="http://schemas.microsoft.com/office/powerpoint/2010/main" val="73156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bwMode="auto">
          <a:xfrm>
            <a:off x="2451" y="1155304"/>
            <a:ext cx="9141549" cy="5688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58775" indent="-358775">
              <a:spcBef>
                <a:spcPts val="0"/>
              </a:spcBef>
              <a:buFont typeface="Wingdings" panose="05000000000000000000" pitchFamily="2" charset="2"/>
              <a:buChar char="§"/>
            </a:pPr>
            <a:r>
              <a:rPr lang="fr-FR" sz="1600" b="1" dirty="0">
                <a:latin typeface="Arial" charset="0"/>
                <a:cs typeface="Arial" charset="0"/>
              </a:rPr>
              <a:t>L’information des familles </a:t>
            </a:r>
          </a:p>
          <a:p>
            <a:pPr marL="0" indent="0">
              <a:spcBef>
                <a:spcPts val="0"/>
              </a:spcBef>
              <a:buNone/>
            </a:pPr>
            <a:endParaRPr lang="fr-FR" sz="400" b="1" dirty="0">
              <a:solidFill>
                <a:srgbClr val="FFC000"/>
              </a:solidFill>
              <a:latin typeface="Arial" charset="0"/>
              <a:cs typeface="Arial" charset="0"/>
            </a:endParaRPr>
          </a:p>
          <a:p>
            <a:pPr marL="630238" lvl="2" indent="-271463" algn="just">
              <a:spcBef>
                <a:spcPts val="0"/>
              </a:spcBef>
            </a:pPr>
            <a:r>
              <a:rPr lang="fr-FR" sz="1600" dirty="0">
                <a:latin typeface="Arial" charset="0"/>
                <a:cs typeface="Arial" charset="0"/>
              </a:rPr>
              <a:t>L’achèvement du maillage des territoires en Relais Assistants Maternels</a:t>
            </a:r>
          </a:p>
          <a:p>
            <a:pPr marL="630238" lvl="2" indent="-271463" algn="just">
              <a:spcBef>
                <a:spcPts val="0"/>
              </a:spcBef>
            </a:pPr>
            <a:r>
              <a:rPr lang="fr-FR" sz="1600" dirty="0">
                <a:latin typeface="Arial" charset="0"/>
                <a:cs typeface="Arial" charset="0"/>
              </a:rPr>
              <a:t>La complétude de </a:t>
            </a:r>
            <a:r>
              <a:rPr lang="fr-FR" sz="1600" i="1" dirty="0">
                <a:latin typeface="Arial" charset="0"/>
                <a:cs typeface="Arial" charset="0"/>
              </a:rPr>
              <a:t>mon-enfant.fr</a:t>
            </a:r>
          </a:p>
          <a:p>
            <a:pPr marL="630238" lvl="2" indent="-271463" algn="just">
              <a:spcBef>
                <a:spcPts val="0"/>
              </a:spcBef>
            </a:pPr>
            <a:r>
              <a:rPr lang="fr-FR" sz="1600" dirty="0">
                <a:latin typeface="Arial" charset="0"/>
                <a:cs typeface="Arial" charset="0"/>
              </a:rPr>
              <a:t>Le développement des lieux uniques et des rendez-vous en ligne</a:t>
            </a:r>
          </a:p>
          <a:p>
            <a:pPr marL="0">
              <a:spcBef>
                <a:spcPts val="0"/>
              </a:spcBef>
              <a:buFont typeface="Wingdings"/>
              <a:buChar char="Ø"/>
            </a:pPr>
            <a:endParaRPr lang="fr-FR" sz="1600" b="1" dirty="0">
              <a:solidFill>
                <a:srgbClr val="FFC000"/>
              </a:solidFill>
              <a:latin typeface="Arial" charset="0"/>
              <a:cs typeface="Arial" charset="0"/>
            </a:endParaRPr>
          </a:p>
          <a:p>
            <a:pPr marL="358775" indent="-358775">
              <a:spcBef>
                <a:spcPts val="0"/>
              </a:spcBef>
              <a:buFont typeface="Wingdings" panose="05000000000000000000" pitchFamily="2" charset="2"/>
              <a:buChar char="§"/>
            </a:pPr>
            <a:r>
              <a:rPr lang="fr-FR" sz="1600" b="1" dirty="0">
                <a:latin typeface="Arial" charset="0"/>
                <a:cs typeface="Arial" charset="0"/>
              </a:rPr>
              <a:t>Le maintien du taux de couverture global petite enfance</a:t>
            </a:r>
          </a:p>
          <a:p>
            <a:pPr marL="0">
              <a:spcBef>
                <a:spcPts val="0"/>
              </a:spcBef>
              <a:buFont typeface="Wingdings"/>
              <a:buChar char="Ø"/>
            </a:pPr>
            <a:endParaRPr lang="fr-FR" sz="1600" b="1" dirty="0">
              <a:latin typeface="Arial" charset="0"/>
              <a:cs typeface="Arial" charset="0"/>
            </a:endParaRPr>
          </a:p>
          <a:p>
            <a:pPr marL="358775" indent="-358775">
              <a:spcBef>
                <a:spcPts val="0"/>
              </a:spcBef>
              <a:buFont typeface="Wingdings" panose="05000000000000000000" pitchFamily="2" charset="2"/>
              <a:buChar char="§"/>
            </a:pPr>
            <a:r>
              <a:rPr lang="fr-FR" sz="1600" b="1" dirty="0">
                <a:latin typeface="Arial" charset="0"/>
                <a:cs typeface="Arial" charset="0"/>
              </a:rPr>
              <a:t>L’accueil individuel  </a:t>
            </a:r>
          </a:p>
          <a:p>
            <a:pPr marL="0" algn="just">
              <a:spcBef>
                <a:spcPts val="0"/>
              </a:spcBef>
              <a:buFont typeface="Wingdings"/>
              <a:buChar char="Ø"/>
            </a:pPr>
            <a:endParaRPr lang="fr-FR" sz="400" dirty="0">
              <a:solidFill>
                <a:srgbClr val="002060"/>
              </a:solidFill>
              <a:latin typeface="Arial" charset="0"/>
              <a:cs typeface="Arial" charset="0"/>
            </a:endParaRPr>
          </a:p>
          <a:p>
            <a:pPr marL="630238" lvl="2" indent="-271463" algn="just">
              <a:spcBef>
                <a:spcPts val="0"/>
              </a:spcBef>
            </a:pPr>
            <a:r>
              <a:rPr lang="fr-FR" sz="1600" dirty="0">
                <a:latin typeface="Arial" charset="0"/>
                <a:cs typeface="Arial" charset="0"/>
              </a:rPr>
              <a:t>Un recul du nombre d’assistant(e)s maternel(le)s en activité</a:t>
            </a:r>
          </a:p>
          <a:p>
            <a:pPr marL="630238" lvl="2" indent="-271463" algn="just">
              <a:spcBef>
                <a:spcPts val="0"/>
              </a:spcBef>
            </a:pPr>
            <a:r>
              <a:rPr lang="fr-FR" sz="1600" dirty="0">
                <a:latin typeface="Arial" charset="0"/>
                <a:cs typeface="Arial" charset="0"/>
              </a:rPr>
              <a:t>Le vieillissement des assistantes maternelles</a:t>
            </a:r>
          </a:p>
          <a:p>
            <a:pPr marL="630238" lvl="2" indent="-271463" algn="just">
              <a:spcBef>
                <a:spcPts val="0"/>
              </a:spcBef>
            </a:pPr>
            <a:r>
              <a:rPr lang="fr-FR" sz="1600" dirty="0">
                <a:latin typeface="Arial" charset="0"/>
                <a:cs typeface="Arial" charset="0"/>
              </a:rPr>
              <a:t>Le développement des maisons d’assistant(e)s maternel(le)s</a:t>
            </a:r>
          </a:p>
          <a:p>
            <a:pPr marL="571500" lvl="2" indent="0" algn="just">
              <a:spcBef>
                <a:spcPts val="0"/>
              </a:spcBef>
              <a:buNone/>
            </a:pPr>
            <a:endParaRPr lang="fr-FR" sz="1600" dirty="0">
              <a:solidFill>
                <a:srgbClr val="002060"/>
              </a:solidFill>
              <a:latin typeface="Arial" charset="0"/>
              <a:cs typeface="Arial" charset="0"/>
            </a:endParaRPr>
          </a:p>
          <a:p>
            <a:pPr marL="358775" indent="-358775">
              <a:spcBef>
                <a:spcPts val="0"/>
              </a:spcBef>
              <a:buFont typeface="Wingdings" panose="05000000000000000000" pitchFamily="2" charset="2"/>
              <a:buChar char="§"/>
            </a:pPr>
            <a:r>
              <a:rPr lang="fr-FR" sz="1600" b="1" dirty="0">
                <a:latin typeface="Arial" charset="0"/>
                <a:cs typeface="Arial" charset="0"/>
              </a:rPr>
              <a:t>L’accueil collectif </a:t>
            </a:r>
          </a:p>
          <a:p>
            <a:pPr marL="857250" lvl="2" indent="-285750" algn="just">
              <a:spcBef>
                <a:spcPts val="0"/>
              </a:spcBef>
            </a:pPr>
            <a:endParaRPr lang="fr-FR" sz="400" dirty="0">
              <a:solidFill>
                <a:srgbClr val="002060"/>
              </a:solidFill>
              <a:latin typeface="Arial" charset="0"/>
              <a:cs typeface="Arial" charset="0"/>
            </a:endParaRPr>
          </a:p>
          <a:p>
            <a:pPr marL="630238" lvl="2" indent="-271463" algn="just">
              <a:spcBef>
                <a:spcPts val="0"/>
              </a:spcBef>
            </a:pPr>
            <a:r>
              <a:rPr lang="fr-FR" sz="1600" dirty="0">
                <a:latin typeface="Arial" charset="0"/>
                <a:cs typeface="Arial" charset="0"/>
              </a:rPr>
              <a:t>La création de places collectives hors de la Métropole</a:t>
            </a:r>
          </a:p>
          <a:p>
            <a:pPr marL="630238" lvl="2" indent="-271463" algn="just">
              <a:spcBef>
                <a:spcPts val="0"/>
              </a:spcBef>
            </a:pPr>
            <a:r>
              <a:rPr lang="fr-FR" sz="1600" dirty="0">
                <a:latin typeface="Arial" charset="0"/>
                <a:cs typeface="Arial" charset="0"/>
              </a:rPr>
              <a:t>Le développement des micro-crèches </a:t>
            </a:r>
            <a:r>
              <a:rPr lang="fr-FR" sz="1600" dirty="0" err="1">
                <a:latin typeface="Arial" charset="0"/>
                <a:cs typeface="Arial" charset="0"/>
              </a:rPr>
              <a:t>Paje</a:t>
            </a:r>
            <a:r>
              <a:rPr lang="fr-FR" sz="1600" dirty="0">
                <a:latin typeface="Arial" charset="0"/>
                <a:cs typeface="Arial" charset="0"/>
              </a:rPr>
              <a:t> dans la Métropole et la recomposition de l’offre </a:t>
            </a:r>
            <a:r>
              <a:rPr lang="fr-FR" sz="1600" dirty="0" err="1">
                <a:latin typeface="Arial" charset="0"/>
                <a:cs typeface="Arial" charset="0"/>
              </a:rPr>
              <a:t>Psu</a:t>
            </a:r>
            <a:r>
              <a:rPr lang="fr-FR" sz="1600" dirty="0">
                <a:latin typeface="Arial" charset="0"/>
                <a:cs typeface="Arial" charset="0"/>
              </a:rPr>
              <a:t> (transplantation, rénovation, …)</a:t>
            </a:r>
          </a:p>
          <a:p>
            <a:pPr marL="630238" lvl="2" indent="-271463" algn="just">
              <a:spcBef>
                <a:spcPts val="0"/>
              </a:spcBef>
            </a:pPr>
            <a:r>
              <a:rPr lang="fr-FR" sz="1600" dirty="0">
                <a:latin typeface="Arial" charset="0"/>
                <a:cs typeface="Arial" charset="0"/>
              </a:rPr>
              <a:t>L’amélioration des ratios de gestion (fréquentation ; cohérence de facturation)</a:t>
            </a:r>
          </a:p>
          <a:p>
            <a:pPr marL="630238" lvl="2" indent="-271463" algn="just">
              <a:spcBef>
                <a:spcPts val="0"/>
              </a:spcBef>
            </a:pPr>
            <a:r>
              <a:rPr lang="fr-FR" sz="1600" dirty="0">
                <a:latin typeface="Arial" charset="0"/>
                <a:cs typeface="Arial" charset="0"/>
              </a:rPr>
              <a:t>L’amélioration du service : fourniture des repas et des couches</a:t>
            </a:r>
          </a:p>
          <a:p>
            <a:pPr marL="800100" lvl="2">
              <a:spcBef>
                <a:spcPts val="0"/>
              </a:spcBef>
              <a:buFont typeface="Arial" panose="020B0604020202020204" pitchFamily="34" charset="0"/>
              <a:buChar char="•"/>
            </a:pPr>
            <a:endParaRPr lang="fr-FR" sz="1600" dirty="0">
              <a:solidFill>
                <a:srgbClr val="002060"/>
              </a:solidFill>
              <a:latin typeface="Arial" charset="0"/>
              <a:cs typeface="Arial" charset="0"/>
            </a:endParaRPr>
          </a:p>
          <a:p>
            <a:pPr marL="0">
              <a:spcBef>
                <a:spcPts val="0"/>
              </a:spcBef>
              <a:buFont typeface="Wingdings" panose="05000000000000000000" pitchFamily="2" charset="2"/>
              <a:buChar char="§"/>
            </a:pPr>
            <a:r>
              <a:rPr lang="fr-FR" sz="1600" b="1" dirty="0">
                <a:latin typeface="Arial" charset="0"/>
                <a:cs typeface="Arial" charset="0"/>
              </a:rPr>
              <a:t> La diversité des publics accueillis</a:t>
            </a:r>
          </a:p>
          <a:p>
            <a:pPr marL="0" indent="0" algn="just">
              <a:spcBef>
                <a:spcPts val="0"/>
              </a:spcBef>
              <a:buNone/>
            </a:pPr>
            <a:endParaRPr lang="fr-FR" sz="400" b="1" dirty="0">
              <a:latin typeface="Arial" charset="0"/>
              <a:cs typeface="Arial" charset="0"/>
            </a:endParaRPr>
          </a:p>
          <a:p>
            <a:pPr marL="630238" lvl="2" indent="-271463" algn="just">
              <a:spcBef>
                <a:spcPts val="0"/>
              </a:spcBef>
            </a:pPr>
            <a:r>
              <a:rPr lang="fr-FR" sz="1600" dirty="0">
                <a:latin typeface="Arial" charset="0"/>
                <a:cs typeface="Arial" charset="0"/>
              </a:rPr>
              <a:t>Une progression notable de l’accueil des enfants en situation de handicap </a:t>
            </a:r>
          </a:p>
          <a:p>
            <a:pPr marL="630238" lvl="2" indent="-271463" algn="just">
              <a:spcBef>
                <a:spcPts val="0"/>
              </a:spcBef>
            </a:pPr>
            <a:r>
              <a:rPr lang="fr-FR" sz="1600" dirty="0">
                <a:latin typeface="Arial" charset="0"/>
                <a:cs typeface="Arial" charset="0"/>
              </a:rPr>
              <a:t>La sensibilisation des gestionnaires à l’accueil des enfants dont les parents sont en insertion</a:t>
            </a:r>
          </a:p>
          <a:p>
            <a:pPr marL="857250" lvl="2" indent="-285750">
              <a:spcBef>
                <a:spcPts val="0"/>
              </a:spcBef>
              <a:buFont typeface="Wingdings" pitchFamily="2" charset="2"/>
              <a:buChar char="§"/>
            </a:pPr>
            <a:endParaRPr lang="fr-FR" sz="1600" dirty="0">
              <a:solidFill>
                <a:srgbClr val="002060"/>
              </a:solidFill>
              <a:latin typeface="Arial" charset="0"/>
              <a:cs typeface="Arial" charset="0"/>
            </a:endParaRPr>
          </a:p>
          <a:p>
            <a:pPr marL="457200" lvl="1" indent="0" algn="just">
              <a:spcBef>
                <a:spcPts val="0"/>
              </a:spcBef>
              <a:buNone/>
            </a:pPr>
            <a:endParaRPr lang="fr-FR" sz="1600" dirty="0">
              <a:solidFill>
                <a:srgbClr val="002060"/>
              </a:solidFill>
              <a:latin typeface="Arial"/>
              <a:cs typeface="Arial"/>
            </a:endParaRPr>
          </a:p>
          <a:p>
            <a:pPr lvl="1" algn="just">
              <a:spcBef>
                <a:spcPts val="0"/>
              </a:spcBef>
              <a:buFont typeface="Arial"/>
              <a:buChar char="•"/>
            </a:pPr>
            <a:endParaRPr lang="fr-FR" sz="1600" dirty="0">
              <a:solidFill>
                <a:srgbClr val="002060"/>
              </a:solidFill>
              <a:latin typeface="Arial" charset="0"/>
              <a:cs typeface="Arial" charset="0"/>
            </a:endParaRPr>
          </a:p>
        </p:txBody>
      </p:sp>
      <p:sp>
        <p:nvSpPr>
          <p:cNvPr id="4" name="Titre 1">
            <a:extLst>
              <a:ext uri="{FF2B5EF4-FFF2-40B4-BE49-F238E27FC236}">
                <a16:creationId xmlns:a16="http://schemas.microsoft.com/office/drawing/2014/main" xmlns="" id="{1F6D115D-F7D8-4F3B-A27B-8F16136A0AEF}"/>
              </a:ext>
            </a:extLst>
          </p:cNvPr>
          <p:cNvSpPr txBox="1">
            <a:spLocks/>
          </p:cNvSpPr>
          <p:nvPr/>
        </p:nvSpPr>
        <p:spPr bwMode="auto">
          <a:xfrm>
            <a:off x="8359" y="116632"/>
            <a:ext cx="9144000" cy="821789"/>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200" b="1">
                <a:solidFill>
                  <a:schemeClr val="bg1"/>
                </a:solidFill>
                <a:latin typeface="+mj-lt"/>
                <a:ea typeface="+mj-ea"/>
                <a:cs typeface="+mj-cs"/>
              </a:defRPr>
            </a:lvl1pPr>
            <a:lvl2pPr algn="ctr" rtl="0" eaLnBrk="0" fontAlgn="base" hangingPunct="0">
              <a:spcBef>
                <a:spcPct val="0"/>
              </a:spcBef>
              <a:spcAft>
                <a:spcPct val="0"/>
              </a:spcAft>
              <a:defRPr sz="1200" b="1">
                <a:solidFill>
                  <a:schemeClr val="bg1"/>
                </a:solidFill>
                <a:latin typeface="Optima" pitchFamily="2" charset="0"/>
              </a:defRPr>
            </a:lvl2pPr>
            <a:lvl3pPr algn="ctr" rtl="0" eaLnBrk="0" fontAlgn="base" hangingPunct="0">
              <a:spcBef>
                <a:spcPct val="0"/>
              </a:spcBef>
              <a:spcAft>
                <a:spcPct val="0"/>
              </a:spcAft>
              <a:defRPr sz="1200" b="1">
                <a:solidFill>
                  <a:schemeClr val="bg1"/>
                </a:solidFill>
                <a:latin typeface="Optima" pitchFamily="2" charset="0"/>
              </a:defRPr>
            </a:lvl3pPr>
            <a:lvl4pPr algn="ctr" rtl="0" eaLnBrk="0" fontAlgn="base" hangingPunct="0">
              <a:spcBef>
                <a:spcPct val="0"/>
              </a:spcBef>
              <a:spcAft>
                <a:spcPct val="0"/>
              </a:spcAft>
              <a:defRPr sz="1200" b="1">
                <a:solidFill>
                  <a:schemeClr val="bg1"/>
                </a:solidFill>
                <a:latin typeface="Optima" pitchFamily="2" charset="0"/>
              </a:defRPr>
            </a:lvl4pPr>
            <a:lvl5pPr algn="ctr" rtl="0" eaLnBrk="0" fontAlgn="base" hangingPunct="0">
              <a:spcBef>
                <a:spcPct val="0"/>
              </a:spcBef>
              <a:spcAft>
                <a:spcPct val="0"/>
              </a:spcAft>
              <a:defRPr sz="1200" b="1">
                <a:solidFill>
                  <a:schemeClr val="bg1"/>
                </a:solidFill>
                <a:latin typeface="Optima" pitchFamily="2" charset="0"/>
              </a:defRPr>
            </a:lvl5pPr>
            <a:lvl6pPr marL="457200" algn="ctr" rtl="0" eaLnBrk="0" fontAlgn="base" hangingPunct="0">
              <a:spcBef>
                <a:spcPct val="0"/>
              </a:spcBef>
              <a:spcAft>
                <a:spcPct val="0"/>
              </a:spcAft>
              <a:defRPr sz="1200" b="1">
                <a:solidFill>
                  <a:schemeClr val="bg1"/>
                </a:solidFill>
                <a:latin typeface="Optima" pitchFamily="2" charset="0"/>
              </a:defRPr>
            </a:lvl6pPr>
            <a:lvl7pPr marL="914400" algn="ctr" rtl="0" eaLnBrk="0" fontAlgn="base" hangingPunct="0">
              <a:spcBef>
                <a:spcPct val="0"/>
              </a:spcBef>
              <a:spcAft>
                <a:spcPct val="0"/>
              </a:spcAft>
              <a:defRPr sz="1200" b="1">
                <a:solidFill>
                  <a:schemeClr val="bg1"/>
                </a:solidFill>
                <a:latin typeface="Optima" pitchFamily="2" charset="0"/>
              </a:defRPr>
            </a:lvl7pPr>
            <a:lvl8pPr marL="1371600" algn="ctr" rtl="0" eaLnBrk="0" fontAlgn="base" hangingPunct="0">
              <a:spcBef>
                <a:spcPct val="0"/>
              </a:spcBef>
              <a:spcAft>
                <a:spcPct val="0"/>
              </a:spcAft>
              <a:defRPr sz="1200" b="1">
                <a:solidFill>
                  <a:schemeClr val="bg1"/>
                </a:solidFill>
                <a:latin typeface="Optima" pitchFamily="2" charset="0"/>
              </a:defRPr>
            </a:lvl8pPr>
            <a:lvl9pPr marL="1828800" algn="ctr" rtl="0" eaLnBrk="0" fontAlgn="base" hangingPunct="0">
              <a:spcBef>
                <a:spcPct val="0"/>
              </a:spcBef>
              <a:spcAft>
                <a:spcPct val="0"/>
              </a:spcAft>
              <a:defRPr sz="1200" b="1">
                <a:solidFill>
                  <a:schemeClr val="bg1"/>
                </a:solidFill>
                <a:latin typeface="Optima" pitchFamily="2" charset="0"/>
              </a:defRPr>
            </a:lvl9pPr>
          </a:lstStyle>
          <a:p>
            <a:r>
              <a:rPr lang="fr-FR" sz="3200" dirty="0">
                <a:solidFill>
                  <a:schemeClr val="accent2"/>
                </a:solidFill>
                <a:latin typeface="+mn-lt"/>
                <a:ea typeface="+mn-ea"/>
                <a:cs typeface="+mn-cs"/>
              </a:rPr>
              <a:t>Rappel des principaux éléments du bilan CAF 37</a:t>
            </a:r>
          </a:p>
          <a:p>
            <a:r>
              <a:rPr lang="fr-FR" sz="3200" dirty="0" err="1">
                <a:solidFill>
                  <a:schemeClr val="accent2"/>
                </a:solidFill>
                <a:latin typeface="+mn-lt"/>
                <a:ea typeface="+mn-ea"/>
                <a:cs typeface="+mn-cs"/>
              </a:rPr>
              <a:t>Cog</a:t>
            </a:r>
            <a:r>
              <a:rPr lang="fr-FR" sz="3200" dirty="0">
                <a:solidFill>
                  <a:schemeClr val="accent2"/>
                </a:solidFill>
                <a:latin typeface="+mn-lt"/>
                <a:ea typeface="+mn-ea"/>
                <a:cs typeface="+mn-cs"/>
              </a:rPr>
              <a:t> 2013 - 2017</a:t>
            </a:r>
            <a:endParaRPr lang="fr-FR" altLang="fr-FR" sz="2000" u="sng" kern="0" dirty="0">
              <a:solidFill>
                <a:schemeClr val="accent6">
                  <a:lumMod val="50000"/>
                </a:schemeClr>
              </a:solidFill>
              <a:latin typeface="Arial" panose="020B060402020202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13</a:t>
            </a:fld>
            <a:endParaRPr lang="en-US" dirty="0"/>
          </a:p>
        </p:txBody>
      </p:sp>
    </p:spTree>
    <p:extLst>
      <p:ext uri="{BB962C8B-B14F-4D97-AF65-F5344CB8AC3E}">
        <p14:creationId xmlns:p14="http://schemas.microsoft.com/office/powerpoint/2010/main" val="334387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02D6-2041-497C-ACA6-D35E5A6A47F0}" type="slidenum">
              <a:rPr lang="en-US" smtClean="0"/>
              <a:t>14</a:t>
            </a:fld>
            <a:endParaRPr lang="en-US" dirty="0"/>
          </a:p>
        </p:txBody>
      </p:sp>
      <p:pic>
        <p:nvPicPr>
          <p:cNvPr id="6" name="Image 5">
            <a:extLst>
              <a:ext uri="{FF2B5EF4-FFF2-40B4-BE49-F238E27FC236}">
                <a16:creationId xmlns:a16="http://schemas.microsoft.com/office/drawing/2014/main" xmlns="" id="{1D645281-9226-4BE5-B7DD-BB59F7B9BC64}"/>
              </a:ext>
            </a:extLst>
          </p:cNvPr>
          <p:cNvPicPr>
            <a:picLocks noChangeAspect="1"/>
          </p:cNvPicPr>
          <p:nvPr/>
        </p:nvPicPr>
        <p:blipFill>
          <a:blip r:embed="rId3"/>
          <a:stretch>
            <a:fillRect/>
          </a:stretch>
        </p:blipFill>
        <p:spPr>
          <a:xfrm>
            <a:off x="179512" y="156343"/>
            <a:ext cx="7325747" cy="1000265"/>
          </a:xfrm>
          <a:prstGeom prst="rect">
            <a:avLst/>
          </a:prstGeom>
        </p:spPr>
      </p:pic>
      <p:pic>
        <p:nvPicPr>
          <p:cNvPr id="7" name="Image 6">
            <a:extLst>
              <a:ext uri="{FF2B5EF4-FFF2-40B4-BE49-F238E27FC236}">
                <a16:creationId xmlns:a16="http://schemas.microsoft.com/office/drawing/2014/main" xmlns="" id="{32A6B448-B5BA-4E02-8E0C-0E4E8C4445AA}"/>
              </a:ext>
            </a:extLst>
          </p:cNvPr>
          <p:cNvPicPr>
            <a:picLocks noChangeAspect="1"/>
          </p:cNvPicPr>
          <p:nvPr/>
        </p:nvPicPr>
        <p:blipFill>
          <a:blip r:embed="rId4"/>
          <a:stretch>
            <a:fillRect/>
          </a:stretch>
        </p:blipFill>
        <p:spPr>
          <a:xfrm>
            <a:off x="157040" y="1156608"/>
            <a:ext cx="7316221" cy="971686"/>
          </a:xfrm>
          <a:prstGeom prst="rect">
            <a:avLst/>
          </a:prstGeom>
        </p:spPr>
      </p:pic>
      <p:pic>
        <p:nvPicPr>
          <p:cNvPr id="8" name="Image 7">
            <a:extLst>
              <a:ext uri="{FF2B5EF4-FFF2-40B4-BE49-F238E27FC236}">
                <a16:creationId xmlns:a16="http://schemas.microsoft.com/office/drawing/2014/main" xmlns="" id="{6F5E5F6C-00EF-4954-85D6-7C1BFFDEBC12}"/>
              </a:ext>
            </a:extLst>
          </p:cNvPr>
          <p:cNvPicPr>
            <a:picLocks noChangeAspect="1"/>
          </p:cNvPicPr>
          <p:nvPr/>
        </p:nvPicPr>
        <p:blipFill>
          <a:blip r:embed="rId5"/>
          <a:stretch>
            <a:fillRect/>
          </a:stretch>
        </p:blipFill>
        <p:spPr>
          <a:xfrm>
            <a:off x="147514" y="2080663"/>
            <a:ext cx="7325747" cy="2095792"/>
          </a:xfrm>
          <a:prstGeom prst="rect">
            <a:avLst/>
          </a:prstGeom>
        </p:spPr>
      </p:pic>
      <p:pic>
        <p:nvPicPr>
          <p:cNvPr id="10" name="Image 9">
            <a:extLst>
              <a:ext uri="{FF2B5EF4-FFF2-40B4-BE49-F238E27FC236}">
                <a16:creationId xmlns:a16="http://schemas.microsoft.com/office/drawing/2014/main" xmlns="" id="{4E86361D-CAF1-4BE4-8322-7B0E1347B236}"/>
              </a:ext>
            </a:extLst>
          </p:cNvPr>
          <p:cNvPicPr>
            <a:picLocks noChangeAspect="1"/>
          </p:cNvPicPr>
          <p:nvPr/>
        </p:nvPicPr>
        <p:blipFill>
          <a:blip r:embed="rId6"/>
          <a:stretch>
            <a:fillRect/>
          </a:stretch>
        </p:blipFill>
        <p:spPr>
          <a:xfrm>
            <a:off x="147514" y="4365104"/>
            <a:ext cx="2822157" cy="1026798"/>
          </a:xfrm>
          <a:prstGeom prst="rect">
            <a:avLst/>
          </a:prstGeom>
        </p:spPr>
      </p:pic>
      <p:pic>
        <p:nvPicPr>
          <p:cNvPr id="11" name="Image 10">
            <a:extLst>
              <a:ext uri="{FF2B5EF4-FFF2-40B4-BE49-F238E27FC236}">
                <a16:creationId xmlns:a16="http://schemas.microsoft.com/office/drawing/2014/main" xmlns="" id="{0E636560-6A57-437B-A651-0D8F28520CAD}"/>
              </a:ext>
            </a:extLst>
          </p:cNvPr>
          <p:cNvPicPr>
            <a:picLocks noChangeAspect="1"/>
          </p:cNvPicPr>
          <p:nvPr/>
        </p:nvPicPr>
        <p:blipFill>
          <a:blip r:embed="rId7"/>
          <a:stretch>
            <a:fillRect/>
          </a:stretch>
        </p:blipFill>
        <p:spPr>
          <a:xfrm>
            <a:off x="2969670" y="4365104"/>
            <a:ext cx="4801571" cy="1026798"/>
          </a:xfrm>
          <a:prstGeom prst="rect">
            <a:avLst/>
          </a:prstGeom>
        </p:spPr>
      </p:pic>
      <p:pic>
        <p:nvPicPr>
          <p:cNvPr id="12" name="Image 11">
            <a:extLst>
              <a:ext uri="{FF2B5EF4-FFF2-40B4-BE49-F238E27FC236}">
                <a16:creationId xmlns:a16="http://schemas.microsoft.com/office/drawing/2014/main" xmlns="" id="{7D71C40E-B0FF-402B-A535-8F2C8C0D3353}"/>
              </a:ext>
            </a:extLst>
          </p:cNvPr>
          <p:cNvPicPr>
            <a:picLocks noChangeAspect="1"/>
          </p:cNvPicPr>
          <p:nvPr/>
        </p:nvPicPr>
        <p:blipFill>
          <a:blip r:embed="rId8"/>
          <a:stretch>
            <a:fillRect/>
          </a:stretch>
        </p:blipFill>
        <p:spPr>
          <a:xfrm>
            <a:off x="147514" y="5683195"/>
            <a:ext cx="2999927" cy="935757"/>
          </a:xfrm>
          <a:prstGeom prst="rect">
            <a:avLst/>
          </a:prstGeom>
        </p:spPr>
      </p:pic>
      <p:pic>
        <p:nvPicPr>
          <p:cNvPr id="13" name="Image 12">
            <a:extLst>
              <a:ext uri="{FF2B5EF4-FFF2-40B4-BE49-F238E27FC236}">
                <a16:creationId xmlns:a16="http://schemas.microsoft.com/office/drawing/2014/main" xmlns="" id="{6DF845CB-A118-4D4E-8AD6-B34695A888D6}"/>
              </a:ext>
            </a:extLst>
          </p:cNvPr>
          <p:cNvPicPr>
            <a:picLocks noChangeAspect="1"/>
          </p:cNvPicPr>
          <p:nvPr/>
        </p:nvPicPr>
        <p:blipFill>
          <a:blip r:embed="rId9"/>
          <a:stretch>
            <a:fillRect/>
          </a:stretch>
        </p:blipFill>
        <p:spPr>
          <a:xfrm>
            <a:off x="3147441" y="5683195"/>
            <a:ext cx="4623799" cy="969175"/>
          </a:xfrm>
          <a:prstGeom prst="rect">
            <a:avLst/>
          </a:prstGeom>
        </p:spPr>
      </p:pic>
      <p:sp>
        <p:nvSpPr>
          <p:cNvPr id="3" name="ZoneTexte 2">
            <a:extLst>
              <a:ext uri="{FF2B5EF4-FFF2-40B4-BE49-F238E27FC236}">
                <a16:creationId xmlns:a16="http://schemas.microsoft.com/office/drawing/2014/main" xmlns="" id="{FFDF2B87-4CBD-427A-85BE-7ABA3AA4CB7A}"/>
              </a:ext>
            </a:extLst>
          </p:cNvPr>
          <p:cNvSpPr txBox="1"/>
          <p:nvPr/>
        </p:nvSpPr>
        <p:spPr>
          <a:xfrm>
            <a:off x="1547664" y="6093296"/>
            <a:ext cx="1422006" cy="369332"/>
          </a:xfrm>
          <a:prstGeom prst="rect">
            <a:avLst/>
          </a:prstGeom>
          <a:noFill/>
        </p:spPr>
        <p:txBody>
          <a:bodyPr wrap="square" rtlCol="0">
            <a:spAutoFit/>
          </a:bodyPr>
          <a:lstStyle/>
          <a:p>
            <a:r>
              <a:rPr lang="fr-FR" dirty="0"/>
              <a:t>Métropole</a:t>
            </a:r>
          </a:p>
        </p:txBody>
      </p:sp>
    </p:spTree>
    <p:extLst>
      <p:ext uri="{BB962C8B-B14F-4D97-AF65-F5344CB8AC3E}">
        <p14:creationId xmlns:p14="http://schemas.microsoft.com/office/powerpoint/2010/main" val="139718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bwMode="auto">
          <a:xfrm>
            <a:off x="0" y="1556792"/>
            <a:ext cx="9144000" cy="5301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lvl="1" indent="-457200" algn="just">
              <a:spcBef>
                <a:spcPts val="0"/>
              </a:spcBef>
              <a:buFont typeface="Wingdings" panose="05000000000000000000" pitchFamily="2" charset="2"/>
              <a:buChar char="§"/>
              <a:tabLst>
                <a:tab pos="182563" algn="l"/>
              </a:tabLst>
            </a:pPr>
            <a:endParaRPr lang="fr-FR" sz="100" b="1" dirty="0">
              <a:latin typeface="Arial" charset="0"/>
              <a:cs typeface="Arial" charset="0"/>
            </a:endParaRPr>
          </a:p>
          <a:p>
            <a:pPr marL="271463" lvl="1" indent="-271463" algn="just">
              <a:spcBef>
                <a:spcPts val="0"/>
              </a:spcBef>
              <a:buFont typeface="Wingdings" panose="05000000000000000000" pitchFamily="2" charset="2"/>
              <a:buChar char="§"/>
              <a:tabLst>
                <a:tab pos="182563" algn="l"/>
              </a:tabLst>
            </a:pPr>
            <a:r>
              <a:rPr lang="fr-FR" sz="1600" b="1" dirty="0">
                <a:latin typeface="Arial" charset="0"/>
                <a:cs typeface="Arial" charset="0"/>
              </a:rPr>
              <a:t>L’information des familles </a:t>
            </a:r>
          </a:p>
          <a:p>
            <a:pPr marL="542925" lvl="1" indent="-271463" algn="just">
              <a:spcBef>
                <a:spcPts val="0"/>
              </a:spcBef>
              <a:buFont typeface="Wingdings"/>
              <a:buChar char="Ø"/>
              <a:tabLst>
                <a:tab pos="182563" algn="l"/>
              </a:tabLst>
            </a:pPr>
            <a:endParaRPr lang="fr-FR" sz="1600" b="1" dirty="0">
              <a:latin typeface="Arial" charset="0"/>
              <a:cs typeface="Arial" charset="0"/>
            </a:endParaRPr>
          </a:p>
          <a:p>
            <a:pPr marL="542925" lvl="2" indent="-271463">
              <a:spcBef>
                <a:spcPts val="0"/>
              </a:spcBef>
              <a:tabLst>
                <a:tab pos="182563" algn="l"/>
              </a:tabLst>
            </a:pPr>
            <a:r>
              <a:rPr lang="fr-FR" sz="1600" dirty="0">
                <a:solidFill>
                  <a:srgbClr val="002060"/>
                </a:solidFill>
                <a:latin typeface="Arial" charset="0"/>
                <a:cs typeface="Arial" charset="0"/>
              </a:rPr>
              <a:t>Mettre en place la nouvelle version nationale de mon-enfant.fr</a:t>
            </a:r>
          </a:p>
          <a:p>
            <a:pPr marL="542925" lvl="2" indent="-271463">
              <a:spcBef>
                <a:spcPts val="0"/>
              </a:spcBef>
              <a:tabLst>
                <a:tab pos="182563" algn="l"/>
              </a:tabLst>
            </a:pPr>
            <a:endParaRPr lang="fr-FR" sz="1000" dirty="0">
              <a:solidFill>
                <a:srgbClr val="002060"/>
              </a:solidFill>
              <a:latin typeface="Arial" charset="0"/>
              <a:cs typeface="Arial" charset="0"/>
            </a:endParaRPr>
          </a:p>
          <a:p>
            <a:pPr marL="542925" lvl="2" indent="-271463">
              <a:spcBef>
                <a:spcPts val="0"/>
              </a:spcBef>
              <a:tabLst>
                <a:tab pos="182563" algn="l"/>
              </a:tabLst>
            </a:pPr>
            <a:r>
              <a:rPr lang="fr-FR" sz="1600" dirty="0">
                <a:solidFill>
                  <a:srgbClr val="002060"/>
                </a:solidFill>
                <a:latin typeface="Arial" charset="0"/>
                <a:cs typeface="Arial" charset="0"/>
              </a:rPr>
              <a:t>Mettre en œuvre le parcours « naissance» national interbranche</a:t>
            </a:r>
          </a:p>
          <a:p>
            <a:pPr marL="542925" lvl="2" indent="-271463">
              <a:spcBef>
                <a:spcPts val="0"/>
              </a:spcBef>
              <a:tabLst>
                <a:tab pos="182563" algn="l"/>
              </a:tabLst>
            </a:pPr>
            <a:endParaRPr lang="fr-FR" sz="1000" dirty="0">
              <a:solidFill>
                <a:srgbClr val="002060"/>
              </a:solidFill>
              <a:latin typeface="Arial" charset="0"/>
              <a:cs typeface="Arial" charset="0"/>
            </a:endParaRPr>
          </a:p>
          <a:p>
            <a:pPr marL="542925" lvl="2" indent="-271463">
              <a:spcBef>
                <a:spcPts val="0"/>
              </a:spcBef>
              <a:tabLst>
                <a:tab pos="182563" algn="l"/>
              </a:tabLst>
            </a:pPr>
            <a:r>
              <a:rPr lang="fr-FR" sz="1600" dirty="0">
                <a:solidFill>
                  <a:srgbClr val="002060"/>
                </a:solidFill>
                <a:latin typeface="Arial" charset="0"/>
                <a:cs typeface="Arial" charset="0"/>
              </a:rPr>
              <a:t>Harmoniser le niveau de service entre les Ram </a:t>
            </a:r>
          </a:p>
          <a:p>
            <a:pPr marL="857250" lvl="2" indent="-285750">
              <a:spcBef>
                <a:spcPts val="0"/>
              </a:spcBef>
              <a:buFont typeface="Wingdings" pitchFamily="2" charset="2"/>
              <a:buChar char="§"/>
              <a:tabLst>
                <a:tab pos="182563" algn="l"/>
              </a:tabLst>
            </a:pPr>
            <a:endParaRPr lang="fr-FR" sz="1600" dirty="0">
              <a:solidFill>
                <a:srgbClr val="002060"/>
              </a:solidFill>
              <a:latin typeface="Arial" charset="0"/>
              <a:cs typeface="Arial" charset="0"/>
            </a:endParaRPr>
          </a:p>
          <a:p>
            <a:pPr marL="271463" lvl="2" indent="0">
              <a:spcBef>
                <a:spcPts val="0"/>
              </a:spcBef>
              <a:buNone/>
              <a:tabLst>
                <a:tab pos="182563" algn="l"/>
              </a:tabLst>
            </a:pPr>
            <a:r>
              <a:rPr lang="fr-FR" sz="1600" b="1" i="1" dirty="0">
                <a:solidFill>
                  <a:srgbClr val="002060"/>
                </a:solidFill>
                <a:latin typeface="Arial" charset="0"/>
                <a:cs typeface="Arial" charset="0"/>
              </a:rPr>
              <a:t>Objectif national : création de 1 000 </a:t>
            </a:r>
            <a:r>
              <a:rPr lang="fr-FR" sz="1600" b="1" i="1" dirty="0" err="1">
                <a:solidFill>
                  <a:srgbClr val="002060"/>
                </a:solidFill>
                <a:latin typeface="Arial" charset="0"/>
                <a:cs typeface="Arial" charset="0"/>
              </a:rPr>
              <a:t>Etp</a:t>
            </a:r>
            <a:r>
              <a:rPr lang="fr-FR" sz="1600" b="1" i="1" dirty="0">
                <a:solidFill>
                  <a:srgbClr val="002060"/>
                </a:solidFill>
                <a:latin typeface="Arial" charset="0"/>
                <a:cs typeface="Arial" charset="0"/>
              </a:rPr>
              <a:t> supplémentaires d’animateurs en Ram</a:t>
            </a:r>
          </a:p>
          <a:p>
            <a:pPr marL="571500" lvl="2" indent="0">
              <a:spcBef>
                <a:spcPts val="0"/>
              </a:spcBef>
              <a:buNone/>
              <a:tabLst>
                <a:tab pos="182563" algn="l"/>
              </a:tabLst>
            </a:pPr>
            <a:endParaRPr lang="fr-FR" sz="1600" b="1" i="1" dirty="0">
              <a:solidFill>
                <a:srgbClr val="002060"/>
              </a:solidFill>
              <a:latin typeface="Arial" charset="0"/>
              <a:cs typeface="Arial" charset="0"/>
            </a:endParaRPr>
          </a:p>
          <a:p>
            <a:pPr marL="457200" lvl="1" indent="-457200" algn="just">
              <a:spcBef>
                <a:spcPts val="0"/>
              </a:spcBef>
              <a:buFont typeface="Wingdings" panose="05000000000000000000" pitchFamily="2" charset="2"/>
              <a:buChar char="§"/>
              <a:tabLst>
                <a:tab pos="182563" algn="l"/>
              </a:tabLst>
            </a:pPr>
            <a:endParaRPr lang="fr-FR" sz="900" b="1" dirty="0">
              <a:latin typeface="Arial" charset="0"/>
              <a:cs typeface="Arial" charset="0"/>
            </a:endParaRPr>
          </a:p>
          <a:p>
            <a:pPr marL="271463" lvl="1" indent="-271463" algn="just">
              <a:spcBef>
                <a:spcPts val="0"/>
              </a:spcBef>
              <a:buFont typeface="Wingdings" panose="05000000000000000000" pitchFamily="2" charset="2"/>
              <a:buChar char="§"/>
              <a:tabLst>
                <a:tab pos="182563" algn="l"/>
              </a:tabLst>
            </a:pPr>
            <a:r>
              <a:rPr lang="fr-FR" sz="1600" b="1" dirty="0">
                <a:latin typeface="Arial" charset="0"/>
                <a:cs typeface="Arial" charset="0"/>
              </a:rPr>
              <a:t>Le développement des modes d’accueil</a:t>
            </a:r>
          </a:p>
          <a:p>
            <a:pPr marL="0" lvl="1" indent="0" algn="just">
              <a:spcBef>
                <a:spcPts val="0"/>
              </a:spcBef>
              <a:buNone/>
              <a:tabLst>
                <a:tab pos="182563" algn="l"/>
              </a:tabLst>
            </a:pPr>
            <a:endParaRPr lang="fr-FR" sz="1600" b="1" dirty="0">
              <a:latin typeface="Arial" charset="0"/>
              <a:cs typeface="Arial" charset="0"/>
            </a:endParaRPr>
          </a:p>
          <a:p>
            <a:pPr marL="542925" lvl="2" indent="-271463" algn="just">
              <a:spcBef>
                <a:spcPts val="0"/>
              </a:spcBef>
              <a:tabLst>
                <a:tab pos="182563" algn="l"/>
              </a:tabLst>
            </a:pPr>
            <a:r>
              <a:rPr lang="fr-FR" sz="1600" dirty="0">
                <a:solidFill>
                  <a:srgbClr val="002060"/>
                </a:solidFill>
                <a:latin typeface="Arial" charset="0"/>
                <a:cs typeface="Arial" charset="0"/>
              </a:rPr>
              <a:t>Faire la promotion du métier d’assistant(e)s maternel(le)s sur les territoires ou la demande est forte et le renouvellement des professionnelles est faible.</a:t>
            </a:r>
          </a:p>
          <a:p>
            <a:pPr marL="542925" lvl="2" indent="-271463" algn="just">
              <a:spcBef>
                <a:spcPts val="0"/>
              </a:spcBef>
              <a:tabLst>
                <a:tab pos="182563" algn="l"/>
              </a:tabLst>
            </a:pPr>
            <a:endParaRPr lang="fr-FR" sz="1000" dirty="0">
              <a:solidFill>
                <a:srgbClr val="002060"/>
              </a:solidFill>
              <a:latin typeface="Arial" charset="0"/>
              <a:cs typeface="Arial" charset="0"/>
            </a:endParaRPr>
          </a:p>
          <a:p>
            <a:pPr marL="542925" lvl="2" indent="-271463" algn="just">
              <a:spcBef>
                <a:spcPts val="0"/>
              </a:spcBef>
              <a:tabLst>
                <a:tab pos="182563" algn="l"/>
              </a:tabLst>
            </a:pPr>
            <a:r>
              <a:rPr lang="fr-FR" sz="1600" dirty="0">
                <a:solidFill>
                  <a:srgbClr val="002060"/>
                </a:solidFill>
                <a:latin typeface="Arial" charset="0"/>
                <a:cs typeface="Arial" charset="0"/>
              </a:rPr>
              <a:t>Maintenir l’offre existante collective en déployant une démarche de prévention des fermetures d’accueil collectif (gérées par les associations comme par les collectivités) par la mise en œuvre d’un conseil de gestion visant à maximiser l’utilisation des crédits de la branche pour les </a:t>
            </a:r>
            <a:r>
              <a:rPr lang="fr-FR" sz="1600" dirty="0" err="1">
                <a:solidFill>
                  <a:srgbClr val="002060"/>
                </a:solidFill>
                <a:latin typeface="Arial" charset="0"/>
                <a:cs typeface="Arial" charset="0"/>
              </a:rPr>
              <a:t>Eaje</a:t>
            </a:r>
            <a:r>
              <a:rPr lang="fr-FR" sz="1600" dirty="0">
                <a:solidFill>
                  <a:srgbClr val="002060"/>
                </a:solidFill>
                <a:latin typeface="Arial" charset="0"/>
                <a:cs typeface="Arial" charset="0"/>
              </a:rPr>
              <a:t> présentant un écart important avec les standards. </a:t>
            </a:r>
          </a:p>
          <a:p>
            <a:pPr marL="542925" lvl="2" indent="-271463" algn="just">
              <a:spcBef>
                <a:spcPts val="0"/>
              </a:spcBef>
              <a:tabLst>
                <a:tab pos="182563" algn="l"/>
              </a:tabLst>
            </a:pPr>
            <a:endParaRPr lang="fr-FR" sz="1000" dirty="0">
              <a:solidFill>
                <a:srgbClr val="002060"/>
              </a:solidFill>
              <a:latin typeface="Arial" charset="0"/>
              <a:cs typeface="Arial" charset="0"/>
            </a:endParaRPr>
          </a:p>
          <a:p>
            <a:pPr marL="542925" lvl="2" indent="-276225" algn="just">
              <a:spcBef>
                <a:spcPts val="0"/>
              </a:spcBef>
              <a:tabLst>
                <a:tab pos="542925" algn="l"/>
              </a:tabLst>
            </a:pPr>
            <a:r>
              <a:rPr lang="fr-FR" sz="1600" dirty="0">
                <a:solidFill>
                  <a:srgbClr val="002060"/>
                </a:solidFill>
                <a:latin typeface="Arial" charset="0"/>
                <a:cs typeface="Arial" charset="0"/>
              </a:rPr>
              <a:t>Créer des places collectives dans les territoires prioritaires dont les QPV</a:t>
            </a:r>
          </a:p>
          <a:p>
            <a:pPr marL="857250" lvl="2" indent="-285750" algn="just">
              <a:spcBef>
                <a:spcPts val="0"/>
              </a:spcBef>
              <a:buFont typeface="Wingdings" pitchFamily="2" charset="2"/>
              <a:buChar char="§"/>
              <a:tabLst>
                <a:tab pos="182563" algn="l"/>
              </a:tabLst>
            </a:pPr>
            <a:endParaRPr lang="fr-FR" sz="1600" dirty="0">
              <a:solidFill>
                <a:srgbClr val="002060"/>
              </a:solidFill>
              <a:latin typeface="Arial" charset="0"/>
              <a:cs typeface="Arial" charset="0"/>
            </a:endParaRPr>
          </a:p>
          <a:p>
            <a:pPr marL="457200" lvl="1" indent="-457200" algn="just">
              <a:spcBef>
                <a:spcPts val="0"/>
              </a:spcBef>
              <a:buFont typeface="Wingdings"/>
              <a:buChar char="Ø"/>
              <a:tabLst>
                <a:tab pos="182563" algn="l"/>
              </a:tabLst>
            </a:pPr>
            <a:endParaRPr lang="fr-FR" sz="1600" b="1" dirty="0">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sp>
        <p:nvSpPr>
          <p:cNvPr id="2" name="ZoneTexte 1">
            <a:extLst>
              <a:ext uri="{FF2B5EF4-FFF2-40B4-BE49-F238E27FC236}">
                <a16:creationId xmlns:a16="http://schemas.microsoft.com/office/drawing/2014/main" xmlns="" id="{B6CCA7DD-BDDC-4F40-A764-5776AA95765D}"/>
              </a:ext>
            </a:extLst>
          </p:cNvPr>
          <p:cNvSpPr txBox="1"/>
          <p:nvPr/>
        </p:nvSpPr>
        <p:spPr>
          <a:xfrm>
            <a:off x="0" y="0"/>
            <a:ext cx="9144000" cy="1077218"/>
          </a:xfrm>
          <a:prstGeom prst="rect">
            <a:avLst/>
          </a:prstGeom>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u="sng" dirty="0" err="1">
                <a:solidFill>
                  <a:srgbClr val="C00000"/>
                </a:solidFill>
                <a:latin typeface="Arial" pitchFamily="34" charset="0"/>
                <a:cs typeface="Arial" pitchFamily="34" charset="0"/>
              </a:rPr>
              <a:t>Cog</a:t>
            </a:r>
            <a:r>
              <a:rPr lang="fr-FR" sz="2000" b="1" u="sng" dirty="0">
                <a:solidFill>
                  <a:srgbClr val="C00000"/>
                </a:solidFill>
                <a:latin typeface="Arial" pitchFamily="34" charset="0"/>
                <a:cs typeface="Arial" pitchFamily="34" charset="0"/>
              </a:rPr>
              <a:t> 2018-2022 – Fiche 1</a:t>
            </a:r>
            <a:r>
              <a:rPr lang="fr-FR" sz="2000" b="1" dirty="0">
                <a:solidFill>
                  <a:srgbClr val="C00000"/>
                </a:solidFill>
                <a:latin typeface="Arial" pitchFamily="34" charset="0"/>
                <a:cs typeface="Arial" pitchFamily="34" charset="0"/>
              </a:rPr>
              <a:t>  </a:t>
            </a:r>
          </a:p>
          <a:p>
            <a:pPr algn="just"/>
            <a:endParaRPr lang="fr-FR" sz="1200" b="1" dirty="0">
              <a:solidFill>
                <a:schemeClr val="accent6">
                  <a:lumMod val="50000"/>
                </a:schemeClr>
              </a:solidFill>
              <a:latin typeface="Arial" pitchFamily="34" charset="0"/>
              <a:cs typeface="Arial" pitchFamily="34" charset="0"/>
            </a:endParaRPr>
          </a:p>
          <a:p>
            <a:pPr algn="just"/>
            <a:r>
              <a:rPr lang="fr-FR" sz="1600" b="1" i="1" dirty="0">
                <a:solidFill>
                  <a:srgbClr val="C00000"/>
                </a:solidFill>
                <a:latin typeface="Arial" pitchFamily="34" charset="0"/>
                <a:cs typeface="Arial" pitchFamily="34" charset="0"/>
              </a:rPr>
              <a:t>Développer l'offre d'accueil Petite enfance en luttant contre les inégalités sociales</a:t>
            </a:r>
            <a:br>
              <a:rPr lang="fr-FR" sz="1600" b="1" i="1" dirty="0">
                <a:solidFill>
                  <a:srgbClr val="C00000"/>
                </a:solidFill>
                <a:latin typeface="Arial" pitchFamily="34" charset="0"/>
                <a:cs typeface="Arial" pitchFamily="34" charset="0"/>
              </a:rPr>
            </a:br>
            <a:r>
              <a:rPr lang="fr-FR" sz="1600" b="1" i="1" dirty="0">
                <a:solidFill>
                  <a:srgbClr val="C00000"/>
                </a:solidFill>
                <a:latin typeface="Arial" pitchFamily="34" charset="0"/>
                <a:cs typeface="Arial" pitchFamily="34" charset="0"/>
              </a:rPr>
              <a:t>et territoriales et en améliorant son efficience.</a:t>
            </a:r>
            <a:endParaRPr lang="fr-FR" sz="1600" b="1" dirty="0">
              <a:solidFill>
                <a:srgbClr val="C00000"/>
              </a:solidFill>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6E2D02D6-2041-497C-ACA6-D35E5A6A47F0}" type="slidenum">
              <a:rPr lang="en-US" smtClean="0"/>
              <a:t>15</a:t>
            </a:fld>
            <a:endParaRPr lang="en-US" dirty="0"/>
          </a:p>
        </p:txBody>
      </p:sp>
    </p:spTree>
    <p:extLst>
      <p:ext uri="{BB962C8B-B14F-4D97-AF65-F5344CB8AC3E}">
        <p14:creationId xmlns:p14="http://schemas.microsoft.com/office/powerpoint/2010/main" val="38516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857250" lvl="2" indent="-285750" algn="just">
              <a:spcBef>
                <a:spcPts val="0"/>
              </a:spcBef>
              <a:buFont typeface="Wingdings" pitchFamily="2" charset="2"/>
              <a:buChar char="§"/>
              <a:tabLst>
                <a:tab pos="182563" algn="l"/>
              </a:tabLst>
            </a:pPr>
            <a:endParaRPr lang="fr-FR" sz="1600" dirty="0">
              <a:solidFill>
                <a:srgbClr val="002060"/>
              </a:solidFill>
              <a:latin typeface="Arial" charset="0"/>
              <a:cs typeface="Arial" charset="0"/>
            </a:endParaRPr>
          </a:p>
          <a:p>
            <a:pPr marL="266700" lvl="2" indent="0">
              <a:spcBef>
                <a:spcPts val="0"/>
              </a:spcBef>
              <a:buNone/>
              <a:tabLst>
                <a:tab pos="182563" algn="l"/>
              </a:tabLst>
            </a:pPr>
            <a:r>
              <a:rPr lang="fr-FR" sz="1600" b="1" i="1" dirty="0">
                <a:solidFill>
                  <a:srgbClr val="002060"/>
                </a:solidFill>
                <a:latin typeface="Arial" charset="0"/>
                <a:cs typeface="Arial" charset="0"/>
              </a:rPr>
              <a:t>Objectif national est de 30 000 places en </a:t>
            </a:r>
            <a:r>
              <a:rPr lang="fr-FR" sz="1600" b="1" i="1" dirty="0" err="1">
                <a:solidFill>
                  <a:srgbClr val="002060"/>
                </a:solidFill>
                <a:latin typeface="Arial" charset="0"/>
                <a:cs typeface="Arial" charset="0"/>
              </a:rPr>
              <a:t>Eaje</a:t>
            </a:r>
            <a:r>
              <a:rPr lang="fr-FR" sz="1600" b="1" i="1" dirty="0">
                <a:solidFill>
                  <a:srgbClr val="002060"/>
                </a:solidFill>
                <a:latin typeface="Arial" charset="0"/>
                <a:cs typeface="Arial" charset="0"/>
              </a:rPr>
              <a:t> dont une part significative en QPV</a:t>
            </a:r>
          </a:p>
          <a:p>
            <a:pPr marL="857250" lvl="2" indent="-285750" algn="just">
              <a:spcBef>
                <a:spcPts val="0"/>
              </a:spcBef>
              <a:buFont typeface="Wingdings" pitchFamily="2" charset="2"/>
              <a:buChar char="§"/>
              <a:tabLst>
                <a:tab pos="182563" algn="l"/>
              </a:tabLst>
            </a:pPr>
            <a:endParaRPr lang="fr-FR" sz="1600" dirty="0">
              <a:solidFill>
                <a:srgbClr val="002060"/>
              </a:solidFill>
              <a:latin typeface="Arial" charset="0"/>
              <a:cs typeface="Arial" charset="0"/>
            </a:endParaRPr>
          </a:p>
          <a:p>
            <a:pPr marL="715963" lvl="2" indent="-271463" algn="just">
              <a:spcBef>
                <a:spcPts val="0"/>
              </a:spcBef>
              <a:tabLst>
                <a:tab pos="182563" algn="l"/>
              </a:tabLst>
            </a:pPr>
            <a:r>
              <a:rPr lang="fr-FR" sz="1600" dirty="0">
                <a:solidFill>
                  <a:srgbClr val="002060"/>
                </a:solidFill>
                <a:latin typeface="Arial" charset="0"/>
                <a:cs typeface="Arial" charset="0"/>
              </a:rPr>
              <a:t>Soutenir les projets :</a:t>
            </a:r>
          </a:p>
          <a:p>
            <a:pPr marL="571500" lvl="2" indent="0" algn="just">
              <a:spcBef>
                <a:spcPts val="0"/>
              </a:spcBef>
              <a:buNone/>
              <a:tabLst>
                <a:tab pos="182563" algn="l"/>
              </a:tabLst>
            </a:pPr>
            <a:endParaRPr lang="fr-FR" sz="1100" dirty="0">
              <a:solidFill>
                <a:srgbClr val="002060"/>
              </a:solidFill>
              <a:latin typeface="Arial" charset="0"/>
              <a:cs typeface="Arial" charset="0"/>
            </a:endParaRPr>
          </a:p>
          <a:p>
            <a:pPr marL="901700" lvl="2" indent="-185738" algn="just">
              <a:spcBef>
                <a:spcPts val="0"/>
              </a:spcBef>
              <a:buFont typeface="Arial" pitchFamily="34" charset="0"/>
              <a:buChar char="-"/>
            </a:pPr>
            <a:r>
              <a:rPr lang="fr-FR" sz="1600" dirty="0">
                <a:solidFill>
                  <a:srgbClr val="002060"/>
                </a:solidFill>
                <a:latin typeface="Arial" charset="0"/>
                <a:cs typeface="Arial" charset="0"/>
              </a:rPr>
              <a:t>de Mam sur les territoires ou l’implantation d’</a:t>
            </a:r>
            <a:r>
              <a:rPr lang="fr-FR" sz="1600" dirty="0" err="1">
                <a:solidFill>
                  <a:srgbClr val="002060"/>
                </a:solidFill>
                <a:latin typeface="Arial" charset="0"/>
                <a:cs typeface="Arial" charset="0"/>
              </a:rPr>
              <a:t>Eaje</a:t>
            </a:r>
            <a:r>
              <a:rPr lang="fr-FR" sz="1600" dirty="0">
                <a:solidFill>
                  <a:srgbClr val="002060"/>
                </a:solidFill>
                <a:latin typeface="Arial" charset="0"/>
                <a:cs typeface="Arial" charset="0"/>
              </a:rPr>
              <a:t> n’est pas possible,</a:t>
            </a:r>
          </a:p>
          <a:p>
            <a:pPr marL="715962" lvl="2" indent="0" algn="just">
              <a:spcBef>
                <a:spcPts val="0"/>
              </a:spcBef>
              <a:buNone/>
            </a:pPr>
            <a:r>
              <a:rPr lang="fr-FR" sz="1000" dirty="0">
                <a:solidFill>
                  <a:srgbClr val="002060"/>
                </a:solidFill>
                <a:latin typeface="Arial" charset="0"/>
                <a:cs typeface="Arial" charset="0"/>
              </a:rPr>
              <a:t> </a:t>
            </a:r>
            <a:endParaRPr lang="fr-FR" sz="1600" dirty="0">
              <a:solidFill>
                <a:srgbClr val="002060"/>
              </a:solidFill>
              <a:latin typeface="Arial" charset="0"/>
              <a:cs typeface="Arial" charset="0"/>
            </a:endParaRPr>
          </a:p>
          <a:p>
            <a:pPr marL="901700" lvl="2" indent="-185738">
              <a:spcBef>
                <a:spcPts val="0"/>
              </a:spcBef>
              <a:buFont typeface="Arial" pitchFamily="34" charset="0"/>
              <a:buChar char="-"/>
            </a:pPr>
            <a:r>
              <a:rPr lang="fr-FR" sz="1600" dirty="0">
                <a:solidFill>
                  <a:srgbClr val="002060"/>
                </a:solidFill>
                <a:latin typeface="Arial" charset="0"/>
                <a:cs typeface="Arial" charset="0"/>
              </a:rPr>
              <a:t>de Mam ou de micro-crèche </a:t>
            </a:r>
            <a:r>
              <a:rPr lang="fr-FR" sz="1600" dirty="0" err="1">
                <a:solidFill>
                  <a:srgbClr val="002060"/>
                </a:solidFill>
                <a:latin typeface="Arial" charset="0"/>
                <a:cs typeface="Arial" charset="0"/>
              </a:rPr>
              <a:t>Paje</a:t>
            </a:r>
            <a:r>
              <a:rPr lang="fr-FR" sz="1600" dirty="0">
                <a:solidFill>
                  <a:srgbClr val="002060"/>
                </a:solidFill>
                <a:latin typeface="Arial" charset="0"/>
                <a:cs typeface="Arial" charset="0"/>
              </a:rPr>
              <a:t> s’inscrivant en différence avec l’existant (accueil </a:t>
            </a:r>
            <a:br>
              <a:rPr lang="fr-FR" sz="1600" dirty="0">
                <a:solidFill>
                  <a:srgbClr val="002060"/>
                </a:solidFill>
                <a:latin typeface="Arial" charset="0"/>
                <a:cs typeface="Arial" charset="0"/>
              </a:rPr>
            </a:br>
            <a:r>
              <a:rPr lang="fr-FR" sz="1600" dirty="0">
                <a:solidFill>
                  <a:srgbClr val="002060"/>
                </a:solidFill>
                <a:latin typeface="Arial" charset="0"/>
                <a:cs typeface="Arial" charset="0"/>
              </a:rPr>
              <a:t>sur horaires atypiques / accueil d’enfant porteur de handicap).</a:t>
            </a:r>
          </a:p>
          <a:p>
            <a:pPr marL="0" lvl="1" indent="0" algn="just">
              <a:spcBef>
                <a:spcPts val="0"/>
              </a:spcBef>
              <a:buNone/>
              <a:tabLst>
                <a:tab pos="182563" algn="l"/>
              </a:tabLst>
            </a:pPr>
            <a:endParaRPr lang="fr-FR" sz="1600" b="1" dirty="0" smtClean="0">
              <a:latin typeface="Arial" charset="0"/>
              <a:cs typeface="Arial" charset="0"/>
            </a:endParaRPr>
          </a:p>
          <a:p>
            <a:pPr marL="457200" lvl="1" indent="-271463" algn="just">
              <a:spcBef>
                <a:spcPts val="0"/>
              </a:spcBef>
              <a:buFont typeface="Wingdings" panose="05000000000000000000" pitchFamily="2" charset="2"/>
              <a:buChar char="§"/>
              <a:tabLst>
                <a:tab pos="182563" algn="l"/>
              </a:tabLst>
            </a:pPr>
            <a:r>
              <a:rPr lang="fr-FR" sz="1600" b="1" dirty="0" smtClean="0">
                <a:latin typeface="Arial" charset="0"/>
                <a:cs typeface="Arial" charset="0"/>
              </a:rPr>
              <a:t>Permettre </a:t>
            </a:r>
            <a:r>
              <a:rPr lang="fr-FR" sz="1600" b="1" dirty="0">
                <a:latin typeface="Arial" charset="0"/>
                <a:cs typeface="Arial" charset="0"/>
              </a:rPr>
              <a:t>l’accueil en collectif des enfants </a:t>
            </a:r>
          </a:p>
          <a:p>
            <a:pPr marL="0" indent="0" algn="just">
              <a:buNone/>
            </a:pPr>
            <a:endParaRPr lang="fr-FR" sz="1600" b="1" dirty="0">
              <a:latin typeface="Arial" charset="0"/>
              <a:cs typeface="Arial" charset="0"/>
            </a:endParaRPr>
          </a:p>
          <a:p>
            <a:pPr marL="715963" lvl="2" indent="-271463" algn="just">
              <a:spcBef>
                <a:spcPts val="0"/>
              </a:spcBef>
              <a:tabLst>
                <a:tab pos="182563" algn="l"/>
              </a:tabLst>
            </a:pPr>
            <a:r>
              <a:rPr lang="fr-FR" sz="1600" dirty="0">
                <a:solidFill>
                  <a:srgbClr val="002060"/>
                </a:solidFill>
                <a:latin typeface="Arial" charset="0"/>
                <a:cs typeface="Arial" charset="0"/>
              </a:rPr>
              <a:t>Systématiser lors des renouvellements de </a:t>
            </a:r>
            <a:r>
              <a:rPr lang="fr-FR" sz="1600" dirty="0" err="1">
                <a:solidFill>
                  <a:srgbClr val="002060"/>
                </a:solidFill>
                <a:latin typeface="Arial" charset="0"/>
                <a:cs typeface="Arial" charset="0"/>
              </a:rPr>
              <a:t>Ctg</a:t>
            </a:r>
            <a:r>
              <a:rPr lang="fr-FR" sz="1600" dirty="0">
                <a:solidFill>
                  <a:srgbClr val="002060"/>
                </a:solidFill>
                <a:latin typeface="Arial" charset="0"/>
                <a:cs typeface="Arial" charset="0"/>
              </a:rPr>
              <a:t> ou de </a:t>
            </a:r>
            <a:r>
              <a:rPr lang="fr-FR" sz="1600" dirty="0" err="1">
                <a:solidFill>
                  <a:srgbClr val="002060"/>
                </a:solidFill>
                <a:latin typeface="Arial" charset="0"/>
                <a:cs typeface="Arial" charset="0"/>
              </a:rPr>
              <a:t>Cej</a:t>
            </a:r>
            <a:r>
              <a:rPr lang="fr-FR" sz="1600" dirty="0">
                <a:solidFill>
                  <a:srgbClr val="002060"/>
                </a:solidFill>
                <a:latin typeface="Arial" charset="0"/>
                <a:cs typeface="Arial" charset="0"/>
              </a:rPr>
              <a:t> la mesure et l’évaluation de l’accès aux services « Petite enfance » des familles les plus vulnérables.</a:t>
            </a:r>
          </a:p>
          <a:p>
            <a:pPr marL="715963" lvl="2" indent="-271463" algn="just">
              <a:spcBef>
                <a:spcPts val="0"/>
              </a:spcBef>
              <a:tabLst>
                <a:tab pos="182563" algn="l"/>
              </a:tabLst>
            </a:pPr>
            <a:endParaRPr lang="fr-FR" sz="1000" dirty="0">
              <a:solidFill>
                <a:srgbClr val="002060"/>
              </a:solidFill>
              <a:latin typeface="Arial" charset="0"/>
              <a:cs typeface="Arial" charset="0"/>
            </a:endParaRPr>
          </a:p>
          <a:p>
            <a:pPr marL="715963" lvl="2" indent="-271463" algn="just">
              <a:spcBef>
                <a:spcPts val="0"/>
              </a:spcBef>
              <a:tabLst>
                <a:tab pos="182563" algn="l"/>
              </a:tabLst>
            </a:pPr>
            <a:r>
              <a:rPr lang="fr-FR" sz="1600" dirty="0">
                <a:solidFill>
                  <a:srgbClr val="002060"/>
                </a:solidFill>
                <a:latin typeface="Arial" charset="0"/>
                <a:cs typeface="Arial" charset="0"/>
              </a:rPr>
              <a:t>Mesurer l’impact sur le développement des enfants issus de familles vulnérables de la fréquentation d’un mode d’accueil collectif en nouant un partenariat avec l’Université.</a:t>
            </a:r>
          </a:p>
          <a:p>
            <a:pPr marL="0" indent="0" algn="just">
              <a:buNone/>
            </a:pPr>
            <a:endParaRPr lang="fr-FR" sz="1600" dirty="0" smtClean="0">
              <a:latin typeface="Arial" charset="0"/>
              <a:cs typeface="Arial" charset="0"/>
            </a:endParaRPr>
          </a:p>
          <a:p>
            <a:pPr marL="447675" lvl="1" indent="0" algn="just">
              <a:spcBef>
                <a:spcPts val="0"/>
              </a:spcBef>
              <a:buNone/>
              <a:tabLst>
                <a:tab pos="714375" algn="l"/>
              </a:tabLst>
            </a:pPr>
            <a:r>
              <a:rPr lang="fr-FR" sz="1600" b="1" i="1" dirty="0" smtClean="0">
                <a:latin typeface="Arial" charset="0"/>
                <a:cs typeface="Arial" charset="0"/>
              </a:rPr>
              <a:t>En </a:t>
            </a:r>
            <a:r>
              <a:rPr lang="fr-FR" sz="1600" b="1" i="1" dirty="0">
                <a:latin typeface="Arial" charset="0"/>
                <a:cs typeface="Arial" charset="0"/>
              </a:rPr>
              <a:t>situation de handicap </a:t>
            </a:r>
          </a:p>
          <a:p>
            <a:pPr marL="0" indent="0" algn="just">
              <a:buNone/>
            </a:pPr>
            <a:endParaRPr lang="fr-FR" sz="1600" b="1" dirty="0">
              <a:latin typeface="Arial" charset="0"/>
              <a:cs typeface="Arial" charset="0"/>
            </a:endParaRPr>
          </a:p>
          <a:p>
            <a:pPr marL="715963" lvl="2" indent="-271463" algn="just">
              <a:spcBef>
                <a:spcPts val="0"/>
              </a:spcBef>
              <a:tabLst>
                <a:tab pos="182563" algn="l"/>
              </a:tabLst>
            </a:pPr>
            <a:r>
              <a:rPr lang="fr-FR" sz="1600" dirty="0">
                <a:solidFill>
                  <a:srgbClr val="002060"/>
                </a:solidFill>
                <a:latin typeface="Arial" charset="0"/>
                <a:cs typeface="Arial" charset="0"/>
              </a:rPr>
              <a:t>Consolider le pôle ressources « handicap » : déployer le site internet du pôle ; refonder la gouvernance du pole ; financer le Pôle à l’activité et diversifier les financements du Pôle (dont l’ouverture de formation…) ; mettre en place la bonification nationale « handicap ».</a:t>
            </a:r>
          </a:p>
          <a:p>
            <a:pPr marL="715963" lvl="2" indent="-271463" algn="just">
              <a:spcBef>
                <a:spcPts val="0"/>
              </a:spcBef>
              <a:tabLst>
                <a:tab pos="182563" algn="l"/>
              </a:tabLst>
            </a:pPr>
            <a:endParaRPr lang="fr-FR" sz="1600" dirty="0">
              <a:solidFill>
                <a:srgbClr val="002060"/>
              </a:solidFill>
              <a:latin typeface="Arial" charset="0"/>
              <a:cs typeface="Arial" charset="0"/>
            </a:endParaRPr>
          </a:p>
          <a:p>
            <a:pPr marL="714375" lvl="2" indent="-266700" algn="just">
              <a:spcBef>
                <a:spcPts val="0"/>
              </a:spcBef>
              <a:tabLst>
                <a:tab pos="714375" algn="l"/>
              </a:tabLst>
            </a:pPr>
            <a:r>
              <a:rPr lang="fr-FR" sz="1600" dirty="0">
                <a:solidFill>
                  <a:srgbClr val="002060"/>
                </a:solidFill>
                <a:latin typeface="Arial" charset="0"/>
                <a:cs typeface="Arial" charset="0"/>
              </a:rPr>
              <a:t>Expérimenter des solutions hybrides d’accueil entre accueil de droit commun et accueil spécialisé notamment pour des enfants ayant des troubles importants du comportement.</a:t>
            </a:r>
          </a:p>
          <a:p>
            <a:pPr marL="0" indent="0" algn="just">
              <a:buNone/>
            </a:pPr>
            <a:endParaRPr lang="fr-FR" sz="1200" b="1" dirty="0">
              <a:latin typeface="Arial" charset="0"/>
              <a:cs typeface="Arial" charset="0"/>
            </a:endParaRPr>
          </a:p>
          <a:p>
            <a:pPr marL="571500" lvl="2" indent="0">
              <a:spcBef>
                <a:spcPts val="0"/>
              </a:spcBef>
              <a:buNone/>
            </a:pPr>
            <a:endParaRPr lang="fr-FR" sz="1600"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16</a:t>
            </a:fld>
            <a:endParaRPr lang="en-US" dirty="0"/>
          </a:p>
        </p:txBody>
      </p:sp>
    </p:spTree>
    <p:extLst>
      <p:ext uri="{BB962C8B-B14F-4D97-AF65-F5344CB8AC3E}">
        <p14:creationId xmlns:p14="http://schemas.microsoft.com/office/powerpoint/2010/main" val="128737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733425" lvl="2" indent="-285750" algn="just">
              <a:spcBef>
                <a:spcPts val="0"/>
              </a:spcBef>
              <a:buFont typeface="Wingdings" panose="05000000000000000000" pitchFamily="2" charset="2"/>
              <a:buChar char="§"/>
              <a:tabLst>
                <a:tab pos="1168400" algn="l"/>
              </a:tabLst>
            </a:pPr>
            <a:endParaRPr lang="fr-FR" sz="1600" dirty="0">
              <a:solidFill>
                <a:srgbClr val="002060"/>
              </a:solidFill>
              <a:latin typeface="Arial" charset="0"/>
              <a:cs typeface="Arial" charset="0"/>
            </a:endParaRPr>
          </a:p>
          <a:p>
            <a:pPr marL="447675" lvl="1" indent="0" algn="just">
              <a:spcBef>
                <a:spcPts val="0"/>
              </a:spcBef>
              <a:buNone/>
              <a:tabLst>
                <a:tab pos="714375" algn="l"/>
              </a:tabLst>
            </a:pPr>
            <a:endParaRPr lang="fr-FR" sz="1600" b="1" u="sng" dirty="0">
              <a:latin typeface="Arial" charset="0"/>
              <a:cs typeface="Arial" charset="0"/>
            </a:endParaRPr>
          </a:p>
          <a:p>
            <a:pPr marL="447675" lvl="1" indent="0" algn="just">
              <a:spcBef>
                <a:spcPts val="0"/>
              </a:spcBef>
              <a:buNone/>
              <a:tabLst>
                <a:tab pos="714375" algn="l"/>
              </a:tabLst>
            </a:pPr>
            <a:r>
              <a:rPr lang="fr-FR" sz="1600" b="1" i="1" dirty="0">
                <a:latin typeface="Arial" charset="0"/>
                <a:cs typeface="Arial" charset="0"/>
              </a:rPr>
              <a:t>En situation de pauvreté</a:t>
            </a:r>
          </a:p>
          <a:p>
            <a:pPr marL="1168400" lvl="2" indent="-269875" algn="just">
              <a:spcBef>
                <a:spcPts val="0"/>
              </a:spcBef>
              <a:buFont typeface="Arial" pitchFamily="34" charset="0"/>
              <a:buChar char="-"/>
              <a:tabLst>
                <a:tab pos="1168400"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r>
              <a:rPr lang="fr-FR" sz="1600" dirty="0">
                <a:solidFill>
                  <a:srgbClr val="002060"/>
                </a:solidFill>
                <a:latin typeface="Arial" charset="0"/>
                <a:cs typeface="Arial" charset="0"/>
              </a:rPr>
              <a:t>Renforcer les moyens des Ram </a:t>
            </a: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1168400" lvl="2" indent="-269875">
              <a:spcBef>
                <a:spcPts val="0"/>
              </a:spcBef>
              <a:buFont typeface="Arial" pitchFamily="34" charset="0"/>
              <a:buChar char="-"/>
              <a:tabLst>
                <a:tab pos="1168400" algn="l"/>
              </a:tabLst>
            </a:pPr>
            <a:r>
              <a:rPr lang="fr-FR" sz="1600" dirty="0">
                <a:solidFill>
                  <a:srgbClr val="002060"/>
                </a:solidFill>
                <a:latin typeface="Arial" charset="0"/>
                <a:cs typeface="Arial" charset="0"/>
              </a:rPr>
              <a:t>afin de mieux accompagner les familles en insertion professionnelle et leur permettre de tenir leur rôle d’employeur / développer les ateliers d’éveil,</a:t>
            </a:r>
            <a:br>
              <a:rPr lang="fr-FR" sz="1600" dirty="0">
                <a:solidFill>
                  <a:srgbClr val="002060"/>
                </a:solidFill>
                <a:latin typeface="Arial" charset="0"/>
                <a:cs typeface="Arial" charset="0"/>
              </a:rPr>
            </a:br>
            <a:endParaRPr lang="fr-FR" sz="1000" dirty="0">
              <a:solidFill>
                <a:srgbClr val="002060"/>
              </a:solidFill>
              <a:latin typeface="Arial" charset="0"/>
              <a:cs typeface="Arial" charset="0"/>
            </a:endParaRPr>
          </a:p>
          <a:p>
            <a:pPr marL="1168400" lvl="2" indent="-269875" algn="just">
              <a:spcBef>
                <a:spcPts val="0"/>
              </a:spcBef>
              <a:buFont typeface="Arial" pitchFamily="34" charset="0"/>
              <a:buChar char="-"/>
              <a:tabLst>
                <a:tab pos="1168400" algn="l"/>
              </a:tabLst>
            </a:pPr>
            <a:r>
              <a:rPr lang="fr-FR" sz="1600" dirty="0">
                <a:solidFill>
                  <a:srgbClr val="002060"/>
                </a:solidFill>
                <a:latin typeface="Arial" charset="0"/>
                <a:cs typeface="Arial" charset="0"/>
              </a:rPr>
              <a:t>accompagner la mise en œuvre du tiers payant </a:t>
            </a:r>
            <a:r>
              <a:rPr lang="fr-FR" sz="1600" dirty="0" err="1">
                <a:solidFill>
                  <a:srgbClr val="002060"/>
                </a:solidFill>
                <a:latin typeface="Arial" charset="0"/>
                <a:cs typeface="Arial" charset="0"/>
              </a:rPr>
              <a:t>Cmg</a:t>
            </a:r>
            <a:r>
              <a:rPr lang="fr-FR" sz="1600" dirty="0">
                <a:solidFill>
                  <a:srgbClr val="002060"/>
                </a:solidFill>
                <a:latin typeface="Arial" charset="0"/>
                <a:cs typeface="Arial" charset="0"/>
              </a:rPr>
              <a:t>.</a:t>
            </a: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r>
              <a:rPr lang="fr-FR" sz="1600" dirty="0">
                <a:solidFill>
                  <a:srgbClr val="002060"/>
                </a:solidFill>
                <a:latin typeface="Arial" charset="0"/>
                <a:cs typeface="Arial" charset="0"/>
              </a:rPr>
              <a:t>Poursuivre et étendre le soutien à </a:t>
            </a:r>
            <a:r>
              <a:rPr lang="fr-FR" sz="1600" dirty="0" err="1">
                <a:solidFill>
                  <a:srgbClr val="002060"/>
                </a:solidFill>
                <a:latin typeface="Arial" charset="0"/>
                <a:cs typeface="Arial" charset="0"/>
              </a:rPr>
              <a:t>Cispeo</a:t>
            </a:r>
            <a:r>
              <a:rPr lang="fr-FR" sz="1600" dirty="0">
                <a:solidFill>
                  <a:srgbClr val="002060"/>
                </a:solidFill>
                <a:latin typeface="Arial" charset="0"/>
                <a:cs typeface="Arial" charset="0"/>
              </a:rPr>
              <a:t> et son projet combinant  « offre d’accueil », </a:t>
            </a:r>
            <a:br>
              <a:rPr lang="fr-FR" sz="1600" dirty="0">
                <a:solidFill>
                  <a:srgbClr val="002060"/>
                </a:solidFill>
                <a:latin typeface="Arial" charset="0"/>
                <a:cs typeface="Arial" charset="0"/>
              </a:rPr>
            </a:br>
            <a:r>
              <a:rPr lang="fr-FR" sz="1600" dirty="0">
                <a:solidFill>
                  <a:srgbClr val="002060"/>
                </a:solidFill>
                <a:latin typeface="Arial" charset="0"/>
                <a:cs typeface="Arial" charset="0"/>
              </a:rPr>
              <a:t>« accompagnement au retour à l’emploi » et soutien éducatif.</a:t>
            </a: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r>
              <a:rPr lang="fr-FR" sz="1600" dirty="0">
                <a:solidFill>
                  <a:srgbClr val="002060"/>
                </a:solidFill>
                <a:latin typeface="Arial" charset="0"/>
                <a:cs typeface="Arial" charset="0"/>
              </a:rPr>
              <a:t>Sur des bassins d’emploi qui le justifient, expérimenter des solutions d’accueil pour les enfants dont les parents travaillent en horaire atypique (week-end, tôt le matin, tard le soir, voire accueil de nuit) en s’appuyant sur un réseau de professionnelles de l’accueil individuel plutôt que sur des structures.</a:t>
            </a: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r>
              <a:rPr lang="fr-FR" sz="1600" dirty="0">
                <a:solidFill>
                  <a:srgbClr val="002060"/>
                </a:solidFill>
                <a:latin typeface="Arial" charset="0"/>
                <a:cs typeface="Arial" charset="0"/>
              </a:rPr>
              <a:t>Lier l’attribution du bonus « mixité » à la mise en place d’une commission d’attribution des places et de critères sociaux et d’un programme « qualité des activités » dans les </a:t>
            </a:r>
            <a:r>
              <a:rPr lang="fr-FR" sz="1600" dirty="0" err="1">
                <a:solidFill>
                  <a:srgbClr val="002060"/>
                </a:solidFill>
                <a:latin typeface="Arial" charset="0"/>
                <a:cs typeface="Arial" charset="0"/>
              </a:rPr>
              <a:t>Eaje</a:t>
            </a:r>
            <a:r>
              <a:rPr lang="fr-FR" sz="1600" dirty="0">
                <a:solidFill>
                  <a:srgbClr val="002060"/>
                </a:solidFill>
                <a:latin typeface="Arial" charset="0"/>
                <a:cs typeface="Arial" charset="0"/>
              </a:rPr>
              <a:t>.</a:t>
            </a:r>
          </a:p>
          <a:p>
            <a:pPr marL="857250" lvl="2" indent="-285750">
              <a:spcBef>
                <a:spcPts val="0"/>
              </a:spcBef>
              <a:buFont typeface="Wingdings" pitchFamily="2" charset="2"/>
              <a:buChar char="§"/>
            </a:pPr>
            <a:endParaRPr lang="fr-FR" sz="1600" dirty="0">
              <a:solidFill>
                <a:srgbClr val="002060"/>
              </a:solidFill>
              <a:latin typeface="Arial" charset="0"/>
              <a:cs typeface="Arial" charset="0"/>
            </a:endParaRPr>
          </a:p>
          <a:p>
            <a:pPr>
              <a:spcBef>
                <a:spcPts val="1800"/>
              </a:spcBef>
              <a:buFont typeface="Wingdings" panose="05000000000000000000" pitchFamily="2" charset="2"/>
              <a:buChar char="ü"/>
            </a:pPr>
            <a:endParaRPr lang="fr-FR" altLang="fr-FR" sz="2400" b="1"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17</a:t>
            </a:fld>
            <a:endParaRPr lang="en-US" dirty="0"/>
          </a:p>
        </p:txBody>
      </p:sp>
    </p:spTree>
    <p:extLst>
      <p:ext uri="{BB962C8B-B14F-4D97-AF65-F5344CB8AC3E}">
        <p14:creationId xmlns:p14="http://schemas.microsoft.com/office/powerpoint/2010/main" val="3888834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xmlns="" id="{1FC4048E-105F-4E9C-B11C-AE82A47513D5}"/>
              </a:ext>
            </a:extLst>
          </p:cNvPr>
          <p:cNvSpPr txBox="1">
            <a:spLocks/>
          </p:cNvSpPr>
          <p:nvPr/>
        </p:nvSpPr>
        <p:spPr>
          <a:xfrm>
            <a:off x="0" y="0"/>
            <a:ext cx="9144000" cy="685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6600" b="1" dirty="0">
                <a:solidFill>
                  <a:srgbClr val="C00000"/>
                </a:solidFill>
              </a:rPr>
              <a:t>Zoom sur les évolutions de la PAJE</a:t>
            </a:r>
          </a:p>
          <a:p>
            <a:endParaRPr lang="fr-FR" sz="66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18</a:t>
            </a:fld>
            <a:endParaRPr lang="en-US" dirty="0"/>
          </a:p>
        </p:txBody>
      </p:sp>
    </p:spTree>
    <p:extLst>
      <p:ext uri="{BB962C8B-B14F-4D97-AF65-F5344CB8AC3E}">
        <p14:creationId xmlns:p14="http://schemas.microsoft.com/office/powerpoint/2010/main" val="195244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02D6-2041-497C-ACA6-D35E5A6A47F0}" type="slidenum">
              <a:rPr lang="en-US" smtClean="0"/>
              <a:t>19</a:t>
            </a:fld>
            <a:endParaRPr lang="en-US" dirty="0"/>
          </a:p>
        </p:txBody>
      </p:sp>
      <p:pic>
        <p:nvPicPr>
          <p:cNvPr id="6" name="Image 5">
            <a:extLst>
              <a:ext uri="{FF2B5EF4-FFF2-40B4-BE49-F238E27FC236}">
                <a16:creationId xmlns:a16="http://schemas.microsoft.com/office/drawing/2014/main" xmlns="" id="{A1040F68-A021-48C8-814C-383F4C4874D0}"/>
              </a:ext>
            </a:extLst>
          </p:cNvPr>
          <p:cNvPicPr>
            <a:picLocks noChangeAspect="1"/>
          </p:cNvPicPr>
          <p:nvPr/>
        </p:nvPicPr>
        <p:blipFill>
          <a:blip r:embed="rId3"/>
          <a:stretch>
            <a:fillRect/>
          </a:stretch>
        </p:blipFill>
        <p:spPr>
          <a:xfrm>
            <a:off x="179512" y="980728"/>
            <a:ext cx="8352928" cy="4260304"/>
          </a:xfrm>
          <a:prstGeom prst="rect">
            <a:avLst/>
          </a:prstGeom>
        </p:spPr>
      </p:pic>
      <p:sp>
        <p:nvSpPr>
          <p:cNvPr id="8" name="ZoneTexte 7">
            <a:extLst>
              <a:ext uri="{FF2B5EF4-FFF2-40B4-BE49-F238E27FC236}">
                <a16:creationId xmlns:a16="http://schemas.microsoft.com/office/drawing/2014/main" xmlns="" id="{CF90848E-F31A-490C-AABA-99D118BF5816}"/>
              </a:ext>
            </a:extLst>
          </p:cNvPr>
          <p:cNvSpPr txBox="1"/>
          <p:nvPr/>
        </p:nvSpPr>
        <p:spPr>
          <a:xfrm>
            <a:off x="179512" y="173816"/>
            <a:ext cx="9144000" cy="400110"/>
          </a:xfrm>
          <a:prstGeom prst="rect">
            <a:avLst/>
          </a:prstGeom>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u="sng" dirty="0">
                <a:solidFill>
                  <a:srgbClr val="C00000"/>
                </a:solidFill>
                <a:latin typeface="Arial" pitchFamily="34" charset="0"/>
                <a:cs typeface="Arial" pitchFamily="34" charset="0"/>
              </a:rPr>
              <a:t>PLFSS 2018</a:t>
            </a:r>
            <a:endParaRPr lang="fr-FR" sz="1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2637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02D6-2041-497C-ACA6-D35E5A6A47F0}" type="slidenum">
              <a:rPr lang="en-US" smtClean="0"/>
              <a:t>2</a:t>
            </a:fld>
            <a:endParaRPr lang="en-US" dirty="0"/>
          </a:p>
        </p:txBody>
      </p:sp>
      <p:pic>
        <p:nvPicPr>
          <p:cNvPr id="6" name="Image 5">
            <a:extLst>
              <a:ext uri="{FF2B5EF4-FFF2-40B4-BE49-F238E27FC236}">
                <a16:creationId xmlns:a16="http://schemas.microsoft.com/office/drawing/2014/main" xmlns="" id="{ECD7E46B-679F-4549-A66D-AF18F4C28899}"/>
              </a:ext>
            </a:extLst>
          </p:cNvPr>
          <p:cNvPicPr>
            <a:picLocks noChangeAspect="1"/>
          </p:cNvPicPr>
          <p:nvPr/>
        </p:nvPicPr>
        <p:blipFill>
          <a:blip r:embed="rId3"/>
          <a:stretch>
            <a:fillRect/>
          </a:stretch>
        </p:blipFill>
        <p:spPr>
          <a:xfrm>
            <a:off x="323528" y="188640"/>
            <a:ext cx="5988454" cy="3957640"/>
          </a:xfrm>
          <a:prstGeom prst="rect">
            <a:avLst/>
          </a:prstGeom>
        </p:spPr>
      </p:pic>
      <p:pic>
        <p:nvPicPr>
          <p:cNvPr id="8" name="Image 7">
            <a:extLst>
              <a:ext uri="{FF2B5EF4-FFF2-40B4-BE49-F238E27FC236}">
                <a16:creationId xmlns:a16="http://schemas.microsoft.com/office/drawing/2014/main" xmlns="" id="{27FA5F3B-180E-4AB3-8B0E-E816114B8B81}"/>
              </a:ext>
            </a:extLst>
          </p:cNvPr>
          <p:cNvPicPr>
            <a:picLocks noChangeAspect="1"/>
          </p:cNvPicPr>
          <p:nvPr/>
        </p:nvPicPr>
        <p:blipFill>
          <a:blip r:embed="rId4"/>
          <a:stretch>
            <a:fillRect/>
          </a:stretch>
        </p:blipFill>
        <p:spPr>
          <a:xfrm>
            <a:off x="5198350" y="2924374"/>
            <a:ext cx="3488450" cy="3614539"/>
          </a:xfrm>
          <a:prstGeom prst="rect">
            <a:avLst/>
          </a:prstGeom>
        </p:spPr>
      </p:pic>
    </p:spTree>
    <p:extLst>
      <p:ext uri="{BB962C8B-B14F-4D97-AF65-F5344CB8AC3E}">
        <p14:creationId xmlns:p14="http://schemas.microsoft.com/office/powerpoint/2010/main" val="215733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02D6-2041-497C-ACA6-D35E5A6A47F0}" type="slidenum">
              <a:rPr lang="en-US" smtClean="0"/>
              <a:t>20</a:t>
            </a:fld>
            <a:endParaRPr lang="en-US" dirty="0"/>
          </a:p>
        </p:txBody>
      </p:sp>
      <p:pic>
        <p:nvPicPr>
          <p:cNvPr id="2" name="Image 1">
            <a:extLst>
              <a:ext uri="{FF2B5EF4-FFF2-40B4-BE49-F238E27FC236}">
                <a16:creationId xmlns:a16="http://schemas.microsoft.com/office/drawing/2014/main" xmlns="" id="{B6FD0E35-D6F3-4B50-A9CC-E23B454AA4EE}"/>
              </a:ext>
            </a:extLst>
          </p:cNvPr>
          <p:cNvPicPr>
            <a:picLocks noChangeAspect="1"/>
          </p:cNvPicPr>
          <p:nvPr/>
        </p:nvPicPr>
        <p:blipFill>
          <a:blip r:embed="rId3"/>
          <a:stretch>
            <a:fillRect/>
          </a:stretch>
        </p:blipFill>
        <p:spPr>
          <a:xfrm>
            <a:off x="4036186" y="641466"/>
            <a:ext cx="5034028" cy="5575067"/>
          </a:xfrm>
          <a:prstGeom prst="rect">
            <a:avLst/>
          </a:prstGeom>
        </p:spPr>
      </p:pic>
      <p:sp>
        <p:nvSpPr>
          <p:cNvPr id="7" name="Espace réservé du contenu 2">
            <a:extLst>
              <a:ext uri="{FF2B5EF4-FFF2-40B4-BE49-F238E27FC236}">
                <a16:creationId xmlns:a16="http://schemas.microsoft.com/office/drawing/2014/main" xmlns="" id="{3E0A31F6-8197-4804-B7AF-12606A9A6C43}"/>
              </a:ext>
            </a:extLst>
          </p:cNvPr>
          <p:cNvSpPr>
            <a:spLocks noGrp="1"/>
          </p:cNvSpPr>
          <p:nvPr>
            <p:ph idx="1"/>
          </p:nvPr>
        </p:nvSpPr>
        <p:spPr bwMode="auto">
          <a:xfrm>
            <a:off x="107504" y="-1768"/>
            <a:ext cx="8496944" cy="6312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733425" lvl="2" indent="-285750" algn="just">
              <a:spcBef>
                <a:spcPts val="0"/>
              </a:spcBef>
              <a:buFont typeface="Wingdings" panose="05000000000000000000" pitchFamily="2" charset="2"/>
              <a:buChar char="§"/>
              <a:tabLst>
                <a:tab pos="1168400" algn="l"/>
              </a:tabLst>
            </a:pPr>
            <a:endParaRPr lang="fr-FR" sz="1600" dirty="0">
              <a:solidFill>
                <a:srgbClr val="002060"/>
              </a:solidFill>
              <a:latin typeface="Arial" charset="0"/>
              <a:cs typeface="Arial" charset="0"/>
            </a:endParaRPr>
          </a:p>
          <a:p>
            <a:pPr marL="447675" lvl="1" indent="0" algn="just">
              <a:spcBef>
                <a:spcPts val="0"/>
              </a:spcBef>
              <a:buNone/>
              <a:tabLst>
                <a:tab pos="714375" algn="l"/>
              </a:tabLst>
            </a:pPr>
            <a:r>
              <a:rPr lang="fr-FR" sz="1600" b="1" i="1" u="sng" dirty="0" err="1">
                <a:latin typeface="Arial" charset="0"/>
                <a:cs typeface="Arial" charset="0"/>
              </a:rPr>
              <a:t>Prepare</a:t>
            </a:r>
            <a:r>
              <a:rPr lang="fr-FR" sz="1600" b="1" i="1" u="sng" dirty="0">
                <a:latin typeface="Arial" charset="0"/>
                <a:cs typeface="Arial" charset="0"/>
              </a:rPr>
              <a:t> prolongée</a:t>
            </a:r>
          </a:p>
          <a:p>
            <a:pPr marL="0" indent="0">
              <a:spcBef>
                <a:spcPts val="1800"/>
              </a:spcBef>
              <a:buNone/>
            </a:pPr>
            <a:endParaRPr lang="fr-FR" altLang="fr-FR" sz="2400" b="1" u="sng"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pic>
        <p:nvPicPr>
          <p:cNvPr id="4" name="Image 3">
            <a:extLst>
              <a:ext uri="{FF2B5EF4-FFF2-40B4-BE49-F238E27FC236}">
                <a16:creationId xmlns:a16="http://schemas.microsoft.com/office/drawing/2014/main" xmlns="" id="{A9EEF23A-A71A-4BA5-949F-A75940D17BDA}"/>
              </a:ext>
            </a:extLst>
          </p:cNvPr>
          <p:cNvPicPr>
            <a:picLocks noChangeAspect="1"/>
          </p:cNvPicPr>
          <p:nvPr/>
        </p:nvPicPr>
        <p:blipFill>
          <a:blip r:embed="rId4"/>
          <a:stretch>
            <a:fillRect/>
          </a:stretch>
        </p:blipFill>
        <p:spPr>
          <a:xfrm>
            <a:off x="395536" y="2060848"/>
            <a:ext cx="3781634" cy="2919072"/>
          </a:xfrm>
          <a:prstGeom prst="rect">
            <a:avLst/>
          </a:prstGeom>
        </p:spPr>
      </p:pic>
    </p:spTree>
    <p:extLst>
      <p:ext uri="{BB962C8B-B14F-4D97-AF65-F5344CB8AC3E}">
        <p14:creationId xmlns:p14="http://schemas.microsoft.com/office/powerpoint/2010/main" val="204246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02D6-2041-497C-ACA6-D35E5A6A47F0}" type="slidenum">
              <a:rPr lang="en-US" smtClean="0"/>
              <a:t>21</a:t>
            </a:fld>
            <a:endParaRPr lang="en-US" dirty="0"/>
          </a:p>
        </p:txBody>
      </p:sp>
      <p:sp>
        <p:nvSpPr>
          <p:cNvPr id="7" name="Espace réservé du contenu 2">
            <a:extLst>
              <a:ext uri="{FF2B5EF4-FFF2-40B4-BE49-F238E27FC236}">
                <a16:creationId xmlns:a16="http://schemas.microsoft.com/office/drawing/2014/main" xmlns="" id="{3E0A31F6-8197-4804-B7AF-12606A9A6C43}"/>
              </a:ext>
            </a:extLst>
          </p:cNvPr>
          <p:cNvSpPr>
            <a:spLocks noGrp="1"/>
          </p:cNvSpPr>
          <p:nvPr>
            <p:ph idx="1"/>
          </p:nvPr>
        </p:nvSpPr>
        <p:spPr bwMode="auto">
          <a:xfrm>
            <a:off x="0" y="404664"/>
            <a:ext cx="8496944" cy="6312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733425" lvl="2" indent="-285750" algn="just">
              <a:spcBef>
                <a:spcPts val="0"/>
              </a:spcBef>
              <a:buFont typeface="Wingdings" panose="05000000000000000000" pitchFamily="2" charset="2"/>
              <a:buChar char="§"/>
              <a:tabLst>
                <a:tab pos="1168400" algn="l"/>
              </a:tabLst>
            </a:pPr>
            <a:endParaRPr lang="fr-FR" sz="1600" dirty="0">
              <a:solidFill>
                <a:srgbClr val="002060"/>
              </a:solidFill>
              <a:latin typeface="Arial" charset="0"/>
              <a:cs typeface="Arial" charset="0"/>
            </a:endParaRPr>
          </a:p>
          <a:p>
            <a:pPr marL="447675" lvl="1" indent="0" algn="just">
              <a:spcBef>
                <a:spcPts val="0"/>
              </a:spcBef>
              <a:buNone/>
              <a:tabLst>
                <a:tab pos="714375" algn="l"/>
              </a:tabLst>
            </a:pPr>
            <a:r>
              <a:rPr lang="fr-FR" sz="1600" b="1" i="1" u="sng" dirty="0">
                <a:latin typeface="Arial" charset="0"/>
                <a:cs typeface="Arial" charset="0"/>
              </a:rPr>
              <a:t>Majoration du CMG pour les familles monoparentales </a:t>
            </a:r>
          </a:p>
          <a:p>
            <a:pPr marL="0" indent="0">
              <a:spcBef>
                <a:spcPts val="1800"/>
              </a:spcBef>
              <a:buNone/>
            </a:pPr>
            <a:endParaRPr lang="fr-FR" altLang="fr-FR" sz="2400" b="1" u="sng"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sp>
        <p:nvSpPr>
          <p:cNvPr id="5" name="Rectangle 4">
            <a:extLst>
              <a:ext uri="{FF2B5EF4-FFF2-40B4-BE49-F238E27FC236}">
                <a16:creationId xmlns:a16="http://schemas.microsoft.com/office/drawing/2014/main" xmlns="" id="{93F70239-1719-4072-9169-2044CC4770D2}"/>
              </a:ext>
            </a:extLst>
          </p:cNvPr>
          <p:cNvSpPr/>
          <p:nvPr/>
        </p:nvSpPr>
        <p:spPr>
          <a:xfrm>
            <a:off x="467544" y="1484784"/>
            <a:ext cx="7992888" cy="2585323"/>
          </a:xfrm>
          <a:prstGeom prst="rect">
            <a:avLst/>
          </a:prstGeom>
        </p:spPr>
        <p:txBody>
          <a:bodyPr wrap="square">
            <a:spAutoFit/>
          </a:bodyPr>
          <a:lstStyle/>
          <a:p>
            <a:r>
              <a:rPr lang="fr-FR" dirty="0"/>
              <a:t>L’article 36 de la loi de financement de la sécurité sociale pour 2018 prévoit la majoration (30%) pour toutes les familles monoparentales du montant plafond de la participation du </a:t>
            </a:r>
            <a:r>
              <a:rPr lang="fr-FR" dirty="0" err="1"/>
              <a:t>Cmg</a:t>
            </a:r>
            <a:r>
              <a:rPr lang="fr-FR" dirty="0"/>
              <a:t> (pour toutes les tranches de revenu) et  pour tous les modes d’accueil.</a:t>
            </a:r>
          </a:p>
          <a:p>
            <a:r>
              <a:rPr lang="fr-FR" dirty="0"/>
              <a:t/>
            </a:r>
            <a:br>
              <a:rPr lang="fr-FR" dirty="0"/>
            </a:br>
            <a:r>
              <a:rPr lang="fr-FR" dirty="0"/>
              <a:t>Cette majoration concerne aussi bien le </a:t>
            </a:r>
            <a:r>
              <a:rPr lang="fr-FR" dirty="0" err="1"/>
              <a:t>Cmg</a:t>
            </a:r>
            <a:r>
              <a:rPr lang="fr-FR" dirty="0"/>
              <a:t> emploi direct que le </a:t>
            </a:r>
            <a:r>
              <a:rPr lang="fr-FR" dirty="0" err="1"/>
              <a:t>Cmg</a:t>
            </a:r>
            <a:r>
              <a:rPr lang="fr-FR" dirty="0"/>
              <a:t> structure.</a:t>
            </a:r>
            <a:br>
              <a:rPr lang="fr-FR" dirty="0"/>
            </a:br>
            <a:r>
              <a:rPr lang="fr-FR" dirty="0"/>
              <a:t>Date d’application : pour toutes les gardes réalisées au 1er octobre 2018 ( stock et flux).</a:t>
            </a:r>
            <a:br>
              <a:rPr lang="fr-FR" dirty="0"/>
            </a:br>
            <a:r>
              <a:rPr lang="fr-FR" dirty="0"/>
              <a:t>Première date de paiement : 5 novembre</a:t>
            </a:r>
          </a:p>
        </p:txBody>
      </p:sp>
    </p:spTree>
    <p:extLst>
      <p:ext uri="{BB962C8B-B14F-4D97-AF65-F5344CB8AC3E}">
        <p14:creationId xmlns:p14="http://schemas.microsoft.com/office/powerpoint/2010/main" val="259461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02D6-2041-497C-ACA6-D35E5A6A47F0}" type="slidenum">
              <a:rPr lang="en-US" smtClean="0"/>
              <a:t>22</a:t>
            </a:fld>
            <a:endParaRPr lang="en-US" dirty="0"/>
          </a:p>
        </p:txBody>
      </p:sp>
      <p:sp>
        <p:nvSpPr>
          <p:cNvPr id="8" name="ZoneTexte 7">
            <a:extLst>
              <a:ext uri="{FF2B5EF4-FFF2-40B4-BE49-F238E27FC236}">
                <a16:creationId xmlns:a16="http://schemas.microsoft.com/office/drawing/2014/main" xmlns="" id="{CF90848E-F31A-490C-AABA-99D118BF5816}"/>
              </a:ext>
            </a:extLst>
          </p:cNvPr>
          <p:cNvSpPr txBox="1"/>
          <p:nvPr/>
        </p:nvSpPr>
        <p:spPr>
          <a:xfrm>
            <a:off x="179512" y="173816"/>
            <a:ext cx="9144000" cy="400110"/>
          </a:xfrm>
          <a:prstGeom prst="rect">
            <a:avLst/>
          </a:prstGeom>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u="sng" dirty="0">
                <a:solidFill>
                  <a:srgbClr val="C00000"/>
                </a:solidFill>
                <a:latin typeface="Arial" pitchFamily="34" charset="0"/>
                <a:cs typeface="Arial" pitchFamily="34" charset="0"/>
              </a:rPr>
              <a:t>PLFSS 2019</a:t>
            </a:r>
            <a:endParaRPr lang="fr-FR" sz="1600" b="1" dirty="0">
              <a:solidFill>
                <a:srgbClr val="C00000"/>
              </a:solidFill>
              <a:latin typeface="Arial" pitchFamily="34" charset="0"/>
              <a:cs typeface="Arial" pitchFamily="34" charset="0"/>
            </a:endParaRPr>
          </a:p>
        </p:txBody>
      </p:sp>
      <p:pic>
        <p:nvPicPr>
          <p:cNvPr id="2" name="Image 1">
            <a:extLst>
              <a:ext uri="{FF2B5EF4-FFF2-40B4-BE49-F238E27FC236}">
                <a16:creationId xmlns:a16="http://schemas.microsoft.com/office/drawing/2014/main" xmlns="" id="{D143E577-4EA8-4E39-94F2-D363F0A3BCFD}"/>
              </a:ext>
            </a:extLst>
          </p:cNvPr>
          <p:cNvPicPr>
            <a:picLocks noChangeAspect="1"/>
          </p:cNvPicPr>
          <p:nvPr/>
        </p:nvPicPr>
        <p:blipFill>
          <a:blip r:embed="rId3"/>
          <a:stretch>
            <a:fillRect/>
          </a:stretch>
        </p:blipFill>
        <p:spPr>
          <a:xfrm>
            <a:off x="1156659" y="782733"/>
            <a:ext cx="6463341" cy="5890413"/>
          </a:xfrm>
          <a:prstGeom prst="rect">
            <a:avLst/>
          </a:prstGeom>
        </p:spPr>
      </p:pic>
    </p:spTree>
    <p:extLst>
      <p:ext uri="{BB962C8B-B14F-4D97-AF65-F5344CB8AC3E}">
        <p14:creationId xmlns:p14="http://schemas.microsoft.com/office/powerpoint/2010/main" val="234619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02D6-2041-497C-ACA6-D35E5A6A47F0}" type="slidenum">
              <a:rPr lang="en-US" smtClean="0"/>
              <a:t>23</a:t>
            </a:fld>
            <a:endParaRPr lang="en-US" dirty="0"/>
          </a:p>
        </p:txBody>
      </p:sp>
      <p:pic>
        <p:nvPicPr>
          <p:cNvPr id="2" name="Image 1">
            <a:extLst>
              <a:ext uri="{FF2B5EF4-FFF2-40B4-BE49-F238E27FC236}">
                <a16:creationId xmlns:a16="http://schemas.microsoft.com/office/drawing/2014/main" xmlns="" id="{FAC83525-CBF0-49C6-9E5F-B86BB1974F6C}"/>
              </a:ext>
            </a:extLst>
          </p:cNvPr>
          <p:cNvPicPr>
            <a:picLocks noChangeAspect="1"/>
          </p:cNvPicPr>
          <p:nvPr/>
        </p:nvPicPr>
        <p:blipFill>
          <a:blip r:embed="rId3"/>
          <a:stretch>
            <a:fillRect/>
          </a:stretch>
        </p:blipFill>
        <p:spPr>
          <a:xfrm>
            <a:off x="251520" y="332656"/>
            <a:ext cx="7049484" cy="2448267"/>
          </a:xfrm>
          <a:prstGeom prst="rect">
            <a:avLst/>
          </a:prstGeom>
        </p:spPr>
      </p:pic>
      <p:pic>
        <p:nvPicPr>
          <p:cNvPr id="4" name="Image 3">
            <a:extLst>
              <a:ext uri="{FF2B5EF4-FFF2-40B4-BE49-F238E27FC236}">
                <a16:creationId xmlns:a16="http://schemas.microsoft.com/office/drawing/2014/main" xmlns="" id="{B0CB633C-BE9D-4057-911C-D39995DFF7F4}"/>
              </a:ext>
            </a:extLst>
          </p:cNvPr>
          <p:cNvPicPr>
            <a:picLocks noChangeAspect="1"/>
          </p:cNvPicPr>
          <p:nvPr/>
        </p:nvPicPr>
        <p:blipFill>
          <a:blip r:embed="rId4"/>
          <a:stretch>
            <a:fillRect/>
          </a:stretch>
        </p:blipFill>
        <p:spPr>
          <a:xfrm>
            <a:off x="1259632" y="3429000"/>
            <a:ext cx="7382958" cy="2688786"/>
          </a:xfrm>
          <a:prstGeom prst="rect">
            <a:avLst/>
          </a:prstGeom>
        </p:spPr>
      </p:pic>
    </p:spTree>
    <p:extLst>
      <p:ext uri="{BB962C8B-B14F-4D97-AF65-F5344CB8AC3E}">
        <p14:creationId xmlns:p14="http://schemas.microsoft.com/office/powerpoint/2010/main" val="374324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xmlns="" id="{1FC4048E-105F-4E9C-B11C-AE82A47513D5}"/>
              </a:ext>
            </a:extLst>
          </p:cNvPr>
          <p:cNvSpPr txBox="1">
            <a:spLocks/>
          </p:cNvSpPr>
          <p:nvPr/>
        </p:nvSpPr>
        <p:spPr>
          <a:xfrm>
            <a:off x="0" y="0"/>
            <a:ext cx="9144000" cy="685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6600" b="1" dirty="0">
                <a:solidFill>
                  <a:srgbClr val="C00000"/>
                </a:solidFill>
              </a:rPr>
              <a:t>Zoom sur les évolutions des PSO et CEJ</a:t>
            </a:r>
          </a:p>
          <a:p>
            <a:endParaRPr lang="fr-FR" sz="66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24</a:t>
            </a:fld>
            <a:endParaRPr lang="en-US" dirty="0"/>
          </a:p>
        </p:txBody>
      </p:sp>
    </p:spTree>
    <p:extLst>
      <p:ext uri="{BB962C8B-B14F-4D97-AF65-F5344CB8AC3E}">
        <p14:creationId xmlns:p14="http://schemas.microsoft.com/office/powerpoint/2010/main" val="52821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985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2485" lvl="3" indent="-402485" algn="ctr">
              <a:buNone/>
            </a:pPr>
            <a:r>
              <a:rPr lang="fr-FR" sz="2800" b="1" dirty="0">
                <a:solidFill>
                  <a:schemeClr val="accent2"/>
                </a:solidFill>
                <a:latin typeface="+mn-lt"/>
              </a:rPr>
              <a:t>Les évolutions des PSO</a:t>
            </a:r>
          </a:p>
        </p:txBody>
      </p:sp>
      <p:sp>
        <p:nvSpPr>
          <p:cNvPr id="2" name="Rectangle 1"/>
          <p:cNvSpPr/>
          <p:nvPr/>
        </p:nvSpPr>
        <p:spPr>
          <a:xfrm>
            <a:off x="614035" y="1609528"/>
            <a:ext cx="8018472" cy="2475037"/>
          </a:xfrm>
          <a:prstGeom prst="rect">
            <a:avLst/>
          </a:prstGeom>
        </p:spPr>
        <p:txBody>
          <a:bodyPr wrap="square">
            <a:spAutoFit/>
          </a:bodyPr>
          <a:lstStyle/>
          <a:p>
            <a:pPr marL="0" lvl="1">
              <a:spcBef>
                <a:spcPts val="450"/>
              </a:spcBef>
            </a:pPr>
            <a:endParaRPr lang="fr-FR" sz="1350" i="1" kern="0" dirty="0">
              <a:solidFill>
                <a:srgbClr val="000000"/>
              </a:solidFill>
              <a:latin typeface="Arial" pitchFamily="34" charset="0"/>
              <a:cs typeface="Arial" pitchFamily="34" charset="0"/>
            </a:endParaRPr>
          </a:p>
          <a:p>
            <a:pPr marL="402485" indent="-214341" algn="just">
              <a:spcBef>
                <a:spcPts val="450"/>
              </a:spcBef>
              <a:buFont typeface="Wingdings" pitchFamily="2" charset="2"/>
              <a:buChar char="ü"/>
            </a:pPr>
            <a:endParaRPr lang="fr-FR" sz="1350" i="1" kern="0" dirty="0">
              <a:solidFill>
                <a:srgbClr val="000000"/>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p:txBody>
      </p:sp>
      <p:sp>
        <p:nvSpPr>
          <p:cNvPr id="4" name="Rectangle 3"/>
          <p:cNvSpPr/>
          <p:nvPr/>
        </p:nvSpPr>
        <p:spPr>
          <a:xfrm>
            <a:off x="1377056" y="1106979"/>
            <a:ext cx="6533534" cy="323165"/>
          </a:xfrm>
          <a:prstGeom prst="rect">
            <a:avLst/>
          </a:prstGeom>
        </p:spPr>
        <p:txBody>
          <a:bodyPr wrap="square">
            <a:spAutoFit/>
          </a:bodyPr>
          <a:lstStyle/>
          <a:p>
            <a:pPr defTabSz="685891">
              <a:defRPr/>
            </a:pPr>
            <a:endParaRPr lang="fr-FR" sz="1500" kern="0"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pPr>
              <a:defRPr/>
            </a:pPr>
            <a:fld id="{1BEEE578-F9E3-4132-A637-21A96976DBDC}" type="slidenum">
              <a:rPr lang="fr-FR" smtClean="0"/>
              <a:pPr>
                <a:defRPr/>
              </a:pPr>
              <a:t>25</a:t>
            </a:fld>
            <a:endParaRPr lang="fr-FR"/>
          </a:p>
        </p:txBody>
      </p:sp>
      <p:pic>
        <p:nvPicPr>
          <p:cNvPr id="6" name="Image 5">
            <a:extLst>
              <a:ext uri="{FF2B5EF4-FFF2-40B4-BE49-F238E27FC236}">
                <a16:creationId xmlns:a16="http://schemas.microsoft.com/office/drawing/2014/main" xmlns="" id="{4CA906F7-C469-4A9C-BFBC-787BB55520A5}"/>
              </a:ext>
            </a:extLst>
          </p:cNvPr>
          <p:cNvPicPr>
            <a:picLocks noChangeAspect="1"/>
          </p:cNvPicPr>
          <p:nvPr/>
        </p:nvPicPr>
        <p:blipFill>
          <a:blip r:embed="rId2"/>
          <a:stretch>
            <a:fillRect/>
          </a:stretch>
        </p:blipFill>
        <p:spPr>
          <a:xfrm>
            <a:off x="899592" y="1151117"/>
            <a:ext cx="7140229" cy="2966534"/>
          </a:xfrm>
          <a:prstGeom prst="rect">
            <a:avLst/>
          </a:prstGeom>
        </p:spPr>
      </p:pic>
      <p:sp>
        <p:nvSpPr>
          <p:cNvPr id="7" name="Rectangle 6">
            <a:extLst>
              <a:ext uri="{FF2B5EF4-FFF2-40B4-BE49-F238E27FC236}">
                <a16:creationId xmlns:a16="http://schemas.microsoft.com/office/drawing/2014/main" xmlns="" id="{158083AA-3DDF-493A-A732-39158BA8298F}"/>
              </a:ext>
            </a:extLst>
          </p:cNvPr>
          <p:cNvSpPr/>
          <p:nvPr/>
        </p:nvSpPr>
        <p:spPr>
          <a:xfrm>
            <a:off x="899592" y="4494987"/>
            <a:ext cx="7010998" cy="1692771"/>
          </a:xfrm>
          <a:prstGeom prst="rect">
            <a:avLst/>
          </a:prstGeom>
        </p:spPr>
        <p:txBody>
          <a:bodyPr wrap="square">
            <a:spAutoFit/>
          </a:bodyPr>
          <a:lstStyle/>
          <a:p>
            <a:pPr algn="just">
              <a:spcAft>
                <a:spcPts val="0"/>
              </a:spcAft>
            </a:pPr>
            <a:r>
              <a:rPr lang="fr-FR" dirty="0">
                <a:solidFill>
                  <a:srgbClr val="000000"/>
                </a:solidFill>
                <a:latin typeface="Optima" panose="020B0502050508020304" pitchFamily="34" charset="0"/>
                <a:ea typeface="Times New Roman" panose="02020603050405020304" pitchFamily="18" charset="0"/>
              </a:rPr>
              <a:t>L’augmentation des heures de concertation de 3 à 6 heures</a:t>
            </a:r>
          </a:p>
          <a:p>
            <a:pPr algn="just">
              <a:spcAft>
                <a:spcPts val="0"/>
              </a:spcAft>
            </a:pPr>
            <a:endParaRPr lang="fr-FR" dirty="0">
              <a:solidFill>
                <a:srgbClr val="000000"/>
              </a:solidFill>
              <a:latin typeface="Optima" panose="020B0502050508020304" pitchFamily="34" charset="0"/>
              <a:ea typeface="Times New Roman" panose="02020603050405020304" pitchFamily="18" charset="0"/>
            </a:endParaRPr>
          </a:p>
          <a:p>
            <a:pPr algn="just">
              <a:spcAft>
                <a:spcPts val="0"/>
              </a:spcAft>
            </a:pPr>
            <a:r>
              <a:rPr lang="fr-FR" dirty="0">
                <a:solidFill>
                  <a:srgbClr val="000000"/>
                </a:solidFill>
                <a:latin typeface="Optima" panose="020B0502050508020304" pitchFamily="34" charset="0"/>
                <a:ea typeface="Times New Roman" panose="02020603050405020304" pitchFamily="18" charset="0"/>
              </a:rPr>
              <a:t>Les prix plafond pour les </a:t>
            </a:r>
            <a:r>
              <a:rPr lang="fr-FR" dirty="0" err="1">
                <a:solidFill>
                  <a:srgbClr val="000000"/>
                </a:solidFill>
                <a:latin typeface="Optima" panose="020B0502050508020304" pitchFamily="34" charset="0"/>
                <a:ea typeface="Times New Roman" panose="02020603050405020304" pitchFamily="18" charset="0"/>
              </a:rPr>
              <a:t>Cej</a:t>
            </a:r>
            <a:r>
              <a:rPr lang="fr-FR" dirty="0">
                <a:solidFill>
                  <a:srgbClr val="000000"/>
                </a:solidFill>
                <a:latin typeface="Optima" panose="020B0502050508020304" pitchFamily="34" charset="0"/>
                <a:ea typeface="Times New Roman" panose="02020603050405020304" pitchFamily="18" charset="0"/>
              </a:rPr>
              <a:t>, qui ont fait l’objet de revalorisations lors de la précédente </a:t>
            </a:r>
            <a:r>
              <a:rPr lang="fr-FR" dirty="0" err="1">
                <a:solidFill>
                  <a:srgbClr val="000000"/>
                </a:solidFill>
                <a:latin typeface="Optima" panose="020B0502050508020304" pitchFamily="34" charset="0"/>
                <a:ea typeface="Times New Roman" panose="02020603050405020304" pitchFamily="18" charset="0"/>
              </a:rPr>
              <a:t>Cog</a:t>
            </a:r>
            <a:r>
              <a:rPr lang="fr-FR" dirty="0">
                <a:solidFill>
                  <a:srgbClr val="000000"/>
                </a:solidFill>
                <a:latin typeface="Optima" panose="020B0502050508020304" pitchFamily="34" charset="0"/>
                <a:ea typeface="Times New Roman" panose="02020603050405020304" pitchFamily="18" charset="0"/>
              </a:rPr>
              <a:t>, sont inchangés pour la période 2018-2022. </a:t>
            </a:r>
          </a:p>
          <a:p>
            <a:pPr algn="just">
              <a:spcAft>
                <a:spcPts val="0"/>
              </a:spcAft>
            </a:pPr>
            <a:endParaRPr lang="fr-F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7227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985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2485" lvl="3" indent="-402485" algn="ctr">
              <a:buNone/>
            </a:pPr>
            <a:r>
              <a:rPr lang="fr-FR" sz="2800" b="1" dirty="0">
                <a:solidFill>
                  <a:schemeClr val="accent2"/>
                </a:solidFill>
                <a:latin typeface="+mn-lt"/>
              </a:rPr>
              <a:t>Les évolutions immédiates du </a:t>
            </a:r>
            <a:r>
              <a:rPr lang="fr-FR" sz="2800" b="1" dirty="0" err="1">
                <a:solidFill>
                  <a:schemeClr val="accent2"/>
                </a:solidFill>
                <a:latin typeface="+mn-lt"/>
              </a:rPr>
              <a:t>cej</a:t>
            </a:r>
            <a:endParaRPr lang="fr-FR" sz="2800" b="1" dirty="0">
              <a:solidFill>
                <a:schemeClr val="accent2"/>
              </a:solidFill>
              <a:latin typeface="+mn-lt"/>
            </a:endParaRPr>
          </a:p>
        </p:txBody>
      </p:sp>
      <p:sp>
        <p:nvSpPr>
          <p:cNvPr id="2" name="Rectangle 1"/>
          <p:cNvSpPr/>
          <p:nvPr/>
        </p:nvSpPr>
        <p:spPr>
          <a:xfrm>
            <a:off x="614035" y="1609528"/>
            <a:ext cx="8018472" cy="2475037"/>
          </a:xfrm>
          <a:prstGeom prst="rect">
            <a:avLst/>
          </a:prstGeom>
        </p:spPr>
        <p:txBody>
          <a:bodyPr wrap="square">
            <a:spAutoFit/>
          </a:bodyPr>
          <a:lstStyle/>
          <a:p>
            <a:pPr marL="0" lvl="1">
              <a:spcBef>
                <a:spcPts val="450"/>
              </a:spcBef>
            </a:pPr>
            <a:endParaRPr lang="fr-FR" sz="1350" i="1" kern="0" dirty="0">
              <a:solidFill>
                <a:srgbClr val="000000"/>
              </a:solidFill>
              <a:latin typeface="Arial" pitchFamily="34" charset="0"/>
              <a:cs typeface="Arial" pitchFamily="34" charset="0"/>
            </a:endParaRPr>
          </a:p>
          <a:p>
            <a:pPr marL="402485" indent="-214341" algn="just">
              <a:spcBef>
                <a:spcPts val="450"/>
              </a:spcBef>
              <a:buFont typeface="Wingdings" pitchFamily="2" charset="2"/>
              <a:buChar char="ü"/>
            </a:pPr>
            <a:endParaRPr lang="fr-FR" sz="1350" i="1" kern="0" dirty="0">
              <a:solidFill>
                <a:srgbClr val="000000"/>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p:txBody>
      </p:sp>
      <p:sp>
        <p:nvSpPr>
          <p:cNvPr id="4" name="Rectangle 3"/>
          <p:cNvSpPr/>
          <p:nvPr/>
        </p:nvSpPr>
        <p:spPr>
          <a:xfrm>
            <a:off x="-1476672" y="644544"/>
            <a:ext cx="6533534" cy="323165"/>
          </a:xfrm>
          <a:prstGeom prst="rect">
            <a:avLst/>
          </a:prstGeom>
        </p:spPr>
        <p:txBody>
          <a:bodyPr wrap="square">
            <a:spAutoFit/>
          </a:bodyPr>
          <a:lstStyle/>
          <a:p>
            <a:pPr defTabSz="685891">
              <a:defRPr/>
            </a:pPr>
            <a:endParaRPr lang="fr-FR" sz="1500" kern="0"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pPr>
              <a:defRPr/>
            </a:pPr>
            <a:fld id="{1BEEE578-F9E3-4132-A637-21A96976DBDC}" type="slidenum">
              <a:rPr lang="fr-FR" smtClean="0"/>
              <a:pPr>
                <a:defRPr/>
              </a:pPr>
              <a:t>26</a:t>
            </a:fld>
            <a:endParaRPr lang="fr-FR"/>
          </a:p>
        </p:txBody>
      </p:sp>
      <p:sp>
        <p:nvSpPr>
          <p:cNvPr id="3" name="Rectangle 2">
            <a:extLst>
              <a:ext uri="{FF2B5EF4-FFF2-40B4-BE49-F238E27FC236}">
                <a16:creationId xmlns:a16="http://schemas.microsoft.com/office/drawing/2014/main" xmlns="" id="{66824A3F-B4D8-4819-9CF7-AAEFD305CB1D}"/>
              </a:ext>
            </a:extLst>
          </p:cNvPr>
          <p:cNvSpPr/>
          <p:nvPr/>
        </p:nvSpPr>
        <p:spPr>
          <a:xfrm>
            <a:off x="94684" y="1213705"/>
            <a:ext cx="8869803" cy="3139321"/>
          </a:xfrm>
          <a:prstGeom prst="rect">
            <a:avLst/>
          </a:prstGeom>
        </p:spPr>
        <p:txBody>
          <a:bodyPr wrap="square">
            <a:spAutoFit/>
          </a:bodyPr>
          <a:lstStyle/>
          <a:p>
            <a:pPr marL="285750" indent="-285750" algn="just">
              <a:spcAft>
                <a:spcPts val="0"/>
              </a:spcAft>
              <a:buFont typeface="Arial" panose="020B0604020202020204" pitchFamily="34" charset="0"/>
              <a:buChar char="•"/>
            </a:pPr>
            <a:endParaRPr lang="fr-FR" dirty="0">
              <a:latin typeface="Arial" panose="020B0604020202020204" pitchFamily="34" charset="0"/>
              <a:ea typeface="Times" pitchFamily="18" charset="0"/>
            </a:endParaRPr>
          </a:p>
          <a:p>
            <a:pPr marL="285750" indent="-285750" algn="just">
              <a:spcAft>
                <a:spcPts val="0"/>
              </a:spcAft>
              <a:buFont typeface="Arial" panose="020B0604020202020204" pitchFamily="34" charset="0"/>
              <a:buChar char="•"/>
            </a:pPr>
            <a:r>
              <a:rPr lang="fr-FR" dirty="0">
                <a:latin typeface="Arial" panose="020B0604020202020204" pitchFamily="34" charset="0"/>
                <a:ea typeface="Times" pitchFamily="18" charset="0"/>
              </a:rPr>
              <a:t>Les « nouveaux flux » relevant du volet « jeunesse » des </a:t>
            </a:r>
            <a:r>
              <a:rPr lang="fr-FR" dirty="0" err="1">
                <a:latin typeface="Arial" panose="020B0604020202020204" pitchFamily="34" charset="0"/>
                <a:ea typeface="Times" pitchFamily="18" charset="0"/>
              </a:rPr>
              <a:t>Cej</a:t>
            </a:r>
            <a:r>
              <a:rPr lang="fr-FR" dirty="0">
                <a:latin typeface="Arial" panose="020B0604020202020204" pitchFamily="34" charset="0"/>
                <a:ea typeface="Times" pitchFamily="18" charset="0"/>
              </a:rPr>
              <a:t> ou des avenants à signer à compter de 2018 sont « gelés » sur la période 2018-2022. </a:t>
            </a:r>
          </a:p>
          <a:p>
            <a:pPr algn="just">
              <a:spcAft>
                <a:spcPts val="0"/>
              </a:spcAft>
            </a:pPr>
            <a:endParaRPr lang="fr-FR" dirty="0">
              <a:latin typeface="Arial" panose="020B0604020202020204" pitchFamily="34" charset="0"/>
              <a:ea typeface="Times" pitchFamily="18" charset="0"/>
            </a:endParaRPr>
          </a:p>
          <a:p>
            <a:pPr marL="266700" algn="just">
              <a:spcAft>
                <a:spcPts val="0"/>
              </a:spcAft>
            </a:pPr>
            <a:r>
              <a:rPr lang="fr-FR" dirty="0">
                <a:latin typeface="Arial" panose="020B0604020202020204" pitchFamily="34" charset="0"/>
                <a:ea typeface="Times" pitchFamily="18" charset="0"/>
              </a:rPr>
              <a:t>La bonification des nouvelles heures du mercredi matin devient par conséquent le seul levier au développement de l’offre d’accueil </a:t>
            </a:r>
            <a:r>
              <a:rPr lang="fr-FR" dirty="0" err="1">
                <a:latin typeface="Arial" panose="020B0604020202020204" pitchFamily="34" charset="0"/>
                <a:ea typeface="Times" pitchFamily="18" charset="0"/>
              </a:rPr>
              <a:t>Alsh</a:t>
            </a:r>
            <a:r>
              <a:rPr lang="fr-FR" dirty="0">
                <a:latin typeface="Arial" panose="020B0604020202020204" pitchFamily="34" charset="0"/>
                <a:ea typeface="Times" pitchFamily="18" charset="0"/>
              </a:rPr>
              <a:t>.</a:t>
            </a:r>
          </a:p>
          <a:p>
            <a:pPr marL="266700" algn="just">
              <a:spcAft>
                <a:spcPts val="0"/>
              </a:spcAft>
            </a:pPr>
            <a:endParaRPr lang="fr-FR" dirty="0">
              <a:latin typeface="Arial" panose="020B0604020202020204" pitchFamily="34" charset="0"/>
              <a:ea typeface="Times" pitchFamily="18" charset="0"/>
            </a:endParaRPr>
          </a:p>
          <a:p>
            <a:pPr marL="285750" indent="-285750" algn="just">
              <a:buFont typeface="Arial" panose="020B0604020202020204" pitchFamily="34" charset="0"/>
              <a:buChar char="•"/>
            </a:pPr>
            <a:r>
              <a:rPr lang="fr-FR" dirty="0">
                <a:latin typeface="Arial" panose="020B0604020202020204" pitchFamily="34" charset="0"/>
              </a:rPr>
              <a:t>Les actions non éligibles maintenues ainsi que les garderies non déclarées ne sont pas reconduites dans les </a:t>
            </a:r>
            <a:r>
              <a:rPr lang="fr-FR" dirty="0" err="1">
                <a:latin typeface="Arial" panose="020B0604020202020204" pitchFamily="34" charset="0"/>
              </a:rPr>
              <a:t>Cej</a:t>
            </a:r>
            <a:r>
              <a:rPr lang="fr-FR" dirty="0">
                <a:latin typeface="Arial" panose="020B0604020202020204" pitchFamily="34" charset="0"/>
              </a:rPr>
              <a:t> à compter de 2019.</a:t>
            </a:r>
          </a:p>
          <a:p>
            <a:pPr algn="just">
              <a:spcAft>
                <a:spcPts val="0"/>
              </a:spcAft>
            </a:pPr>
            <a:endParaRPr lang="fr-FR" sz="1200" dirty="0">
              <a:effectLst/>
              <a:latin typeface="Arial" panose="020B0604020202020204" pitchFamily="34" charset="0"/>
              <a:ea typeface="Times" pitchFamily="18" charset="0"/>
            </a:endParaRPr>
          </a:p>
          <a:p>
            <a:pPr algn="just">
              <a:spcAft>
                <a:spcPts val="0"/>
              </a:spcAft>
            </a:pPr>
            <a:endParaRPr lang="fr-FR" sz="1200" dirty="0">
              <a:latin typeface="Arial" panose="020B0604020202020204" pitchFamily="34" charset="0"/>
              <a:ea typeface="Times" pitchFamily="18" charset="0"/>
            </a:endParaRPr>
          </a:p>
          <a:p>
            <a:pPr algn="just"/>
            <a:endParaRPr lang="fr-FR" sz="1200" dirty="0">
              <a:effectLst/>
              <a:latin typeface="Times New Roman" panose="02020603050405020304" pitchFamily="18" charset="0"/>
              <a:ea typeface="Times" pitchFamily="18" charset="0"/>
            </a:endParaRPr>
          </a:p>
        </p:txBody>
      </p:sp>
    </p:spTree>
    <p:extLst>
      <p:ext uri="{BB962C8B-B14F-4D97-AF65-F5344CB8AC3E}">
        <p14:creationId xmlns:p14="http://schemas.microsoft.com/office/powerpoint/2010/main" val="25238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xmlns="" id="{1FC4048E-105F-4E9C-B11C-AE82A47513D5}"/>
              </a:ext>
            </a:extLst>
          </p:cNvPr>
          <p:cNvSpPr txBox="1">
            <a:spLocks/>
          </p:cNvSpPr>
          <p:nvPr/>
        </p:nvSpPr>
        <p:spPr>
          <a:xfrm>
            <a:off x="0" y="0"/>
            <a:ext cx="9144000" cy="685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6600" b="1" dirty="0">
                <a:solidFill>
                  <a:srgbClr val="C00000"/>
                </a:solidFill>
              </a:rPr>
              <a:t>Présentation générale</a:t>
            </a:r>
          </a:p>
          <a:p>
            <a:endParaRPr lang="fr-FR" sz="66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6E2D02D6-2041-497C-ACA6-D35E5A6A47F0}" type="slidenum">
              <a:rPr lang="en-US" smtClean="0"/>
              <a:t>3</a:t>
            </a:fld>
            <a:endParaRPr lang="en-US" dirty="0"/>
          </a:p>
        </p:txBody>
      </p:sp>
    </p:spTree>
    <p:extLst>
      <p:ext uri="{BB962C8B-B14F-4D97-AF65-F5344CB8AC3E}">
        <p14:creationId xmlns:p14="http://schemas.microsoft.com/office/powerpoint/2010/main" val="22168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65312A-F909-44E2-9C18-C67906CD7792}"/>
              </a:ext>
            </a:extLst>
          </p:cNvPr>
          <p:cNvSpPr>
            <a:spLocks noGrp="1"/>
          </p:cNvSpPr>
          <p:nvPr>
            <p:ph type="title"/>
          </p:nvPr>
        </p:nvSpPr>
        <p:spPr>
          <a:xfrm>
            <a:off x="0" y="188640"/>
            <a:ext cx="9144000" cy="719137"/>
          </a:xfrm>
        </p:spPr>
        <p:txBody>
          <a:bodyPr>
            <a:normAutofit/>
          </a:bodyPr>
          <a:lstStyle/>
          <a:p>
            <a:pPr>
              <a:lnSpc>
                <a:spcPct val="80000"/>
              </a:lnSpc>
              <a:spcBef>
                <a:spcPct val="20000"/>
              </a:spcBef>
              <a:defRPr/>
            </a:pPr>
            <a:r>
              <a:rPr sz="2800" b="1" dirty="0">
                <a:solidFill>
                  <a:schemeClr val="accent2"/>
                </a:solidFill>
                <a:latin typeface="+mn-lt"/>
                <a:ea typeface="+mn-ea"/>
                <a:cs typeface="+mn-cs"/>
              </a:rPr>
              <a:t>UNE</a:t>
            </a:r>
            <a:r>
              <a:rPr lang="fr-FR" sz="2800" b="1" dirty="0">
                <a:solidFill>
                  <a:schemeClr val="accent2"/>
                </a:solidFill>
                <a:latin typeface="+mn-lt"/>
                <a:ea typeface="+mn-ea"/>
                <a:cs typeface="+mn-cs"/>
              </a:rPr>
              <a:t> </a:t>
            </a:r>
            <a:r>
              <a:rPr sz="2800" b="1" dirty="0">
                <a:solidFill>
                  <a:schemeClr val="accent2"/>
                </a:solidFill>
                <a:latin typeface="+mn-lt"/>
                <a:ea typeface="+mn-ea"/>
                <a:cs typeface="+mn-cs"/>
              </a:rPr>
              <a:t>COG</a:t>
            </a:r>
            <a:r>
              <a:rPr lang="fr-FR" sz="2800" b="1" dirty="0">
                <a:solidFill>
                  <a:schemeClr val="accent2"/>
                </a:solidFill>
                <a:latin typeface="+mn-lt"/>
                <a:ea typeface="+mn-ea"/>
                <a:cs typeface="+mn-cs"/>
              </a:rPr>
              <a:t> </a:t>
            </a:r>
            <a:r>
              <a:rPr sz="2800" b="1" dirty="0">
                <a:solidFill>
                  <a:schemeClr val="accent2"/>
                </a:solidFill>
                <a:latin typeface="+mn-lt"/>
                <a:ea typeface="+mn-ea"/>
                <a:cs typeface="+mn-cs"/>
              </a:rPr>
              <a:t>STRUCTUR</a:t>
            </a:r>
            <a:r>
              <a:rPr lang="fr-FR" sz="2800" b="1" dirty="0">
                <a:solidFill>
                  <a:schemeClr val="accent2"/>
                </a:solidFill>
                <a:latin typeface="+mn-lt"/>
                <a:ea typeface="+mn-ea"/>
                <a:cs typeface="+mn-cs"/>
              </a:rPr>
              <a:t>É</a:t>
            </a:r>
            <a:r>
              <a:rPr sz="2800" b="1" dirty="0">
                <a:solidFill>
                  <a:schemeClr val="accent2"/>
                </a:solidFill>
                <a:latin typeface="+mn-lt"/>
                <a:ea typeface="+mn-ea"/>
                <a:cs typeface="+mn-cs"/>
              </a:rPr>
              <a:t>E AUTOUR DE 3 AXES </a:t>
            </a:r>
          </a:p>
        </p:txBody>
      </p:sp>
      <p:graphicFrame>
        <p:nvGraphicFramePr>
          <p:cNvPr id="4" name="Espace réservé du contenu 3">
            <a:extLst>
              <a:ext uri="{FF2B5EF4-FFF2-40B4-BE49-F238E27FC236}">
                <a16:creationId xmlns:a16="http://schemas.microsoft.com/office/drawing/2014/main" xmlns="" id="{700C77CD-41C7-42FF-AA69-6E4D50064AFF}"/>
              </a:ext>
            </a:extLst>
          </p:cNvPr>
          <p:cNvGraphicFramePr>
            <a:graphicFrameLocks noGrp="1"/>
          </p:cNvGraphicFramePr>
          <p:nvPr>
            <p:ph idx="1"/>
            <p:extLst>
              <p:ext uri="{D42A27DB-BD31-4B8C-83A1-F6EECF244321}">
                <p14:modId xmlns:p14="http://schemas.microsoft.com/office/powerpoint/2010/main" val="3223242241"/>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fld id="{6E2D02D6-2041-497C-ACA6-D35E5A6A47F0}" type="slidenum">
              <a:rPr lang="en-US" smtClean="0"/>
              <a:t>4</a:t>
            </a:fld>
            <a:endParaRPr lang="en-US" dirty="0"/>
          </a:p>
        </p:txBody>
      </p:sp>
    </p:spTree>
    <p:extLst>
      <p:ext uri="{BB962C8B-B14F-4D97-AF65-F5344CB8AC3E}">
        <p14:creationId xmlns:p14="http://schemas.microsoft.com/office/powerpoint/2010/main" val="182478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Text Box 1026"/>
          <p:cNvSpPr txBox="1">
            <a:spLocks noChangeArrowheads="1"/>
          </p:cNvSpPr>
          <p:nvPr/>
        </p:nvSpPr>
        <p:spPr bwMode="auto">
          <a:xfrm>
            <a:off x="5470525" y="6508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28" name="Text Box 1027"/>
          <p:cNvSpPr txBox="1">
            <a:spLocks noChangeArrowheads="1"/>
          </p:cNvSpPr>
          <p:nvPr/>
        </p:nvSpPr>
        <p:spPr bwMode="auto">
          <a:xfrm>
            <a:off x="365125" y="24034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29" name="Text Box 1029"/>
          <p:cNvSpPr txBox="1">
            <a:spLocks noChangeArrowheads="1"/>
          </p:cNvSpPr>
          <p:nvPr/>
        </p:nvSpPr>
        <p:spPr bwMode="auto">
          <a:xfrm>
            <a:off x="669925" y="31654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30" name="Text Box 1030"/>
          <p:cNvSpPr txBox="1">
            <a:spLocks noChangeArrowheads="1"/>
          </p:cNvSpPr>
          <p:nvPr/>
        </p:nvSpPr>
        <p:spPr bwMode="auto">
          <a:xfrm>
            <a:off x="5105400" y="8382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31" name="Text Box 1032"/>
          <p:cNvSpPr txBox="1">
            <a:spLocks noChangeArrowheads="1"/>
          </p:cNvSpPr>
          <p:nvPr/>
        </p:nvSpPr>
        <p:spPr bwMode="auto">
          <a:xfrm>
            <a:off x="3886200" y="4495800"/>
            <a:ext cx="403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77" b="7112"/>
          <a:stretch/>
        </p:blipFill>
        <p:spPr bwMode="auto">
          <a:xfrm>
            <a:off x="903321" y="2771259"/>
            <a:ext cx="7539186" cy="398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xmlns="" id="{63B6A706-5342-4426-ABCF-D30C58D6FF5A}"/>
              </a:ext>
            </a:extLst>
          </p:cNvPr>
          <p:cNvSpPr/>
          <p:nvPr/>
        </p:nvSpPr>
        <p:spPr>
          <a:xfrm>
            <a:off x="5635575" y="449094"/>
            <a:ext cx="3459460" cy="1631216"/>
          </a:xfrm>
          <a:prstGeom prst="rect">
            <a:avLst/>
          </a:prstGeom>
        </p:spPr>
        <p:txBody>
          <a:bodyPr wrap="square">
            <a:spAutoFit/>
          </a:bodyPr>
          <a:lstStyle/>
          <a:p>
            <a:pPr marL="0" lvl="3" algn="ctr" eaLnBrk="0" hangingPunct="0">
              <a:spcBef>
                <a:spcPct val="20000"/>
              </a:spcBef>
            </a:pPr>
            <a:r>
              <a:rPr lang="fr-FR" sz="2800" b="1" dirty="0">
                <a:solidFill>
                  <a:schemeClr val="accent2"/>
                </a:solidFill>
              </a:rPr>
              <a:t>Le déploiement et l’approfondissement</a:t>
            </a:r>
            <a:br>
              <a:rPr lang="fr-FR" sz="2800" b="1" dirty="0">
                <a:solidFill>
                  <a:schemeClr val="accent2"/>
                </a:solidFill>
              </a:rPr>
            </a:br>
            <a:r>
              <a:rPr lang="fr-FR" sz="2800" b="1" dirty="0">
                <a:solidFill>
                  <a:schemeClr val="accent2"/>
                </a:solidFill>
              </a:rPr>
              <a:t>des CTG </a:t>
            </a:r>
            <a:br>
              <a:rPr lang="fr-FR" sz="2800" b="1" dirty="0">
                <a:solidFill>
                  <a:schemeClr val="accent2"/>
                </a:solidFill>
              </a:rPr>
            </a:br>
            <a:endParaRPr lang="fr-FR" sz="1600" b="1" dirty="0">
              <a:solidFill>
                <a:schemeClr val="accent2"/>
              </a:solidFill>
            </a:endParaRPr>
          </a:p>
        </p:txBody>
      </p:sp>
      <p:pic>
        <p:nvPicPr>
          <p:cNvPr id="2" name="Image 1">
            <a:extLst>
              <a:ext uri="{FF2B5EF4-FFF2-40B4-BE49-F238E27FC236}">
                <a16:creationId xmlns:a16="http://schemas.microsoft.com/office/drawing/2014/main" xmlns="" id="{45BBC755-B919-4B2C-9FF6-E2F34A533E22}"/>
              </a:ext>
            </a:extLst>
          </p:cNvPr>
          <p:cNvPicPr>
            <a:picLocks noChangeAspect="1"/>
          </p:cNvPicPr>
          <p:nvPr/>
        </p:nvPicPr>
        <p:blipFill>
          <a:blip r:embed="rId4"/>
          <a:stretch>
            <a:fillRect/>
          </a:stretch>
        </p:blipFill>
        <p:spPr>
          <a:xfrm>
            <a:off x="5799" y="0"/>
            <a:ext cx="5556801" cy="2529405"/>
          </a:xfrm>
          <a:prstGeom prst="rect">
            <a:avLst/>
          </a:prstGeom>
        </p:spPr>
      </p:pic>
      <p:sp>
        <p:nvSpPr>
          <p:cNvPr id="3" name="Espace réservé du numéro de diapositive 2"/>
          <p:cNvSpPr>
            <a:spLocks noGrp="1"/>
          </p:cNvSpPr>
          <p:nvPr>
            <p:ph type="sldNum" sz="quarter" idx="12"/>
          </p:nvPr>
        </p:nvSpPr>
        <p:spPr/>
        <p:txBody>
          <a:bodyPr/>
          <a:lstStyle/>
          <a:p>
            <a:fld id="{6E2D02D6-2041-497C-ACA6-D35E5A6A47F0}" type="slidenum">
              <a:rPr lang="en-US" smtClean="0"/>
              <a:t>5</a:t>
            </a:fld>
            <a:endParaRPr lang="en-US" dirty="0"/>
          </a:p>
        </p:txBody>
      </p:sp>
    </p:spTree>
    <p:extLst>
      <p:ext uri="{BB962C8B-B14F-4D97-AF65-F5344CB8AC3E}">
        <p14:creationId xmlns:p14="http://schemas.microsoft.com/office/powerpoint/2010/main" val="27339397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Tn>
                        </p:par>
                        <p:par>
                          <p:cTn id="5" fill="hold" nodeType="afterGroup">
                            <p:stCondLst>
                              <p:cond delay="2000"/>
                            </p:stCondLst>
                          </p:cTn>
                        </p:par>
                      </p:childTnLst>
                    </p:cTn>
                  </p:par>
                  <p:par>
                    <p:cTn id="6"/>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Text Box 1026"/>
          <p:cNvSpPr txBox="1">
            <a:spLocks noChangeArrowheads="1"/>
          </p:cNvSpPr>
          <p:nvPr/>
        </p:nvSpPr>
        <p:spPr bwMode="auto">
          <a:xfrm>
            <a:off x="5470525" y="6508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28" name="Text Box 1027"/>
          <p:cNvSpPr txBox="1">
            <a:spLocks noChangeArrowheads="1"/>
          </p:cNvSpPr>
          <p:nvPr/>
        </p:nvSpPr>
        <p:spPr bwMode="auto">
          <a:xfrm>
            <a:off x="365125" y="24034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29" name="Text Box 1029"/>
          <p:cNvSpPr txBox="1">
            <a:spLocks noChangeArrowheads="1"/>
          </p:cNvSpPr>
          <p:nvPr/>
        </p:nvSpPr>
        <p:spPr bwMode="auto">
          <a:xfrm>
            <a:off x="669925" y="316547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30" name="Text Box 1030"/>
          <p:cNvSpPr txBox="1">
            <a:spLocks noChangeArrowheads="1"/>
          </p:cNvSpPr>
          <p:nvPr/>
        </p:nvSpPr>
        <p:spPr bwMode="auto">
          <a:xfrm>
            <a:off x="5105400" y="8382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31" name="Text Box 1032"/>
          <p:cNvSpPr txBox="1">
            <a:spLocks noChangeArrowheads="1"/>
          </p:cNvSpPr>
          <p:nvPr/>
        </p:nvSpPr>
        <p:spPr bwMode="auto">
          <a:xfrm>
            <a:off x="3886200" y="4495800"/>
            <a:ext cx="4038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6633" name="Text Box 1034"/>
          <p:cNvSpPr txBox="1">
            <a:spLocks noChangeArrowheads="1"/>
          </p:cNvSpPr>
          <p:nvPr/>
        </p:nvSpPr>
        <p:spPr bwMode="auto">
          <a:xfrm>
            <a:off x="1676400" y="762000"/>
            <a:ext cx="731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832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Arial Unicode MS" pitchFamily="34" charset="-128"/>
                <a:cs typeface="Arial Unicode MS" pitchFamily="34" charset="-128"/>
              </a:defRPr>
            </a:lvl9pPr>
          </a:lstStyle>
          <a:p>
            <a:pPr algn="just" eaLnBrk="1">
              <a:lnSpc>
                <a:spcPct val="95000"/>
              </a:lnSpc>
              <a:buClrTx/>
              <a:buFontTx/>
              <a:buNone/>
            </a:pPr>
            <a:r>
              <a:rPr lang="fr-FR" altLang="fr-FR" sz="1800">
                <a:solidFill>
                  <a:srgbClr val="FFFFFF"/>
                </a:solidFill>
              </a:rPr>
              <a:t> </a:t>
            </a:r>
          </a:p>
        </p:txBody>
      </p:sp>
      <p:sp>
        <p:nvSpPr>
          <p:cNvPr id="3" name="Espace réservé du numéro de diapositive 2"/>
          <p:cNvSpPr>
            <a:spLocks noGrp="1"/>
          </p:cNvSpPr>
          <p:nvPr>
            <p:ph type="sldNum" sz="quarter" idx="12"/>
          </p:nvPr>
        </p:nvSpPr>
        <p:spPr/>
        <p:txBody>
          <a:bodyPr/>
          <a:lstStyle/>
          <a:p>
            <a:fld id="{6E2D02D6-2041-497C-ACA6-D35E5A6A47F0}" type="slidenum">
              <a:rPr lang="en-US" smtClean="0"/>
              <a:t>6</a:t>
            </a:fld>
            <a:endParaRPr lang="en-US" dirty="0"/>
          </a:p>
        </p:txBody>
      </p:sp>
      <p:pic>
        <p:nvPicPr>
          <p:cNvPr id="11" name="Image 10">
            <a:extLst>
              <a:ext uri="{FF2B5EF4-FFF2-40B4-BE49-F238E27FC236}">
                <a16:creationId xmlns:a16="http://schemas.microsoft.com/office/drawing/2014/main" xmlns="" id="{3F26CE8E-0F94-4ED2-8F5C-CF17E1D445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83308" y="320480"/>
            <a:ext cx="6689554" cy="6552000"/>
          </a:xfrm>
          <a:prstGeom prst="rect">
            <a:avLst/>
          </a:prstGeom>
        </p:spPr>
      </p:pic>
      <p:sp>
        <p:nvSpPr>
          <p:cNvPr id="13" name="ZoneTexte 12">
            <a:extLst>
              <a:ext uri="{FF2B5EF4-FFF2-40B4-BE49-F238E27FC236}">
                <a16:creationId xmlns:a16="http://schemas.microsoft.com/office/drawing/2014/main" xmlns="" id="{1AA8F07D-C283-47B4-ADBB-9CAC05CBA45E}"/>
              </a:ext>
            </a:extLst>
          </p:cNvPr>
          <p:cNvSpPr txBox="1"/>
          <p:nvPr/>
        </p:nvSpPr>
        <p:spPr>
          <a:xfrm>
            <a:off x="3635896" y="24507"/>
            <a:ext cx="3960439" cy="683264"/>
          </a:xfrm>
          <a:prstGeom prst="rect">
            <a:avLst/>
          </a:prstGeom>
          <a:noFill/>
        </p:spPr>
        <p:txBody>
          <a:bodyPr wrap="square" rtlCol="0">
            <a:spAutoFit/>
          </a:bodyPr>
          <a:lstStyle/>
          <a:p>
            <a:pPr marL="0" lvl="3" algn="ctr" eaLnBrk="0" hangingPunct="0">
              <a:spcBef>
                <a:spcPct val="20000"/>
              </a:spcBef>
            </a:pPr>
            <a:r>
              <a:rPr lang="fr-FR" sz="1200" b="1" dirty="0">
                <a:solidFill>
                  <a:srgbClr val="000099"/>
                </a:solidFill>
              </a:rPr>
              <a:t>Les territoires d’intervention prioritaire de la Caf Touraine, à l’échelle des bassins de vie « Techniques »</a:t>
            </a:r>
          </a:p>
          <a:p>
            <a:pPr marL="0" lvl="3" algn="ctr" eaLnBrk="0" hangingPunct="0">
              <a:spcBef>
                <a:spcPct val="20000"/>
              </a:spcBef>
            </a:pPr>
            <a:r>
              <a:rPr lang="fr-FR" sz="1200" b="1" dirty="0">
                <a:solidFill>
                  <a:srgbClr val="000099"/>
                </a:solidFill>
              </a:rPr>
              <a:t>- Janvier 2018 -</a:t>
            </a:r>
          </a:p>
        </p:txBody>
      </p:sp>
      <p:pic>
        <p:nvPicPr>
          <p:cNvPr id="14" name="Image 13">
            <a:extLst>
              <a:ext uri="{FF2B5EF4-FFF2-40B4-BE49-F238E27FC236}">
                <a16:creationId xmlns:a16="http://schemas.microsoft.com/office/drawing/2014/main" xmlns="" id="{13ADC239-F0C8-476F-B46A-522A0DF013B7}"/>
              </a:ext>
            </a:extLst>
          </p:cNvPr>
          <p:cNvPicPr>
            <a:picLocks noChangeAspect="1"/>
          </p:cNvPicPr>
          <p:nvPr/>
        </p:nvPicPr>
        <p:blipFill>
          <a:blip r:embed="rId4"/>
          <a:stretch>
            <a:fillRect/>
          </a:stretch>
        </p:blipFill>
        <p:spPr>
          <a:xfrm>
            <a:off x="7789022" y="251254"/>
            <a:ext cx="378585" cy="519848"/>
          </a:xfrm>
          <a:prstGeom prst="rect">
            <a:avLst/>
          </a:prstGeom>
        </p:spPr>
      </p:pic>
      <p:pic>
        <p:nvPicPr>
          <p:cNvPr id="15" name="Image 14">
            <a:extLst>
              <a:ext uri="{FF2B5EF4-FFF2-40B4-BE49-F238E27FC236}">
                <a16:creationId xmlns:a16="http://schemas.microsoft.com/office/drawing/2014/main" xmlns="" id="{60118C2A-350C-49B7-AD5E-D275C646A646}"/>
              </a:ext>
            </a:extLst>
          </p:cNvPr>
          <p:cNvPicPr>
            <a:picLocks noChangeAspect="1"/>
          </p:cNvPicPr>
          <p:nvPr/>
        </p:nvPicPr>
        <p:blipFill>
          <a:blip r:embed="rId5"/>
          <a:stretch>
            <a:fillRect/>
          </a:stretch>
        </p:blipFill>
        <p:spPr>
          <a:xfrm rot="5400000">
            <a:off x="7739062" y="5688987"/>
            <a:ext cx="371475" cy="942975"/>
          </a:xfrm>
          <a:prstGeom prst="rect">
            <a:avLst/>
          </a:prstGeom>
        </p:spPr>
      </p:pic>
      <p:pic>
        <p:nvPicPr>
          <p:cNvPr id="16" name="Image 15">
            <a:extLst>
              <a:ext uri="{FF2B5EF4-FFF2-40B4-BE49-F238E27FC236}">
                <a16:creationId xmlns:a16="http://schemas.microsoft.com/office/drawing/2014/main" xmlns="" id="{ED6C6977-DFE2-4BA9-9D7D-FA5B8F350052}"/>
              </a:ext>
            </a:extLst>
          </p:cNvPr>
          <p:cNvPicPr>
            <a:picLocks noChangeAspect="1"/>
          </p:cNvPicPr>
          <p:nvPr/>
        </p:nvPicPr>
        <p:blipFill>
          <a:blip r:embed="rId6"/>
          <a:stretch>
            <a:fillRect/>
          </a:stretch>
        </p:blipFill>
        <p:spPr>
          <a:xfrm>
            <a:off x="340328" y="5233251"/>
            <a:ext cx="3076575" cy="1581150"/>
          </a:xfrm>
          <a:prstGeom prst="rect">
            <a:avLst/>
          </a:prstGeom>
        </p:spPr>
      </p:pic>
      <p:sp>
        <p:nvSpPr>
          <p:cNvPr id="17" name="Rectangle 2">
            <a:extLst>
              <a:ext uri="{FF2B5EF4-FFF2-40B4-BE49-F238E27FC236}">
                <a16:creationId xmlns:a16="http://schemas.microsoft.com/office/drawing/2014/main" xmlns="" id="{B3B72197-7FB8-46D4-B592-B82ACD0B4703}"/>
              </a:ext>
            </a:extLst>
          </p:cNvPr>
          <p:cNvSpPr>
            <a:spLocks noChangeArrowheads="1"/>
          </p:cNvSpPr>
          <p:nvPr/>
        </p:nvSpPr>
        <p:spPr bwMode="auto">
          <a:xfrm>
            <a:off x="-153745" y="141549"/>
            <a:ext cx="25557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02485" lvl="3" indent="-402485" algn="ctr">
              <a:buNone/>
            </a:pPr>
            <a:r>
              <a:rPr lang="fr-FR" sz="2800" b="1" dirty="0">
                <a:solidFill>
                  <a:schemeClr val="accent2"/>
                </a:solidFill>
                <a:latin typeface="+mn-lt"/>
              </a:rPr>
              <a:t>Des CTG adaptées et différenciées en fonction des réalités territoriales</a:t>
            </a:r>
          </a:p>
        </p:txBody>
      </p:sp>
    </p:spTree>
    <p:extLst>
      <p:ext uri="{BB962C8B-B14F-4D97-AF65-F5344CB8AC3E}">
        <p14:creationId xmlns:p14="http://schemas.microsoft.com/office/powerpoint/2010/main" val="7408239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Tn>
                        </p:par>
                        <p:par>
                          <p:cTn id="5" fill="hold" nodeType="afterGroup">
                            <p:stCondLst>
                              <p:cond delay="2000"/>
                            </p:stCondLst>
                          </p:cTn>
                        </p:par>
                      </p:childTnLst>
                    </p:cTn>
                  </p:par>
                  <p:par>
                    <p:cTn id="6"/>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35" y="1609528"/>
            <a:ext cx="8018472" cy="2475037"/>
          </a:xfrm>
          <a:prstGeom prst="rect">
            <a:avLst/>
          </a:prstGeom>
        </p:spPr>
        <p:txBody>
          <a:bodyPr wrap="square">
            <a:spAutoFit/>
          </a:bodyPr>
          <a:lstStyle/>
          <a:p>
            <a:pPr marL="0" lvl="1">
              <a:spcBef>
                <a:spcPts val="450"/>
              </a:spcBef>
            </a:pPr>
            <a:endParaRPr lang="fr-FR" sz="1350" i="1" kern="0" dirty="0">
              <a:solidFill>
                <a:srgbClr val="000000"/>
              </a:solidFill>
              <a:latin typeface="Arial" pitchFamily="34" charset="0"/>
              <a:cs typeface="Arial" pitchFamily="34" charset="0"/>
            </a:endParaRPr>
          </a:p>
          <a:p>
            <a:pPr marL="402485" indent="-214341" algn="just">
              <a:spcBef>
                <a:spcPts val="450"/>
              </a:spcBef>
              <a:buFont typeface="Wingdings" pitchFamily="2" charset="2"/>
              <a:buChar char="ü"/>
            </a:pPr>
            <a:endParaRPr lang="fr-FR" sz="1350" i="1" kern="0" dirty="0">
              <a:solidFill>
                <a:srgbClr val="000000"/>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p:txBody>
      </p:sp>
      <p:sp>
        <p:nvSpPr>
          <p:cNvPr id="4" name="Rectangle 3"/>
          <p:cNvSpPr/>
          <p:nvPr/>
        </p:nvSpPr>
        <p:spPr>
          <a:xfrm>
            <a:off x="-1476672" y="644544"/>
            <a:ext cx="6533534" cy="323165"/>
          </a:xfrm>
          <a:prstGeom prst="rect">
            <a:avLst/>
          </a:prstGeom>
        </p:spPr>
        <p:txBody>
          <a:bodyPr wrap="square">
            <a:spAutoFit/>
          </a:bodyPr>
          <a:lstStyle/>
          <a:p>
            <a:pPr defTabSz="685891">
              <a:defRPr/>
            </a:pPr>
            <a:endParaRPr lang="fr-FR" sz="1500" kern="0"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pPr>
              <a:defRPr/>
            </a:pPr>
            <a:fld id="{1BEEE578-F9E3-4132-A637-21A96976DBDC}" type="slidenum">
              <a:rPr lang="fr-FR" smtClean="0"/>
              <a:pPr>
                <a:defRPr/>
              </a:pPr>
              <a:t>7</a:t>
            </a:fld>
            <a:endParaRPr lang="fr-FR" dirty="0"/>
          </a:p>
        </p:txBody>
      </p:sp>
      <p:sp>
        <p:nvSpPr>
          <p:cNvPr id="3" name="Rectangle 2">
            <a:extLst>
              <a:ext uri="{FF2B5EF4-FFF2-40B4-BE49-F238E27FC236}">
                <a16:creationId xmlns:a16="http://schemas.microsoft.com/office/drawing/2014/main" xmlns="" id="{66824A3F-B4D8-4819-9CF7-AAEFD305CB1D}"/>
              </a:ext>
            </a:extLst>
          </p:cNvPr>
          <p:cNvSpPr/>
          <p:nvPr/>
        </p:nvSpPr>
        <p:spPr>
          <a:xfrm>
            <a:off x="94684" y="1213705"/>
            <a:ext cx="8869803" cy="646331"/>
          </a:xfrm>
          <a:prstGeom prst="rect">
            <a:avLst/>
          </a:prstGeom>
        </p:spPr>
        <p:txBody>
          <a:bodyPr wrap="square">
            <a:spAutoFit/>
          </a:bodyPr>
          <a:lstStyle/>
          <a:p>
            <a:pPr algn="just">
              <a:spcAft>
                <a:spcPts val="0"/>
              </a:spcAft>
            </a:pPr>
            <a:endParaRPr lang="fr-FR" sz="1200" dirty="0">
              <a:effectLst/>
              <a:latin typeface="Arial" panose="020B0604020202020204" pitchFamily="34" charset="0"/>
              <a:ea typeface="Times" pitchFamily="18" charset="0"/>
            </a:endParaRPr>
          </a:p>
          <a:p>
            <a:pPr algn="just">
              <a:spcAft>
                <a:spcPts val="0"/>
              </a:spcAft>
            </a:pPr>
            <a:endParaRPr lang="fr-FR" sz="1200" dirty="0">
              <a:latin typeface="Arial" panose="020B0604020202020204" pitchFamily="34" charset="0"/>
              <a:ea typeface="Times" pitchFamily="18" charset="0"/>
            </a:endParaRPr>
          </a:p>
          <a:p>
            <a:pPr algn="just"/>
            <a:endParaRPr lang="fr-FR" sz="1200" dirty="0">
              <a:effectLst/>
              <a:latin typeface="Times New Roman" panose="02020603050405020304" pitchFamily="18" charset="0"/>
              <a:ea typeface="Times" pitchFamily="18" charset="0"/>
            </a:endParaRPr>
          </a:p>
        </p:txBody>
      </p:sp>
      <p:sp>
        <p:nvSpPr>
          <p:cNvPr id="6" name="Rectangle 5">
            <a:extLst>
              <a:ext uri="{FF2B5EF4-FFF2-40B4-BE49-F238E27FC236}">
                <a16:creationId xmlns:a16="http://schemas.microsoft.com/office/drawing/2014/main" xmlns="" id="{B52D4690-9D81-4C97-A57C-BDB51C1FFC37}"/>
              </a:ext>
            </a:extLst>
          </p:cNvPr>
          <p:cNvSpPr/>
          <p:nvPr/>
        </p:nvSpPr>
        <p:spPr>
          <a:xfrm>
            <a:off x="518854" y="613540"/>
            <a:ext cx="8229609" cy="5909310"/>
          </a:xfrm>
          <a:prstGeom prst="rect">
            <a:avLst/>
          </a:prstGeom>
        </p:spPr>
        <p:txBody>
          <a:bodyPr wrap="square">
            <a:spAutoFit/>
          </a:bodyPr>
          <a:lstStyle/>
          <a:p>
            <a:pPr algn="just"/>
            <a:r>
              <a:rPr lang="fr-FR" dirty="0"/>
              <a:t>Les fonctions de pilotage et de coordination doivent être revisitées au profit de coordinations transversales / globales mobilisées dans les projets de </a:t>
            </a:r>
            <a:r>
              <a:rPr lang="fr-FR" dirty="0" err="1"/>
              <a:t>Ctg</a:t>
            </a:r>
            <a:endParaRPr lang="fr-FR" dirty="0"/>
          </a:p>
          <a:p>
            <a:pPr algn="just"/>
            <a:endParaRPr lang="fr-FR" dirty="0" smtClean="0"/>
          </a:p>
          <a:p>
            <a:pPr algn="just"/>
            <a:endParaRPr lang="fr-FR" dirty="0"/>
          </a:p>
          <a:p>
            <a:pPr algn="just"/>
            <a:r>
              <a:rPr lang="fr-FR" b="1" dirty="0"/>
              <a:t>Les attendus de la fonction de coordination </a:t>
            </a:r>
            <a:r>
              <a:rPr lang="fr-FR" dirty="0"/>
              <a:t>font actuellement l’objet d’une harmonisation à l’échelon national autour des axes d’intervention suivants :</a:t>
            </a:r>
          </a:p>
          <a:p>
            <a:pPr algn="just"/>
            <a:endParaRPr lang="fr-FR" dirty="0"/>
          </a:p>
          <a:p>
            <a:pPr marL="285750" indent="-285750" algn="just">
              <a:buFont typeface="Wingdings" panose="05000000000000000000" pitchFamily="2" charset="2"/>
              <a:buChar char="§"/>
            </a:pPr>
            <a:r>
              <a:rPr lang="fr-FR" dirty="0"/>
              <a:t>réaliser des diagnostics territoriaux ou thématiques ;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participer au dialogue de gestion avec la Caf et optimiser le fonctionnement des services aux familles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favoriser les projets dédiés à l’accueil des enfants en situation de vulnérabilité : sensibilisations, mise en réseau d’acteurs, commissions d’attribution, etc.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définir et mettre en œuvre une stratégie de communication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évaluer les services, les actions et les politiques dont elles découlent. </a:t>
            </a:r>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32369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35" y="1609528"/>
            <a:ext cx="8018472" cy="2475037"/>
          </a:xfrm>
          <a:prstGeom prst="rect">
            <a:avLst/>
          </a:prstGeom>
        </p:spPr>
        <p:txBody>
          <a:bodyPr wrap="square">
            <a:spAutoFit/>
          </a:bodyPr>
          <a:lstStyle/>
          <a:p>
            <a:pPr marL="0" lvl="1">
              <a:spcBef>
                <a:spcPts val="450"/>
              </a:spcBef>
            </a:pPr>
            <a:endParaRPr lang="fr-FR" sz="1350" i="1" kern="0" dirty="0">
              <a:solidFill>
                <a:srgbClr val="000000"/>
              </a:solidFill>
              <a:latin typeface="Arial" pitchFamily="34" charset="0"/>
              <a:cs typeface="Arial" pitchFamily="34" charset="0"/>
            </a:endParaRPr>
          </a:p>
          <a:p>
            <a:pPr marL="402485" indent="-214341" algn="just">
              <a:spcBef>
                <a:spcPts val="450"/>
              </a:spcBef>
              <a:buFont typeface="Wingdings" pitchFamily="2" charset="2"/>
              <a:buChar char="ü"/>
            </a:pPr>
            <a:endParaRPr lang="fr-FR" sz="1350" i="1" kern="0" dirty="0">
              <a:solidFill>
                <a:srgbClr val="000000"/>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a:p>
            <a:pPr marL="257209" lvl="1" indent="-257209">
              <a:spcBef>
                <a:spcPts val="450"/>
              </a:spcBef>
              <a:buFont typeface="Wingdings" pitchFamily="2" charset="2"/>
              <a:buChar char="Ø"/>
            </a:pPr>
            <a:endParaRPr lang="fr-FR" sz="1350" b="1" dirty="0">
              <a:solidFill>
                <a:prstClr val="black"/>
              </a:solidFill>
              <a:latin typeface="Arial" pitchFamily="34" charset="0"/>
              <a:cs typeface="Arial" pitchFamily="34" charset="0"/>
            </a:endParaRPr>
          </a:p>
        </p:txBody>
      </p:sp>
      <p:sp>
        <p:nvSpPr>
          <p:cNvPr id="4" name="Rectangle 3"/>
          <p:cNvSpPr/>
          <p:nvPr/>
        </p:nvSpPr>
        <p:spPr>
          <a:xfrm>
            <a:off x="1377056" y="1106979"/>
            <a:ext cx="6533534" cy="323165"/>
          </a:xfrm>
          <a:prstGeom prst="rect">
            <a:avLst/>
          </a:prstGeom>
        </p:spPr>
        <p:txBody>
          <a:bodyPr wrap="square">
            <a:spAutoFit/>
          </a:bodyPr>
          <a:lstStyle/>
          <a:p>
            <a:pPr defTabSz="685891">
              <a:defRPr/>
            </a:pPr>
            <a:endParaRPr lang="fr-FR" sz="1500" kern="0"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pPr>
              <a:defRPr/>
            </a:pPr>
            <a:fld id="{1BEEE578-F9E3-4132-A637-21A96976DBDC}" type="slidenum">
              <a:rPr lang="fr-FR" smtClean="0"/>
              <a:pPr>
                <a:defRPr/>
              </a:pPr>
              <a:t>8</a:t>
            </a:fld>
            <a:endParaRPr lang="fr-FR"/>
          </a:p>
        </p:txBody>
      </p:sp>
      <p:pic>
        <p:nvPicPr>
          <p:cNvPr id="7" name="Image 6" descr="C:\Users\dducr755\Desktop\schéma cible vf 24.102018.png">
            <a:extLst>
              <a:ext uri="{FF2B5EF4-FFF2-40B4-BE49-F238E27FC236}">
                <a16:creationId xmlns:a16="http://schemas.microsoft.com/office/drawing/2014/main" xmlns="" id="{68AC6666-9E4A-4302-AA14-C981365592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45973"/>
            <a:ext cx="5544616" cy="4856628"/>
          </a:xfrm>
          <a:prstGeom prst="rect">
            <a:avLst/>
          </a:prstGeom>
          <a:noFill/>
          <a:ln>
            <a:noFill/>
          </a:ln>
        </p:spPr>
      </p:pic>
    </p:spTree>
    <p:extLst>
      <p:ext uri="{BB962C8B-B14F-4D97-AF65-F5344CB8AC3E}">
        <p14:creationId xmlns:p14="http://schemas.microsoft.com/office/powerpoint/2010/main" val="406677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29628E5A-ED52-4929-9EE7-BE8108A93CE3}"/>
              </a:ext>
            </a:extLst>
          </p:cNvPr>
          <p:cNvGrpSpPr/>
          <p:nvPr/>
        </p:nvGrpSpPr>
        <p:grpSpPr>
          <a:xfrm>
            <a:off x="291944" y="288554"/>
            <a:ext cx="8560110" cy="2669976"/>
            <a:chOff x="1318163" y="1677091"/>
            <a:chExt cx="6566867" cy="2114537"/>
          </a:xfrm>
        </p:grpSpPr>
        <p:sp>
          <p:nvSpPr>
            <p:cNvPr id="4" name="Rectangle à coins arrondis 42">
              <a:extLst>
                <a:ext uri="{FF2B5EF4-FFF2-40B4-BE49-F238E27FC236}">
                  <a16:creationId xmlns:a16="http://schemas.microsoft.com/office/drawing/2014/main" xmlns="" id="{E2F02286-13EB-4C06-82E7-A5307CF22905}"/>
                </a:ext>
              </a:extLst>
            </p:cNvPr>
            <p:cNvSpPr/>
            <p:nvPr/>
          </p:nvSpPr>
          <p:spPr>
            <a:xfrm>
              <a:off x="1318163" y="3301572"/>
              <a:ext cx="6566867" cy="490056"/>
            </a:xfrm>
            <a:prstGeom prst="roundRect">
              <a:avLst/>
            </a:prstGeom>
            <a:solidFill>
              <a:schemeClr val="accent3">
                <a:lumMod val="20000"/>
                <a:lumOff val="80000"/>
                <a:alpha val="64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latin typeface="Arial" pitchFamily="34" charset="0"/>
                  <a:cs typeface="Arial" pitchFamily="34" charset="0"/>
                </a:rPr>
                <a:t>Financement « socle » à l’heure, lié à l’activité  =  </a:t>
              </a:r>
              <a:r>
                <a:rPr lang="fr-FR" b="1" dirty="0" err="1">
                  <a:solidFill>
                    <a:prstClr val="black"/>
                  </a:solidFill>
                  <a:latin typeface="Arial" pitchFamily="34" charset="0"/>
                  <a:cs typeface="Arial" pitchFamily="34" charset="0"/>
                </a:rPr>
                <a:t>Psu</a:t>
              </a:r>
              <a:endParaRPr lang="fr-FR" sz="1400" b="1" dirty="0">
                <a:solidFill>
                  <a:prstClr val="black"/>
                </a:solidFill>
                <a:latin typeface="Arial" pitchFamily="34" charset="0"/>
                <a:cs typeface="Arial" pitchFamily="34" charset="0"/>
              </a:endParaRPr>
            </a:p>
          </p:txBody>
        </p:sp>
        <p:sp>
          <p:nvSpPr>
            <p:cNvPr id="5" name="Rectangle à coins arrondis 51">
              <a:extLst>
                <a:ext uri="{FF2B5EF4-FFF2-40B4-BE49-F238E27FC236}">
                  <a16:creationId xmlns:a16="http://schemas.microsoft.com/office/drawing/2014/main" xmlns="" id="{08352482-3BFE-495A-B3C3-39F22F1BC844}"/>
                </a:ext>
              </a:extLst>
            </p:cNvPr>
            <p:cNvSpPr/>
            <p:nvPr/>
          </p:nvSpPr>
          <p:spPr>
            <a:xfrm>
              <a:off x="1321652" y="1677091"/>
              <a:ext cx="6563378" cy="1353151"/>
            </a:xfrm>
            <a:prstGeom prst="roundRect">
              <a:avLst/>
            </a:prstGeom>
            <a:solidFill>
              <a:srgbClr val="CCECFF">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a:solidFill>
                    <a:prstClr val="black"/>
                  </a:solidFill>
                  <a:latin typeface="Arial" pitchFamily="34" charset="0"/>
                  <a:cs typeface="Arial" pitchFamily="34" charset="0"/>
                </a:rPr>
                <a:t>Financement forfaitaire/place, lié au rééquilibrage social et territorial </a:t>
              </a:r>
            </a:p>
          </p:txBody>
        </p:sp>
        <p:sp>
          <p:nvSpPr>
            <p:cNvPr id="6" name="Rectangle à coins arrondis 38">
              <a:extLst>
                <a:ext uri="{FF2B5EF4-FFF2-40B4-BE49-F238E27FC236}">
                  <a16:creationId xmlns:a16="http://schemas.microsoft.com/office/drawing/2014/main" xmlns="" id="{F675D6D5-1C83-40A1-B92C-6AED85210CEF}"/>
                </a:ext>
              </a:extLst>
            </p:cNvPr>
            <p:cNvSpPr/>
            <p:nvPr/>
          </p:nvSpPr>
          <p:spPr>
            <a:xfrm>
              <a:off x="5613649" y="2145171"/>
              <a:ext cx="2023405" cy="570217"/>
            </a:xfrm>
            <a:prstGeom prst="roundRect">
              <a:avLst/>
            </a:prstGeom>
            <a:pattFill prst="ltDnDiag">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latin typeface="Arial" pitchFamily="34" charset="0"/>
                  <a:cs typeface="Arial" pitchFamily="34" charset="0"/>
                </a:rPr>
                <a:t>Bonus territoire contractualisé (</a:t>
              </a:r>
              <a:r>
                <a:rPr lang="fr-FR" sz="1600" b="1" dirty="0" err="1">
                  <a:solidFill>
                    <a:prstClr val="black"/>
                  </a:solidFill>
                  <a:latin typeface="Arial" pitchFamily="34" charset="0"/>
                  <a:cs typeface="Arial" pitchFamily="34" charset="0"/>
                </a:rPr>
                <a:t>Ctg</a:t>
              </a:r>
              <a:r>
                <a:rPr lang="fr-FR" sz="1600" b="1" dirty="0">
                  <a:solidFill>
                    <a:prstClr val="black"/>
                  </a:solidFill>
                  <a:latin typeface="Arial" pitchFamily="34" charset="0"/>
                  <a:cs typeface="Arial" pitchFamily="34" charset="0"/>
                </a:rPr>
                <a:t>)</a:t>
              </a:r>
              <a:endParaRPr lang="fr-FR" sz="1200" dirty="0">
                <a:solidFill>
                  <a:prstClr val="black"/>
                </a:solidFill>
                <a:latin typeface="Arial" pitchFamily="34" charset="0"/>
                <a:cs typeface="Arial" pitchFamily="34" charset="0"/>
              </a:endParaRPr>
            </a:p>
          </p:txBody>
        </p:sp>
        <p:sp>
          <p:nvSpPr>
            <p:cNvPr id="7" name="Rectangle à coins arrondis 36">
              <a:extLst>
                <a:ext uri="{FF2B5EF4-FFF2-40B4-BE49-F238E27FC236}">
                  <a16:creationId xmlns:a16="http://schemas.microsoft.com/office/drawing/2014/main" xmlns="" id="{9C52ABCF-8843-4D6F-898A-F3A62EFFBA8A}"/>
                </a:ext>
              </a:extLst>
            </p:cNvPr>
            <p:cNvSpPr/>
            <p:nvPr/>
          </p:nvSpPr>
          <p:spPr>
            <a:xfrm>
              <a:off x="3458240" y="2145171"/>
              <a:ext cx="1845692" cy="570217"/>
            </a:xfrm>
            <a:prstGeom prst="roundRect">
              <a:avLst/>
            </a:prstGeom>
            <a:gradFill flip="none" rotWithShape="1">
              <a:gsLst>
                <a:gs pos="0">
                  <a:srgbClr val="E59A71">
                    <a:tint val="66000"/>
                    <a:satMod val="160000"/>
                  </a:srgbClr>
                </a:gs>
                <a:gs pos="50000">
                  <a:srgbClr val="E59A71">
                    <a:tint val="44500"/>
                    <a:satMod val="160000"/>
                  </a:srgbClr>
                </a:gs>
                <a:gs pos="100000">
                  <a:srgbClr val="E59A71">
                    <a:tint val="23500"/>
                    <a:satMod val="160000"/>
                  </a:srgbClr>
                </a:gs>
              </a:gsLst>
              <a:path path="circle">
                <a:fillToRect l="100000" b="100000"/>
              </a:path>
              <a:tileRect t="-100000" r="-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latin typeface="Arial" pitchFamily="34" charset="0"/>
                  <a:cs typeface="Arial" pitchFamily="34" charset="0"/>
                </a:rPr>
                <a:t>Bonus handicap</a:t>
              </a:r>
              <a:endParaRPr lang="fr-FR" sz="1600" dirty="0">
                <a:solidFill>
                  <a:prstClr val="black"/>
                </a:solidFill>
                <a:latin typeface="Arial" pitchFamily="34" charset="0"/>
                <a:cs typeface="Arial" pitchFamily="34" charset="0"/>
              </a:endParaRPr>
            </a:p>
          </p:txBody>
        </p:sp>
        <p:sp>
          <p:nvSpPr>
            <p:cNvPr id="8" name="Rectangle à coins arrondis 36">
              <a:extLst>
                <a:ext uri="{FF2B5EF4-FFF2-40B4-BE49-F238E27FC236}">
                  <a16:creationId xmlns:a16="http://schemas.microsoft.com/office/drawing/2014/main" xmlns="" id="{B614DC92-5BA0-4F76-B091-8EE5FDBB9BD5}"/>
                </a:ext>
              </a:extLst>
            </p:cNvPr>
            <p:cNvSpPr/>
            <p:nvPr/>
          </p:nvSpPr>
          <p:spPr>
            <a:xfrm>
              <a:off x="1437666" y="2133314"/>
              <a:ext cx="1693293" cy="570217"/>
            </a:xfrm>
            <a:prstGeom prst="roundRect">
              <a:avLst/>
            </a:prstGeom>
            <a:gradFill flip="none" rotWithShape="1">
              <a:gsLst>
                <a:gs pos="0">
                  <a:srgbClr val="E59A71">
                    <a:tint val="66000"/>
                    <a:satMod val="160000"/>
                  </a:srgbClr>
                </a:gs>
                <a:gs pos="50000">
                  <a:srgbClr val="E59A71">
                    <a:tint val="44500"/>
                    <a:satMod val="160000"/>
                  </a:srgbClr>
                </a:gs>
                <a:gs pos="100000">
                  <a:srgbClr val="E59A71">
                    <a:tint val="23500"/>
                    <a:satMod val="160000"/>
                  </a:srgbClr>
                </a:gs>
              </a:gsLst>
              <a:path path="circle">
                <a:fillToRect l="100000" b="100000"/>
              </a:path>
              <a:tileRect t="-100000" r="-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black"/>
                  </a:solidFill>
                  <a:latin typeface="Arial" pitchFamily="34" charset="0"/>
                  <a:cs typeface="Arial" pitchFamily="34" charset="0"/>
                </a:rPr>
                <a:t>Bonus mixité</a:t>
              </a:r>
              <a:endParaRPr lang="fr-FR" sz="1600" dirty="0">
                <a:solidFill>
                  <a:prstClr val="black"/>
                </a:solidFill>
                <a:latin typeface="Arial" pitchFamily="34" charset="0"/>
                <a:cs typeface="Arial" pitchFamily="34" charset="0"/>
              </a:endParaRPr>
            </a:p>
          </p:txBody>
        </p:sp>
      </p:grpSp>
      <p:sp>
        <p:nvSpPr>
          <p:cNvPr id="3" name="ZoneTexte 2"/>
          <p:cNvSpPr txBox="1"/>
          <p:nvPr/>
        </p:nvSpPr>
        <p:spPr>
          <a:xfrm>
            <a:off x="4572000" y="6165304"/>
            <a:ext cx="184731" cy="369332"/>
          </a:xfrm>
          <a:prstGeom prst="rect">
            <a:avLst/>
          </a:prstGeom>
          <a:noFill/>
        </p:spPr>
        <p:txBody>
          <a:bodyPr wrap="none" rtlCol="0">
            <a:spAutoFit/>
          </a:bodyPr>
          <a:lstStyle/>
          <a:p>
            <a:endParaRPr lang="fr-FR" dirty="0"/>
          </a:p>
        </p:txBody>
      </p:sp>
      <p:sp>
        <p:nvSpPr>
          <p:cNvPr id="10" name="Espace réservé du numéro de diapositive 9"/>
          <p:cNvSpPr>
            <a:spLocks noGrp="1"/>
          </p:cNvSpPr>
          <p:nvPr>
            <p:ph type="sldNum" sz="quarter" idx="12"/>
          </p:nvPr>
        </p:nvSpPr>
        <p:spPr/>
        <p:txBody>
          <a:bodyPr/>
          <a:lstStyle/>
          <a:p>
            <a:fld id="{6E2D02D6-2041-497C-ACA6-D35E5A6A47F0}" type="slidenum">
              <a:rPr lang="en-US" smtClean="0"/>
              <a:t>9</a:t>
            </a:fld>
            <a:endParaRPr lang="en-US" dirty="0"/>
          </a:p>
        </p:txBody>
      </p:sp>
      <p:sp>
        <p:nvSpPr>
          <p:cNvPr id="12" name="ZoneTexte 11">
            <a:extLst>
              <a:ext uri="{FF2B5EF4-FFF2-40B4-BE49-F238E27FC236}">
                <a16:creationId xmlns:a16="http://schemas.microsoft.com/office/drawing/2014/main" xmlns="" id="{F3C70708-B029-44A2-89F4-B3E84BFD7182}"/>
              </a:ext>
            </a:extLst>
          </p:cNvPr>
          <p:cNvSpPr txBox="1"/>
          <p:nvPr/>
        </p:nvSpPr>
        <p:spPr>
          <a:xfrm>
            <a:off x="971600" y="1858911"/>
            <a:ext cx="887134" cy="369332"/>
          </a:xfrm>
          <a:prstGeom prst="rect">
            <a:avLst/>
          </a:prstGeom>
          <a:noFill/>
        </p:spPr>
        <p:txBody>
          <a:bodyPr wrap="square" rtlCol="0">
            <a:spAutoFit/>
          </a:bodyPr>
          <a:lstStyle/>
          <a:p>
            <a:pPr algn="ctr"/>
            <a:r>
              <a:rPr lang="fr-FR" dirty="0">
                <a:solidFill>
                  <a:srgbClr val="FF0000"/>
                </a:solidFill>
              </a:rPr>
              <a:t>2019</a:t>
            </a:r>
          </a:p>
        </p:txBody>
      </p:sp>
      <p:sp>
        <p:nvSpPr>
          <p:cNvPr id="21" name="ZoneTexte 20">
            <a:extLst>
              <a:ext uri="{FF2B5EF4-FFF2-40B4-BE49-F238E27FC236}">
                <a16:creationId xmlns:a16="http://schemas.microsoft.com/office/drawing/2014/main" xmlns="" id="{CC703072-6EE9-4EB6-B968-957D0EC5B736}"/>
              </a:ext>
            </a:extLst>
          </p:cNvPr>
          <p:cNvSpPr txBox="1"/>
          <p:nvPr/>
        </p:nvSpPr>
        <p:spPr>
          <a:xfrm>
            <a:off x="3777231" y="1858911"/>
            <a:ext cx="887134" cy="369332"/>
          </a:xfrm>
          <a:prstGeom prst="rect">
            <a:avLst/>
          </a:prstGeom>
          <a:noFill/>
        </p:spPr>
        <p:txBody>
          <a:bodyPr wrap="square" rtlCol="0">
            <a:spAutoFit/>
          </a:bodyPr>
          <a:lstStyle/>
          <a:p>
            <a:pPr algn="ctr"/>
            <a:r>
              <a:rPr lang="fr-FR" dirty="0">
                <a:solidFill>
                  <a:srgbClr val="FF0000"/>
                </a:solidFill>
              </a:rPr>
              <a:t>2019</a:t>
            </a:r>
          </a:p>
        </p:txBody>
      </p:sp>
      <p:sp>
        <p:nvSpPr>
          <p:cNvPr id="22" name="ZoneTexte 21">
            <a:extLst>
              <a:ext uri="{FF2B5EF4-FFF2-40B4-BE49-F238E27FC236}">
                <a16:creationId xmlns:a16="http://schemas.microsoft.com/office/drawing/2014/main" xmlns="" id="{C3E9E6B1-7C96-4CF0-869D-E75FC52FC903}"/>
              </a:ext>
            </a:extLst>
          </p:cNvPr>
          <p:cNvSpPr txBox="1"/>
          <p:nvPr/>
        </p:nvSpPr>
        <p:spPr>
          <a:xfrm>
            <a:off x="6876256" y="1834521"/>
            <a:ext cx="887134" cy="369332"/>
          </a:xfrm>
          <a:prstGeom prst="rect">
            <a:avLst/>
          </a:prstGeom>
          <a:noFill/>
        </p:spPr>
        <p:txBody>
          <a:bodyPr wrap="square" rtlCol="0">
            <a:spAutoFit/>
          </a:bodyPr>
          <a:lstStyle/>
          <a:p>
            <a:pPr algn="ctr"/>
            <a:r>
              <a:rPr lang="fr-FR" dirty="0">
                <a:solidFill>
                  <a:srgbClr val="FF0000"/>
                </a:solidFill>
              </a:rPr>
              <a:t>2020</a:t>
            </a:r>
          </a:p>
        </p:txBody>
      </p:sp>
      <p:sp>
        <p:nvSpPr>
          <p:cNvPr id="25" name="Espace réservé du contenu 2">
            <a:extLst>
              <a:ext uri="{FF2B5EF4-FFF2-40B4-BE49-F238E27FC236}">
                <a16:creationId xmlns:a16="http://schemas.microsoft.com/office/drawing/2014/main" xmlns="" id="{FFFF9A40-CFE9-4B17-8113-1C1CAA87CFD4}"/>
              </a:ext>
            </a:extLst>
          </p:cNvPr>
          <p:cNvSpPr>
            <a:spLocks noGrp="1"/>
          </p:cNvSpPr>
          <p:nvPr>
            <p:ph idx="1"/>
          </p:nvPr>
        </p:nvSpPr>
        <p:spPr bwMode="auto">
          <a:xfrm>
            <a:off x="148245" y="2958530"/>
            <a:ext cx="8852055" cy="3708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lvl="1" indent="0" algn="just">
              <a:spcBef>
                <a:spcPts val="0"/>
              </a:spcBef>
              <a:buNone/>
              <a:tabLst>
                <a:tab pos="714375" algn="l"/>
              </a:tabLst>
            </a:pPr>
            <a:r>
              <a:rPr lang="fr-FR" sz="1600" b="1" i="1" dirty="0">
                <a:latin typeface="Arial" charset="0"/>
                <a:cs typeface="Arial" charset="0"/>
              </a:rPr>
              <a:t>Les remarques</a:t>
            </a:r>
          </a:p>
          <a:p>
            <a:pPr marL="1168400" lvl="2" indent="-269875" algn="just">
              <a:spcBef>
                <a:spcPts val="0"/>
              </a:spcBef>
              <a:buFont typeface="Arial" pitchFamily="34" charset="0"/>
              <a:buChar char="-"/>
              <a:tabLst>
                <a:tab pos="1168400" algn="l"/>
              </a:tabLst>
            </a:pPr>
            <a:endParaRPr lang="fr-FR" sz="1600" dirty="0">
              <a:solidFill>
                <a:srgbClr val="002060"/>
              </a:solidFill>
              <a:latin typeface="Arial" charset="0"/>
              <a:cs typeface="Arial" charset="0"/>
            </a:endParaRPr>
          </a:p>
          <a:p>
            <a:pPr marL="447675" lvl="2" indent="-266700" algn="just">
              <a:spcBef>
                <a:spcPts val="0"/>
              </a:spcBef>
              <a:tabLst>
                <a:tab pos="182563" algn="l"/>
              </a:tabLst>
            </a:pPr>
            <a:r>
              <a:rPr lang="fr-FR" sz="1600" dirty="0">
                <a:solidFill>
                  <a:srgbClr val="002060"/>
                </a:solidFill>
                <a:latin typeface="Arial" charset="0"/>
                <a:cs typeface="Arial" charset="0"/>
              </a:rPr>
              <a:t>Une évolution des financements locaux handicap</a:t>
            </a:r>
          </a:p>
          <a:p>
            <a:pPr marL="447675" lvl="2" indent="-266700" algn="just">
              <a:spcBef>
                <a:spcPts val="0"/>
              </a:spcBef>
              <a:tabLst>
                <a:tab pos="182563" algn="l"/>
              </a:tabLst>
            </a:pPr>
            <a:endParaRPr lang="fr-FR" sz="1600" dirty="0">
              <a:solidFill>
                <a:srgbClr val="002060"/>
              </a:solidFill>
              <a:latin typeface="Arial" charset="0"/>
              <a:cs typeface="Arial" charset="0"/>
            </a:endParaRPr>
          </a:p>
          <a:p>
            <a:pPr marL="447675" lvl="2" indent="-266700" algn="just">
              <a:spcBef>
                <a:spcPts val="0"/>
              </a:spcBef>
              <a:tabLst>
                <a:tab pos="182563" algn="l"/>
              </a:tabLst>
            </a:pPr>
            <a:r>
              <a:rPr lang="fr-FR" sz="1600" dirty="0">
                <a:solidFill>
                  <a:srgbClr val="002060"/>
                </a:solidFill>
                <a:latin typeface="Arial" charset="0"/>
                <a:cs typeface="Arial" charset="0"/>
              </a:rPr>
              <a:t>Au regard de l’évolution du FNAS, une nécessité :</a:t>
            </a:r>
          </a:p>
          <a:p>
            <a:pPr marL="447675" lvl="2" indent="-266700" algn="just">
              <a:spcBef>
                <a:spcPts val="0"/>
              </a:spcBef>
              <a:tabLst>
                <a:tab pos="182563" algn="l"/>
              </a:tabLst>
            </a:pPr>
            <a:endParaRPr lang="fr-FR" sz="1600" dirty="0">
              <a:solidFill>
                <a:srgbClr val="002060"/>
              </a:solidFill>
              <a:latin typeface="Arial" charset="0"/>
              <a:cs typeface="Arial" charset="0"/>
            </a:endParaRPr>
          </a:p>
          <a:p>
            <a:pPr marL="542925" lvl="2" indent="-361950" algn="just">
              <a:spcBef>
                <a:spcPts val="0"/>
              </a:spcBef>
              <a:buFontTx/>
              <a:buChar char="-"/>
            </a:pPr>
            <a:r>
              <a:rPr lang="fr-FR" sz="1600" dirty="0">
                <a:solidFill>
                  <a:srgbClr val="002060"/>
                </a:solidFill>
                <a:latin typeface="Arial" charset="0"/>
                <a:cs typeface="Arial" charset="0"/>
              </a:rPr>
              <a:t>de réduire les écarts entre les déclarations d’activité prévisionnelle et la réalité des charges à payer.</a:t>
            </a:r>
          </a:p>
          <a:p>
            <a:pPr marL="542925" lvl="2" indent="-361950" algn="just">
              <a:spcBef>
                <a:spcPts val="0"/>
              </a:spcBef>
              <a:buFontTx/>
              <a:buChar char="-"/>
            </a:pPr>
            <a:endParaRPr lang="fr-FR" sz="1600" dirty="0">
              <a:solidFill>
                <a:srgbClr val="002060"/>
              </a:solidFill>
              <a:latin typeface="Arial" charset="0"/>
              <a:cs typeface="Arial" charset="0"/>
            </a:endParaRPr>
          </a:p>
          <a:p>
            <a:pPr marL="542925" lvl="2" indent="-361950" algn="just">
              <a:spcBef>
                <a:spcPts val="0"/>
              </a:spcBef>
              <a:buFontTx/>
              <a:buChar char="-"/>
            </a:pPr>
            <a:endParaRPr lang="fr-FR" sz="1600" dirty="0">
              <a:solidFill>
                <a:srgbClr val="002060"/>
              </a:solidFill>
              <a:latin typeface="Arial" charset="0"/>
              <a:cs typeface="Arial" charset="0"/>
            </a:endParaRPr>
          </a:p>
          <a:p>
            <a:pPr marL="542925" lvl="2" indent="-361950" algn="just">
              <a:spcBef>
                <a:spcPts val="0"/>
              </a:spcBef>
              <a:buFontTx/>
              <a:buChar char="-"/>
            </a:pPr>
            <a:endParaRPr lang="fr-FR" sz="1600" dirty="0">
              <a:solidFill>
                <a:srgbClr val="002060"/>
              </a:solidFill>
              <a:latin typeface="Arial" charset="0"/>
              <a:cs typeface="Arial" charset="0"/>
            </a:endParaRPr>
          </a:p>
          <a:p>
            <a:pPr marL="542925" lvl="2" indent="-361950" algn="just">
              <a:spcBef>
                <a:spcPts val="0"/>
              </a:spcBef>
              <a:buFontTx/>
              <a:buChar char="-"/>
            </a:pPr>
            <a:endParaRPr lang="fr-FR" sz="1600" dirty="0">
              <a:solidFill>
                <a:srgbClr val="002060"/>
              </a:solidFill>
              <a:latin typeface="Arial" charset="0"/>
              <a:cs typeface="Arial" charset="0"/>
            </a:endParaRPr>
          </a:p>
          <a:p>
            <a:pPr marL="542925" lvl="2" indent="-361950" algn="just">
              <a:spcBef>
                <a:spcPts val="0"/>
              </a:spcBef>
              <a:buFontTx/>
              <a:buChar char="-"/>
            </a:pPr>
            <a:endParaRPr lang="fr-FR" sz="1600" dirty="0">
              <a:solidFill>
                <a:srgbClr val="002060"/>
              </a:solidFill>
              <a:latin typeface="Arial" charset="0"/>
              <a:cs typeface="Arial" charset="0"/>
            </a:endParaRPr>
          </a:p>
          <a:p>
            <a:pPr marL="542925" lvl="2" indent="-361950" algn="just">
              <a:spcBef>
                <a:spcPts val="0"/>
              </a:spcBef>
              <a:buFontTx/>
              <a:buChar char="-"/>
            </a:pPr>
            <a:r>
              <a:rPr lang="fr-FR" sz="1600" dirty="0">
                <a:solidFill>
                  <a:srgbClr val="002060"/>
                </a:solidFill>
                <a:latin typeface="Arial" charset="0"/>
                <a:cs typeface="Arial" charset="0"/>
              </a:rPr>
              <a:t>de suivre les ratios de cohérence de facturation pour aller vers un taux inférieur à 107%</a:t>
            </a:r>
          </a:p>
          <a:p>
            <a:pPr marL="447675" lvl="2" indent="-266700" algn="just">
              <a:spcBef>
                <a:spcPts val="0"/>
              </a:spcBef>
              <a:tabLst>
                <a:tab pos="182563" algn="l"/>
              </a:tabLst>
            </a:pPr>
            <a:endParaRPr lang="fr-FR" sz="1600" dirty="0">
              <a:solidFill>
                <a:srgbClr val="002060"/>
              </a:solidFill>
              <a:latin typeface="Arial" charset="0"/>
              <a:cs typeface="Arial" charset="0"/>
            </a:endParaRPr>
          </a:p>
          <a:p>
            <a:pPr marL="447675" lvl="2" indent="-26670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857250" lvl="2" indent="-285750" algn="just">
              <a:spcBef>
                <a:spcPts val="0"/>
              </a:spcBef>
              <a:tabLst>
                <a:tab pos="182563" algn="l"/>
              </a:tabLst>
            </a:pPr>
            <a:endParaRPr lang="fr-FR" sz="1600" dirty="0">
              <a:solidFill>
                <a:srgbClr val="002060"/>
              </a:solidFill>
              <a:latin typeface="Arial" charset="0"/>
              <a:cs typeface="Arial" charset="0"/>
            </a:endParaRPr>
          </a:p>
          <a:p>
            <a:pPr marL="571500" lvl="2" indent="0">
              <a:spcBef>
                <a:spcPts val="0"/>
              </a:spcBef>
              <a:buNone/>
            </a:pPr>
            <a:endParaRPr lang="fr-FR" sz="1600" dirty="0">
              <a:solidFill>
                <a:srgbClr val="002060"/>
              </a:solidFill>
              <a:latin typeface="Arial" charset="0"/>
              <a:cs typeface="Arial" charset="0"/>
            </a:endParaRPr>
          </a:p>
          <a:p>
            <a:pPr>
              <a:spcBef>
                <a:spcPts val="1800"/>
              </a:spcBef>
              <a:buFont typeface="Wingdings" panose="05000000000000000000" pitchFamily="2" charset="2"/>
              <a:buChar char="ü"/>
            </a:pPr>
            <a:endParaRPr lang="fr-FR" altLang="fr-FR" sz="2400" b="1"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a:p>
            <a:pPr marL="0" indent="0">
              <a:spcBef>
                <a:spcPts val="1800"/>
              </a:spcBef>
              <a:buNone/>
            </a:pPr>
            <a:endParaRPr lang="fr-FR" altLang="fr-FR" sz="2400" b="1" dirty="0">
              <a:solidFill>
                <a:srgbClr val="002060"/>
              </a:solidFill>
              <a:latin typeface="Arial" charset="0"/>
              <a:cs typeface="Arial" charset="0"/>
            </a:endParaRPr>
          </a:p>
        </p:txBody>
      </p:sp>
      <p:graphicFrame>
        <p:nvGraphicFramePr>
          <p:cNvPr id="9" name="Tableau 8">
            <a:extLst>
              <a:ext uri="{FF2B5EF4-FFF2-40B4-BE49-F238E27FC236}">
                <a16:creationId xmlns:a16="http://schemas.microsoft.com/office/drawing/2014/main" xmlns="" id="{A34B0021-4833-4045-A46E-9E390777F2A0}"/>
              </a:ext>
            </a:extLst>
          </p:cNvPr>
          <p:cNvGraphicFramePr>
            <a:graphicFrameLocks noGrp="1"/>
          </p:cNvGraphicFramePr>
          <p:nvPr>
            <p:extLst>
              <p:ext uri="{D42A27DB-BD31-4B8C-83A1-F6EECF244321}">
                <p14:modId xmlns:p14="http://schemas.microsoft.com/office/powerpoint/2010/main" val="4211861849"/>
              </p:ext>
            </p:extLst>
          </p:nvPr>
        </p:nvGraphicFramePr>
        <p:xfrm>
          <a:off x="3562931" y="5074565"/>
          <a:ext cx="2387600" cy="1143000"/>
        </p:xfrm>
        <a:graphic>
          <a:graphicData uri="http://schemas.openxmlformats.org/drawingml/2006/table">
            <a:tbl>
              <a:tblPr>
                <a:tableStyleId>{5C22544A-7EE6-4342-B048-85BDC9FD1C3A}</a:tableStyleId>
              </a:tblPr>
              <a:tblGrid>
                <a:gridCol w="1397000">
                  <a:extLst>
                    <a:ext uri="{9D8B030D-6E8A-4147-A177-3AD203B41FA5}">
                      <a16:colId xmlns:a16="http://schemas.microsoft.com/office/drawing/2014/main" xmlns="" val="3696134574"/>
                    </a:ext>
                  </a:extLst>
                </a:gridCol>
                <a:gridCol w="990600">
                  <a:extLst>
                    <a:ext uri="{9D8B030D-6E8A-4147-A177-3AD203B41FA5}">
                      <a16:colId xmlns:a16="http://schemas.microsoft.com/office/drawing/2014/main" xmlns="" val="2164315748"/>
                    </a:ext>
                  </a:extLst>
                </a:gridCol>
              </a:tblGrid>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02938536"/>
                  </a:ext>
                </a:extLst>
              </a:tr>
              <a:tr h="190500">
                <a:tc>
                  <a:txBody>
                    <a:bodyPr/>
                    <a:lstStyle/>
                    <a:p>
                      <a:pPr algn="l" fontAlgn="b"/>
                      <a:r>
                        <a:rPr lang="fr-FR" sz="1100" u="none" strike="noStrike">
                          <a:effectLst/>
                        </a:rPr>
                        <a:t>Étiquettes de lignes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Nombre de Obs</a:t>
                      </a:r>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4056616"/>
                  </a:ext>
                </a:extLst>
              </a:tr>
              <a:tr h="190500">
                <a:tc>
                  <a:txBody>
                    <a:bodyPr/>
                    <a:lstStyle/>
                    <a:p>
                      <a:pPr algn="l" fontAlgn="b"/>
                      <a:r>
                        <a:rPr lang="fr-FR" sz="1100" u="none" strike="noStrike" dirty="0">
                          <a:effectLst/>
                        </a:rPr>
                        <a:t>&lt;= 107%</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dirty="0">
                          <a:effectLst/>
                        </a:rPr>
                        <a:t>48</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50394805"/>
                  </a:ext>
                </a:extLst>
              </a:tr>
              <a:tr h="190500">
                <a:tc>
                  <a:txBody>
                    <a:bodyPr/>
                    <a:lstStyle/>
                    <a:p>
                      <a:pPr algn="l" fontAlgn="b"/>
                      <a:r>
                        <a:rPr lang="fr-FR" sz="1100" u="none" strike="noStrike">
                          <a:effectLst/>
                        </a:rPr>
                        <a:t>&gt; 117%</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19770315"/>
                  </a:ext>
                </a:extLst>
              </a:tr>
              <a:tr h="190500">
                <a:tc>
                  <a:txBody>
                    <a:bodyPr/>
                    <a:lstStyle/>
                    <a:p>
                      <a:pPr algn="l" fontAlgn="b"/>
                      <a:r>
                        <a:rPr lang="fr-FR" sz="1100" u="none" strike="noStrike">
                          <a:effectLst/>
                        </a:rPr>
                        <a:t>&gt;107% et &lt;=117%</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dirty="0">
                          <a:effectLst/>
                        </a:rPr>
                        <a:t>60</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11785313"/>
                  </a:ext>
                </a:extLst>
              </a:tr>
              <a:tr h="190500">
                <a:tc>
                  <a:txBody>
                    <a:bodyPr/>
                    <a:lstStyle/>
                    <a:p>
                      <a:pPr algn="l" fontAlgn="b"/>
                      <a:r>
                        <a:rPr lang="fr-FR" sz="1100" u="none" strike="noStrike">
                          <a:effectLst/>
                        </a:rPr>
                        <a:t>Total général</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dirty="0">
                          <a:effectLst/>
                        </a:rPr>
                        <a:t>113</a:t>
                      </a:r>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90677488"/>
                  </a:ext>
                </a:extLst>
              </a:tr>
            </a:tbl>
          </a:graphicData>
        </a:graphic>
      </p:graphicFrame>
      <p:graphicFrame>
        <p:nvGraphicFramePr>
          <p:cNvPr id="11" name="Tableau 10">
            <a:extLst>
              <a:ext uri="{FF2B5EF4-FFF2-40B4-BE49-F238E27FC236}">
                <a16:creationId xmlns:a16="http://schemas.microsoft.com/office/drawing/2014/main" xmlns="" id="{E25A652A-972A-4E71-B346-D63CF1C3085C}"/>
              </a:ext>
            </a:extLst>
          </p:cNvPr>
          <p:cNvGraphicFramePr>
            <a:graphicFrameLocks noGrp="1"/>
          </p:cNvGraphicFramePr>
          <p:nvPr>
            <p:extLst>
              <p:ext uri="{D42A27DB-BD31-4B8C-83A1-F6EECF244321}">
                <p14:modId xmlns:p14="http://schemas.microsoft.com/office/powerpoint/2010/main" val="439296237"/>
              </p:ext>
            </p:extLst>
          </p:nvPr>
        </p:nvGraphicFramePr>
        <p:xfrm>
          <a:off x="6416582" y="5024447"/>
          <a:ext cx="2133600" cy="1291590"/>
        </p:xfrm>
        <a:graphic>
          <a:graphicData uri="http://schemas.openxmlformats.org/drawingml/2006/table">
            <a:tbl>
              <a:tblPr>
                <a:tableStyleId>{5C22544A-7EE6-4342-B048-85BDC9FD1C3A}</a:tableStyleId>
              </a:tblPr>
              <a:tblGrid>
                <a:gridCol w="1152127">
                  <a:extLst>
                    <a:ext uri="{9D8B030D-6E8A-4147-A177-3AD203B41FA5}">
                      <a16:colId xmlns:a16="http://schemas.microsoft.com/office/drawing/2014/main" xmlns="" val="1616896644"/>
                    </a:ext>
                  </a:extLst>
                </a:gridCol>
                <a:gridCol w="981473">
                  <a:extLst>
                    <a:ext uri="{9D8B030D-6E8A-4147-A177-3AD203B41FA5}">
                      <a16:colId xmlns:a16="http://schemas.microsoft.com/office/drawing/2014/main" xmlns="" val="3534815561"/>
                    </a:ext>
                  </a:extLst>
                </a:gridCol>
              </a:tblGrid>
              <a:tr h="285750">
                <a:tc>
                  <a:txBody>
                    <a:bodyPr/>
                    <a:lstStyle/>
                    <a:p>
                      <a:pPr algn="l" fontAlgn="b"/>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Nombre de Obs</a:t>
                      </a:r>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30313557"/>
                  </a:ext>
                </a:extLst>
              </a:tr>
              <a:tr h="142875">
                <a:tc>
                  <a:txBody>
                    <a:bodyPr/>
                    <a:lstStyle/>
                    <a:p>
                      <a:pPr algn="l" fontAlgn="b"/>
                      <a:r>
                        <a:rPr lang="fr-FR" sz="1100" u="none" strike="noStrike" dirty="0">
                          <a:effectLst/>
                        </a:rPr>
                        <a:t>(vide)</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5590568"/>
                  </a:ext>
                </a:extLst>
              </a:tr>
              <a:tr h="142875">
                <a:tc>
                  <a:txBody>
                    <a:bodyPr/>
                    <a:lstStyle/>
                    <a:p>
                      <a:pPr algn="l" fontAlgn="b"/>
                      <a:r>
                        <a:rPr lang="fr-FR" sz="1100" u="none" strike="noStrike" dirty="0">
                          <a:effectLst/>
                        </a:rPr>
                        <a:t>5 à 10 %</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17</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12052103"/>
                  </a:ext>
                </a:extLst>
              </a:tr>
              <a:tr h="142875">
                <a:tc>
                  <a:txBody>
                    <a:bodyPr/>
                    <a:lstStyle/>
                    <a:p>
                      <a:pPr algn="l" fontAlgn="b"/>
                      <a:r>
                        <a:rPr lang="fr-FR" sz="1100" u="none" strike="noStrike" dirty="0">
                          <a:effectLst/>
                        </a:rPr>
                        <a:t>Aucun écart</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20</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50186862"/>
                  </a:ext>
                </a:extLst>
              </a:tr>
              <a:tr h="142875">
                <a:tc>
                  <a:txBody>
                    <a:bodyPr/>
                    <a:lstStyle/>
                    <a:p>
                      <a:pPr algn="l" fontAlgn="b"/>
                      <a:r>
                        <a:rPr lang="fr-FR" sz="1100" u="none" strike="noStrike" dirty="0">
                          <a:effectLst/>
                        </a:rPr>
                        <a:t>Moins de 5%</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63</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39607031"/>
                  </a:ext>
                </a:extLst>
              </a:tr>
              <a:tr h="142875">
                <a:tc>
                  <a:txBody>
                    <a:bodyPr/>
                    <a:lstStyle/>
                    <a:p>
                      <a:pPr algn="l" fontAlgn="b"/>
                      <a:r>
                        <a:rPr lang="fr-FR" sz="1100" u="none" strike="noStrike" dirty="0">
                          <a:effectLst/>
                        </a:rPr>
                        <a:t>Plus de 10%</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11</a:t>
                      </a:r>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47017359"/>
                  </a:ext>
                </a:extLst>
              </a:tr>
              <a:tr h="142875">
                <a:tc>
                  <a:txBody>
                    <a:bodyPr/>
                    <a:lstStyle/>
                    <a:p>
                      <a:pPr algn="l" fontAlgn="b"/>
                      <a:r>
                        <a:rPr lang="fr-FR" sz="1100" u="none" strike="noStrike" dirty="0">
                          <a:effectLst/>
                        </a:rPr>
                        <a:t>Total général</a:t>
                      </a:r>
                      <a:endParaRPr lang="fr-FR" sz="11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dirty="0">
                          <a:effectLst/>
                        </a:rPr>
                        <a:t>113</a:t>
                      </a:r>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74093685"/>
                  </a:ext>
                </a:extLst>
              </a:tr>
            </a:tbl>
          </a:graphicData>
        </a:graphic>
      </p:graphicFrame>
      <p:graphicFrame>
        <p:nvGraphicFramePr>
          <p:cNvPr id="14" name="Tableau 13">
            <a:extLst>
              <a:ext uri="{FF2B5EF4-FFF2-40B4-BE49-F238E27FC236}">
                <a16:creationId xmlns:a16="http://schemas.microsoft.com/office/drawing/2014/main" xmlns="" id="{1C11D2F7-77F8-440F-B89C-898FB895ECAA}"/>
              </a:ext>
            </a:extLst>
          </p:cNvPr>
          <p:cNvGraphicFramePr>
            <a:graphicFrameLocks noGrp="1"/>
          </p:cNvGraphicFramePr>
          <p:nvPr>
            <p:extLst>
              <p:ext uri="{D42A27DB-BD31-4B8C-83A1-F6EECF244321}">
                <p14:modId xmlns:p14="http://schemas.microsoft.com/office/powerpoint/2010/main" val="1995882676"/>
              </p:ext>
            </p:extLst>
          </p:nvPr>
        </p:nvGraphicFramePr>
        <p:xfrm>
          <a:off x="5891240" y="3184528"/>
          <a:ext cx="2387600" cy="1143000"/>
        </p:xfrm>
        <a:graphic>
          <a:graphicData uri="http://schemas.openxmlformats.org/drawingml/2006/table">
            <a:tbl>
              <a:tblPr>
                <a:tableStyleId>{5C22544A-7EE6-4342-B048-85BDC9FD1C3A}</a:tableStyleId>
              </a:tblPr>
              <a:tblGrid>
                <a:gridCol w="1397000">
                  <a:extLst>
                    <a:ext uri="{9D8B030D-6E8A-4147-A177-3AD203B41FA5}">
                      <a16:colId xmlns:a16="http://schemas.microsoft.com/office/drawing/2014/main" xmlns="" val="2966839260"/>
                    </a:ext>
                  </a:extLst>
                </a:gridCol>
                <a:gridCol w="990600">
                  <a:extLst>
                    <a:ext uri="{9D8B030D-6E8A-4147-A177-3AD203B41FA5}">
                      <a16:colId xmlns:a16="http://schemas.microsoft.com/office/drawing/2014/main" xmlns="" val="1515268644"/>
                    </a:ext>
                  </a:extLst>
                </a:gridCol>
              </a:tblGrid>
              <a:tr h="190500">
                <a:tc>
                  <a:txBody>
                    <a:bodyPr/>
                    <a:lstStyle/>
                    <a:p>
                      <a:pPr algn="l" fontAlgn="b"/>
                      <a:r>
                        <a:rPr lang="fr-FR" sz="1100" u="none" strike="noStrike">
                          <a:effectLst/>
                        </a:rPr>
                        <a:t>Étiquettes de lignes</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100" u="none" strike="noStrike">
                          <a:effectLst/>
                        </a:rPr>
                        <a:t>Nombre de Obs</a:t>
                      </a:r>
                      <a:endParaRPr lang="fr-FR"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58838769"/>
                  </a:ext>
                </a:extLst>
              </a:tr>
              <a:tr h="190500">
                <a:tc>
                  <a:txBody>
                    <a:bodyPr/>
                    <a:lstStyle/>
                    <a:p>
                      <a:pPr algn="l" fontAlgn="b"/>
                      <a:r>
                        <a:rPr lang="fr-FR" sz="1100" u="none" strike="noStrike">
                          <a:effectLst/>
                        </a:rPr>
                        <a:t>Aucun</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a:effectLst/>
                        </a:rPr>
                        <a:t>78</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6196725"/>
                  </a:ext>
                </a:extLst>
              </a:tr>
              <a:tr h="190500">
                <a:tc>
                  <a:txBody>
                    <a:bodyPr/>
                    <a:lstStyle/>
                    <a:p>
                      <a:pPr algn="l" fontAlgn="b"/>
                      <a:r>
                        <a:rPr lang="fr-FR" sz="1100" u="none" strike="noStrike">
                          <a:effectLst/>
                        </a:rPr>
                        <a:t>Tranche 1</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1592735"/>
                  </a:ext>
                </a:extLst>
              </a:tr>
              <a:tr h="190500">
                <a:tc>
                  <a:txBody>
                    <a:bodyPr/>
                    <a:lstStyle/>
                    <a:p>
                      <a:pPr algn="l" fontAlgn="b"/>
                      <a:r>
                        <a:rPr lang="fr-FR" sz="1100" u="none" strike="noStrike">
                          <a:effectLst/>
                        </a:rPr>
                        <a:t>Tranche 2</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02310134"/>
                  </a:ext>
                </a:extLst>
              </a:tr>
              <a:tr h="190500">
                <a:tc>
                  <a:txBody>
                    <a:bodyPr/>
                    <a:lstStyle/>
                    <a:p>
                      <a:pPr algn="l" fontAlgn="b"/>
                      <a:r>
                        <a:rPr lang="fr-FR" sz="1100" u="none" strike="noStrike">
                          <a:effectLst/>
                        </a:rPr>
                        <a:t>Tranche 3</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a:effectLst/>
                        </a:rPr>
                        <a:t>17</a:t>
                      </a:r>
                      <a:endParaRPr lang="fr-F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66987464"/>
                  </a:ext>
                </a:extLst>
              </a:tr>
              <a:tr h="190500">
                <a:tc>
                  <a:txBody>
                    <a:bodyPr/>
                    <a:lstStyle/>
                    <a:p>
                      <a:pPr algn="l" fontAlgn="b"/>
                      <a:r>
                        <a:rPr lang="fr-FR" sz="1100" u="none" strike="noStrike">
                          <a:effectLst/>
                        </a:rPr>
                        <a:t>Total général</a:t>
                      </a:r>
                      <a:endParaRPr lang="fr-FR"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r-FR" sz="1100" u="none" strike="noStrike" dirty="0">
                          <a:effectLst/>
                        </a:rPr>
                        <a:t>113</a:t>
                      </a:r>
                      <a:endParaRPr lang="fr-FR"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53671285"/>
                  </a:ext>
                </a:extLst>
              </a:tr>
            </a:tbl>
          </a:graphicData>
        </a:graphic>
      </p:graphicFrame>
    </p:spTree>
    <p:extLst>
      <p:ext uri="{BB962C8B-B14F-4D97-AF65-F5344CB8AC3E}">
        <p14:creationId xmlns:p14="http://schemas.microsoft.com/office/powerpoint/2010/main" val="37179826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6595</TotalTime>
  <Words>914</Words>
  <Application>Microsoft Office PowerPoint</Application>
  <PresentationFormat>Affichage à l'écran (4:3)</PresentationFormat>
  <Paragraphs>322</Paragraphs>
  <Slides>26</Slides>
  <Notes>16</Notes>
  <HiddenSlides>2</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Présentation PowerPoint</vt:lpstr>
      <vt:lpstr>Présentation PowerPoint</vt:lpstr>
      <vt:lpstr>Présentation PowerPoint</vt:lpstr>
      <vt:lpstr>UNE COG STRUCTURÉE AUTOUR DE 3 AXES </vt:lpstr>
      <vt:lpstr>Présentation PowerPoint</vt:lpstr>
      <vt:lpstr>Présentation PowerPoint</vt:lpstr>
      <vt:lpstr>Présentation PowerPoint</vt:lpstr>
      <vt:lpstr>Présentation PowerPoint</vt:lpstr>
      <vt:lpstr>Présentation PowerPoint</vt:lpstr>
      <vt:lpstr>Présentation PowerPoint</vt:lpstr>
      <vt:lpstr>Un Fnas en progression, mais une évolution moins dynamique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CAF Touraine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Schéma Départemental des Services aux Familles d’Indre et Loire 2015 -2018</dc:title>
  <dc:creator>Vincent ENOS 371</dc:creator>
  <cp:lastModifiedBy>Corinne CARTIER 371</cp:lastModifiedBy>
  <cp:revision>533</cp:revision>
  <cp:lastPrinted>2018-09-27T07:04:06Z</cp:lastPrinted>
  <dcterms:created xsi:type="dcterms:W3CDTF">2017-06-07T12:58:31Z</dcterms:created>
  <dcterms:modified xsi:type="dcterms:W3CDTF">2018-11-13T12:17:12Z</dcterms:modified>
</cp:coreProperties>
</file>