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59" r:id="rId5"/>
    <p:sldId id="260" r:id="rId6"/>
    <p:sldId id="269" r:id="rId7"/>
    <p:sldId id="261" r:id="rId8"/>
    <p:sldId id="262" r:id="rId9"/>
    <p:sldId id="270" r:id="rId10"/>
    <p:sldId id="263" r:id="rId11"/>
    <p:sldId id="264" r:id="rId12"/>
    <p:sldId id="267" r:id="rId13"/>
    <p:sldId id="271" r:id="rId14"/>
    <p:sldId id="272" r:id="rId15"/>
    <p:sldId id="268" r:id="rId16"/>
    <p:sldId id="273" r:id="rId17"/>
    <p:sldId id="265" r:id="rId18"/>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44" autoAdjust="0"/>
  </p:normalViewPr>
  <p:slideViewPr>
    <p:cSldViewPr>
      <p:cViewPr varScale="1">
        <p:scale>
          <a:sx n="59" d="100"/>
          <a:sy n="59" d="100"/>
        </p:scale>
        <p:origin x="-139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vl1pPr>
          </a:lstStyle>
          <a:p>
            <a:endParaRPr lang="fr-FR"/>
          </a:p>
        </p:txBody>
      </p:sp>
      <p:sp>
        <p:nvSpPr>
          <p:cNvPr id="3" name="Espace réservé de la date 2"/>
          <p:cNvSpPr>
            <a:spLocks noGrp="1"/>
          </p:cNvSpPr>
          <p:nvPr>
            <p:ph type="dt" idx="1"/>
          </p:nvPr>
        </p:nvSpPr>
        <p:spPr>
          <a:xfrm>
            <a:off x="4021295" y="0"/>
            <a:ext cx="3076363" cy="511731"/>
          </a:xfrm>
          <a:prstGeom prst="rect">
            <a:avLst/>
          </a:prstGeom>
        </p:spPr>
        <p:txBody>
          <a:bodyPr vert="horz" lIns="94768" tIns="47384" rIns="94768" bIns="47384" rtlCol="0"/>
          <a:lstStyle>
            <a:lvl1pPr algn="r">
              <a:defRPr sz="1200"/>
            </a:lvl1pPr>
          </a:lstStyle>
          <a:p>
            <a:fld id="{A4E8A388-7442-4B33-9C38-C5B425EE30EA}" type="datetimeFigureOut">
              <a:rPr lang="fr-FR" smtClean="0"/>
              <a:t>15/05/2019</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8" tIns="47384" rIns="94768" bIns="47384" rtlCol="0" anchor="ctr"/>
          <a:lstStyle/>
          <a:p>
            <a:endParaRPr lang="fr-FR"/>
          </a:p>
        </p:txBody>
      </p:sp>
      <p:sp>
        <p:nvSpPr>
          <p:cNvPr id="5" name="Espace réservé des commentaires 4"/>
          <p:cNvSpPr>
            <a:spLocks noGrp="1"/>
          </p:cNvSpPr>
          <p:nvPr>
            <p:ph type="body" sz="quarter" idx="3"/>
          </p:nvPr>
        </p:nvSpPr>
        <p:spPr>
          <a:xfrm>
            <a:off x="709931" y="4861442"/>
            <a:ext cx="5679440" cy="4605576"/>
          </a:xfrm>
          <a:prstGeom prst="rect">
            <a:avLst/>
          </a:prstGeom>
        </p:spPr>
        <p:txBody>
          <a:bodyPr vert="horz" lIns="94768" tIns="47384" rIns="94768" bIns="47384"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721106"/>
            <a:ext cx="3076363" cy="511731"/>
          </a:xfrm>
          <a:prstGeom prst="rect">
            <a:avLst/>
          </a:prstGeom>
        </p:spPr>
        <p:txBody>
          <a:bodyPr vert="horz" lIns="94768" tIns="47384" rIns="94768" bIns="47384"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1295" y="9721106"/>
            <a:ext cx="3076363" cy="511731"/>
          </a:xfrm>
          <a:prstGeom prst="rect">
            <a:avLst/>
          </a:prstGeom>
        </p:spPr>
        <p:txBody>
          <a:bodyPr vert="horz" lIns="94768" tIns="47384" rIns="94768" bIns="47384" rtlCol="0" anchor="b"/>
          <a:lstStyle>
            <a:lvl1pPr algn="r">
              <a:defRPr sz="1200"/>
            </a:lvl1pPr>
          </a:lstStyle>
          <a:p>
            <a:fld id="{253CD621-BBAF-488F-9238-D7628285E494}" type="slidenum">
              <a:rPr lang="fr-FR" smtClean="0"/>
              <a:t>‹N°›</a:t>
            </a:fld>
            <a:endParaRPr lang="fr-FR"/>
          </a:p>
        </p:txBody>
      </p:sp>
    </p:spTree>
    <p:extLst>
      <p:ext uri="{BB962C8B-B14F-4D97-AF65-F5344CB8AC3E}">
        <p14:creationId xmlns:p14="http://schemas.microsoft.com/office/powerpoint/2010/main" val="2335944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53CD621-BBAF-488F-9238-D7628285E494}" type="slidenum">
              <a:rPr lang="fr-FR" smtClean="0"/>
              <a:t>1</a:t>
            </a:fld>
            <a:endParaRPr lang="fr-FR"/>
          </a:p>
        </p:txBody>
      </p:sp>
    </p:spTree>
    <p:extLst>
      <p:ext uri="{BB962C8B-B14F-4D97-AF65-F5344CB8AC3E}">
        <p14:creationId xmlns:p14="http://schemas.microsoft.com/office/powerpoint/2010/main" val="726012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53CD621-BBAF-488F-9238-D7628285E494}" type="slidenum">
              <a:rPr lang="fr-FR" smtClean="0"/>
              <a:t>2</a:t>
            </a:fld>
            <a:endParaRPr lang="fr-FR"/>
          </a:p>
        </p:txBody>
      </p:sp>
    </p:spTree>
    <p:extLst>
      <p:ext uri="{BB962C8B-B14F-4D97-AF65-F5344CB8AC3E}">
        <p14:creationId xmlns:p14="http://schemas.microsoft.com/office/powerpoint/2010/main" val="1839927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1" dirty="0">
                <a:latin typeface="Arial"/>
                <a:ea typeface="Times New Roman"/>
                <a:cs typeface="Times New Roman"/>
              </a:rPr>
              <a:t>La mise en place d’un fichier de suivi simple est conseillée (nom de la famille, date d’envoi ou de remise du courrier) afin de vous assurer de la transmission de l’information aux parents et du respect de l’échéance (à déterminer par vos soins mais proposition à 2 semaines) en cas d’opposition de leur part.</a:t>
            </a:r>
            <a:endParaRPr lang="fr-FR" dirty="0"/>
          </a:p>
        </p:txBody>
      </p:sp>
      <p:sp>
        <p:nvSpPr>
          <p:cNvPr id="4" name="Espace réservé du numéro de diapositive 3"/>
          <p:cNvSpPr>
            <a:spLocks noGrp="1"/>
          </p:cNvSpPr>
          <p:nvPr>
            <p:ph type="sldNum" sz="quarter" idx="10"/>
          </p:nvPr>
        </p:nvSpPr>
        <p:spPr/>
        <p:txBody>
          <a:bodyPr/>
          <a:lstStyle/>
          <a:p>
            <a:fld id="{253CD621-BBAF-488F-9238-D7628285E494}" type="slidenum">
              <a:rPr lang="fr-FR" smtClean="0"/>
              <a:t>8</a:t>
            </a:fld>
            <a:endParaRPr lang="fr-FR"/>
          </a:p>
        </p:txBody>
      </p:sp>
    </p:spTree>
    <p:extLst>
      <p:ext uri="{BB962C8B-B14F-4D97-AF65-F5344CB8AC3E}">
        <p14:creationId xmlns:p14="http://schemas.microsoft.com/office/powerpoint/2010/main" val="890711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1" dirty="0">
                <a:latin typeface="Arial"/>
                <a:ea typeface="Times New Roman"/>
                <a:cs typeface="Times New Roman"/>
              </a:rPr>
              <a:t>La mise en place d’un fichier de suivi simple est conseillée (nom de la famille, date d’envoi ou de remise du courrier) afin de vous assurer de la transmission de l’information aux parents et du respect de l’échéance (à déterminer par vos soins mais proposition à 2 semaines) en cas d’opposition de leur part.</a:t>
            </a:r>
            <a:endParaRPr lang="fr-FR" dirty="0"/>
          </a:p>
        </p:txBody>
      </p:sp>
      <p:sp>
        <p:nvSpPr>
          <p:cNvPr id="4" name="Espace réservé du numéro de diapositive 3"/>
          <p:cNvSpPr>
            <a:spLocks noGrp="1"/>
          </p:cNvSpPr>
          <p:nvPr>
            <p:ph type="sldNum" sz="quarter" idx="10"/>
          </p:nvPr>
        </p:nvSpPr>
        <p:spPr/>
        <p:txBody>
          <a:bodyPr/>
          <a:lstStyle/>
          <a:p>
            <a:fld id="{253CD621-BBAF-488F-9238-D7628285E494}" type="slidenum">
              <a:rPr lang="fr-FR" smtClean="0"/>
              <a:t>9</a:t>
            </a:fld>
            <a:endParaRPr lang="fr-FR"/>
          </a:p>
        </p:txBody>
      </p:sp>
    </p:spTree>
    <p:extLst>
      <p:ext uri="{BB962C8B-B14F-4D97-AF65-F5344CB8AC3E}">
        <p14:creationId xmlns:p14="http://schemas.microsoft.com/office/powerpoint/2010/main" val="3370174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a:t>Modifiez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Modifiez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8D79E20D-11CC-48A8-8938-A4355A68340E}" type="datetime1">
              <a:rPr lang="fr-FR" smtClean="0"/>
              <a:t>15/05/2019</a:t>
            </a:fld>
            <a:endParaRPr lang="fr-FR"/>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r>
              <a:rPr lang="fr-FR"/>
              <a:t>Nadège CHARBONNIER Responsable GAAS</a:t>
            </a: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8F090F4C-470E-45F0-ADED-7F689FAD6252}"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8100FC31-13C1-4C80-9240-BD30C93817C7}" type="datetime1">
              <a:rPr lang="fr-FR" smtClean="0"/>
              <a:t>15/05/2019</a:t>
            </a:fld>
            <a:endParaRPr lang="fr-FR"/>
          </a:p>
        </p:txBody>
      </p:sp>
      <p:sp>
        <p:nvSpPr>
          <p:cNvPr id="5" name="Espace réservé du pied de page 4"/>
          <p:cNvSpPr>
            <a:spLocks noGrp="1"/>
          </p:cNvSpPr>
          <p:nvPr>
            <p:ph type="ftr" sz="quarter" idx="11"/>
          </p:nvPr>
        </p:nvSpPr>
        <p:spPr/>
        <p:txBody>
          <a:bodyPr/>
          <a:lstStyle/>
          <a:p>
            <a:r>
              <a:rPr lang="fr-FR"/>
              <a:t>Nadège CHARBONNIER Responsable GAAS</a:t>
            </a:r>
          </a:p>
        </p:txBody>
      </p:sp>
      <p:sp>
        <p:nvSpPr>
          <p:cNvPr id="6" name="Espace réservé du numéro de diapositive 5"/>
          <p:cNvSpPr>
            <a:spLocks noGrp="1"/>
          </p:cNvSpPr>
          <p:nvPr>
            <p:ph type="sldNum" sz="quarter" idx="12"/>
          </p:nvPr>
        </p:nvSpPr>
        <p:spPr/>
        <p:txBody>
          <a:bodyPr/>
          <a:lstStyle/>
          <a:p>
            <a:fld id="{8F090F4C-470E-45F0-ADED-7F689FAD6252}"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6091924F-2DE7-4EC2-8EFD-E1ADAB93AD71}" type="datetime1">
              <a:rPr lang="fr-FR" smtClean="0"/>
              <a:t>15/05/2019</a:t>
            </a:fld>
            <a:endParaRPr lang="fr-FR"/>
          </a:p>
        </p:txBody>
      </p:sp>
      <p:sp>
        <p:nvSpPr>
          <p:cNvPr id="5" name="Espace réservé du pied de page 4"/>
          <p:cNvSpPr>
            <a:spLocks noGrp="1"/>
          </p:cNvSpPr>
          <p:nvPr>
            <p:ph type="ftr" sz="quarter" idx="11"/>
          </p:nvPr>
        </p:nvSpPr>
        <p:spPr/>
        <p:txBody>
          <a:bodyPr/>
          <a:lstStyle/>
          <a:p>
            <a:r>
              <a:rPr lang="fr-FR"/>
              <a:t>Nadège CHARBONNIER Responsable GAAS</a:t>
            </a:r>
          </a:p>
        </p:txBody>
      </p:sp>
      <p:sp>
        <p:nvSpPr>
          <p:cNvPr id="6" name="Espace réservé du numéro de diapositive 5"/>
          <p:cNvSpPr>
            <a:spLocks noGrp="1"/>
          </p:cNvSpPr>
          <p:nvPr>
            <p:ph type="sldNum" sz="quarter" idx="12"/>
          </p:nvPr>
        </p:nvSpPr>
        <p:spPr/>
        <p:txBody>
          <a:bodyPr/>
          <a:lstStyle/>
          <a:p>
            <a:fld id="{8F090F4C-470E-45F0-ADED-7F689FAD6252}"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4"/>
          </p:nvPr>
        </p:nvSpPr>
        <p:spPr/>
        <p:txBody>
          <a:bodyPr rtlCol="0"/>
          <a:lstStyle/>
          <a:p>
            <a:fld id="{9E15C6E8-345B-4E20-96BC-562D23C4B82D}" type="datetime1">
              <a:rPr lang="fr-FR" smtClean="0"/>
              <a:t>15/05/2019</a:t>
            </a:fld>
            <a:endParaRPr lang="fr-FR"/>
          </a:p>
        </p:txBody>
      </p:sp>
      <p:sp>
        <p:nvSpPr>
          <p:cNvPr id="9" name="Espace réservé du numéro de diapositive 8"/>
          <p:cNvSpPr>
            <a:spLocks noGrp="1"/>
          </p:cNvSpPr>
          <p:nvPr>
            <p:ph type="sldNum" sz="quarter" idx="15"/>
          </p:nvPr>
        </p:nvSpPr>
        <p:spPr/>
        <p:txBody>
          <a:bodyPr rtlCol="0"/>
          <a:lstStyle/>
          <a:p>
            <a:fld id="{8F090F4C-470E-45F0-ADED-7F689FAD6252}" type="slidenum">
              <a:rPr lang="fr-FR" smtClean="0"/>
              <a:t>‹N°›</a:t>
            </a:fld>
            <a:endParaRPr lang="fr-FR"/>
          </a:p>
        </p:txBody>
      </p:sp>
      <p:sp>
        <p:nvSpPr>
          <p:cNvPr id="10" name="Espace réservé du pied de page 9"/>
          <p:cNvSpPr>
            <a:spLocks noGrp="1"/>
          </p:cNvSpPr>
          <p:nvPr>
            <p:ph type="ftr" sz="quarter" idx="16"/>
          </p:nvPr>
        </p:nvSpPr>
        <p:spPr/>
        <p:txBody>
          <a:bodyPr rtlCol="0"/>
          <a:lstStyle/>
          <a:p>
            <a:r>
              <a:rPr lang="fr-FR"/>
              <a:t>Nadège CHARBONNIER Responsable GAAS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a:t>Modifiez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Modifiez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76E769C1-17F0-4D19-B38D-A16D4EE463F5}" type="datetime1">
              <a:rPr lang="fr-FR" smtClean="0"/>
              <a:t>15/05/2019</a:t>
            </a:fld>
            <a:endParaRPr lang="fr-FR"/>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r>
              <a:rPr lang="fr-FR"/>
              <a:t>Nadège CHARBONNIER Responsable GAAS</a:t>
            </a: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8F090F4C-470E-45F0-ADED-7F689FAD6252}"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5" name="Espace réservé de la date 4"/>
          <p:cNvSpPr>
            <a:spLocks noGrp="1"/>
          </p:cNvSpPr>
          <p:nvPr>
            <p:ph type="dt" sz="half" idx="10"/>
          </p:nvPr>
        </p:nvSpPr>
        <p:spPr/>
        <p:txBody>
          <a:bodyPr/>
          <a:lstStyle/>
          <a:p>
            <a:fld id="{EA7A0320-F526-4149-8C66-1EF62BB8F218}" type="datetime1">
              <a:rPr lang="fr-FR" smtClean="0"/>
              <a:t>15/05/2019</a:t>
            </a:fld>
            <a:endParaRPr lang="fr-FR"/>
          </a:p>
        </p:txBody>
      </p:sp>
      <p:sp>
        <p:nvSpPr>
          <p:cNvPr id="6" name="Espace réservé du pied de page 5"/>
          <p:cNvSpPr>
            <a:spLocks noGrp="1"/>
          </p:cNvSpPr>
          <p:nvPr>
            <p:ph type="ftr" sz="quarter" idx="11"/>
          </p:nvPr>
        </p:nvSpPr>
        <p:spPr/>
        <p:txBody>
          <a:bodyPr/>
          <a:lstStyle/>
          <a:p>
            <a:r>
              <a:rPr lang="fr-FR"/>
              <a:t>Nadège CHARBONNIER Responsable GAAS</a:t>
            </a:r>
          </a:p>
        </p:txBody>
      </p:sp>
      <p:sp>
        <p:nvSpPr>
          <p:cNvPr id="7" name="Espace réservé du numéro de diapositive 6"/>
          <p:cNvSpPr>
            <a:spLocks noGrp="1"/>
          </p:cNvSpPr>
          <p:nvPr>
            <p:ph type="sldNum" sz="quarter" idx="12"/>
          </p:nvPr>
        </p:nvSpPr>
        <p:spPr/>
        <p:txBody>
          <a:bodyPr/>
          <a:lstStyle/>
          <a:p>
            <a:fld id="{8F090F4C-470E-45F0-ADED-7F689FAD6252}" type="slidenum">
              <a:rPr lang="fr-FR" smtClean="0"/>
              <a:t>‹N°›</a:t>
            </a:fld>
            <a:endParaRPr lang="fr-FR"/>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a:t>Modifiez le style du titre</a:t>
            </a:r>
            <a:endParaRPr kumimoji="0" lang="en-US"/>
          </a:p>
        </p:txBody>
      </p:sp>
      <p:sp>
        <p:nvSpPr>
          <p:cNvPr id="7" name="Espace réservé de la date 6"/>
          <p:cNvSpPr>
            <a:spLocks noGrp="1"/>
          </p:cNvSpPr>
          <p:nvPr>
            <p:ph type="dt" sz="half" idx="10"/>
          </p:nvPr>
        </p:nvSpPr>
        <p:spPr/>
        <p:txBody>
          <a:bodyPr/>
          <a:lstStyle/>
          <a:p>
            <a:fld id="{93AA311F-4BDD-40BE-AC7A-5A4D527285EE}" type="datetime1">
              <a:rPr lang="fr-FR" smtClean="0"/>
              <a:t>15/05/2019</a:t>
            </a:fld>
            <a:endParaRPr lang="fr-FR"/>
          </a:p>
        </p:txBody>
      </p:sp>
      <p:sp>
        <p:nvSpPr>
          <p:cNvPr id="8" name="Espace réservé du pied de page 7"/>
          <p:cNvSpPr>
            <a:spLocks noGrp="1"/>
          </p:cNvSpPr>
          <p:nvPr>
            <p:ph type="ftr" sz="quarter" idx="11"/>
          </p:nvPr>
        </p:nvSpPr>
        <p:spPr/>
        <p:txBody>
          <a:bodyPr/>
          <a:lstStyle/>
          <a:p>
            <a:r>
              <a:rPr lang="fr-FR"/>
              <a:t>Nadège CHARBONNIER Responsable GAAS</a:t>
            </a:r>
          </a:p>
        </p:txBody>
      </p:sp>
      <p:sp>
        <p:nvSpPr>
          <p:cNvPr id="9" name="Espace réservé du numéro de diapositive 8"/>
          <p:cNvSpPr>
            <a:spLocks noGrp="1"/>
          </p:cNvSpPr>
          <p:nvPr>
            <p:ph type="sldNum" sz="quarter" idx="12"/>
          </p:nvPr>
        </p:nvSpPr>
        <p:spPr/>
        <p:txBody>
          <a:bodyPr/>
          <a:lstStyle/>
          <a:p>
            <a:fld id="{8F090F4C-470E-45F0-ADED-7F689FAD6252}" type="slidenum">
              <a:rPr lang="fr-FR" smtClean="0"/>
              <a:t>‹N°›</a:t>
            </a:fld>
            <a:endParaRPr lang="fr-FR"/>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a:t>Modifiez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a:t>Modifiez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6" name="Espace réservé de la date 5"/>
          <p:cNvSpPr>
            <a:spLocks noGrp="1"/>
          </p:cNvSpPr>
          <p:nvPr>
            <p:ph type="dt" sz="half" idx="10"/>
          </p:nvPr>
        </p:nvSpPr>
        <p:spPr/>
        <p:txBody>
          <a:bodyPr rtlCol="0"/>
          <a:lstStyle/>
          <a:p>
            <a:fld id="{BE38D619-2FE6-47A4-BCEE-5621322F661D}" type="datetime1">
              <a:rPr lang="fr-FR" smtClean="0"/>
              <a:t>15/05/2019</a:t>
            </a:fld>
            <a:endParaRPr lang="fr-FR"/>
          </a:p>
        </p:txBody>
      </p:sp>
      <p:sp>
        <p:nvSpPr>
          <p:cNvPr id="7" name="Espace réservé du numéro de diapositive 6"/>
          <p:cNvSpPr>
            <a:spLocks noGrp="1"/>
          </p:cNvSpPr>
          <p:nvPr>
            <p:ph type="sldNum" sz="quarter" idx="11"/>
          </p:nvPr>
        </p:nvSpPr>
        <p:spPr/>
        <p:txBody>
          <a:bodyPr rtlCol="0"/>
          <a:lstStyle/>
          <a:p>
            <a:fld id="{8F090F4C-470E-45F0-ADED-7F689FAD6252}" type="slidenum">
              <a:rPr lang="fr-FR" smtClean="0"/>
              <a:t>‹N°›</a:t>
            </a:fld>
            <a:endParaRPr lang="fr-FR"/>
          </a:p>
        </p:txBody>
      </p:sp>
      <p:sp>
        <p:nvSpPr>
          <p:cNvPr id="8" name="Espace réservé du pied de page 7"/>
          <p:cNvSpPr>
            <a:spLocks noGrp="1"/>
          </p:cNvSpPr>
          <p:nvPr>
            <p:ph type="ftr" sz="quarter" idx="12"/>
          </p:nvPr>
        </p:nvSpPr>
        <p:spPr/>
        <p:txBody>
          <a:bodyPr rtlCol="0"/>
          <a:lstStyle/>
          <a:p>
            <a:r>
              <a:rPr lang="fr-FR"/>
              <a:t>Nadège CHARBONNIER Responsable GAAS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DE50912-813A-48E0-8493-ECBDE247876D}" type="datetime1">
              <a:rPr lang="fr-FR" smtClean="0"/>
              <a:t>15/05/2019</a:t>
            </a:fld>
            <a:endParaRPr lang="fr-FR"/>
          </a:p>
        </p:txBody>
      </p:sp>
      <p:sp>
        <p:nvSpPr>
          <p:cNvPr id="3" name="Espace réservé du pied de page 2"/>
          <p:cNvSpPr>
            <a:spLocks noGrp="1"/>
          </p:cNvSpPr>
          <p:nvPr>
            <p:ph type="ftr" sz="quarter" idx="11"/>
          </p:nvPr>
        </p:nvSpPr>
        <p:spPr/>
        <p:txBody>
          <a:bodyPr/>
          <a:lstStyle/>
          <a:p>
            <a:r>
              <a:rPr lang="fr-FR"/>
              <a:t>Nadège CHARBONNIER Responsable GAAS</a:t>
            </a:r>
          </a:p>
        </p:txBody>
      </p:sp>
      <p:sp>
        <p:nvSpPr>
          <p:cNvPr id="4" name="Espace réservé du numéro de diapositive 3"/>
          <p:cNvSpPr>
            <a:spLocks noGrp="1"/>
          </p:cNvSpPr>
          <p:nvPr>
            <p:ph type="sldNum" sz="quarter" idx="12"/>
          </p:nvPr>
        </p:nvSpPr>
        <p:spPr/>
        <p:txBody>
          <a:bodyPr/>
          <a:lstStyle/>
          <a:p>
            <a:fld id="{8F090F4C-470E-45F0-ADED-7F689FAD6252}"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a:t>Modifiez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a:t>Modifiez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1" name="Espace réservé de la date 20"/>
          <p:cNvSpPr>
            <a:spLocks noGrp="1"/>
          </p:cNvSpPr>
          <p:nvPr>
            <p:ph type="dt" sz="half" idx="14"/>
          </p:nvPr>
        </p:nvSpPr>
        <p:spPr/>
        <p:txBody>
          <a:bodyPr rtlCol="0"/>
          <a:lstStyle/>
          <a:p>
            <a:fld id="{0C1A9DAC-C0FF-446F-8C51-3F144E23B528}" type="datetime1">
              <a:rPr lang="fr-FR" smtClean="0"/>
              <a:t>15/05/2019</a:t>
            </a:fld>
            <a:endParaRPr lang="fr-FR"/>
          </a:p>
        </p:txBody>
      </p:sp>
      <p:sp>
        <p:nvSpPr>
          <p:cNvPr id="22" name="Espace réservé du numéro de diapositive 21"/>
          <p:cNvSpPr>
            <a:spLocks noGrp="1"/>
          </p:cNvSpPr>
          <p:nvPr>
            <p:ph type="sldNum" sz="quarter" idx="15"/>
          </p:nvPr>
        </p:nvSpPr>
        <p:spPr/>
        <p:txBody>
          <a:bodyPr rtlCol="0"/>
          <a:lstStyle/>
          <a:p>
            <a:fld id="{8F090F4C-470E-45F0-ADED-7F689FAD6252}" type="slidenum">
              <a:rPr lang="fr-FR" smtClean="0"/>
              <a:t>‹N°›</a:t>
            </a:fld>
            <a:endParaRPr lang="fr-FR"/>
          </a:p>
        </p:txBody>
      </p:sp>
      <p:sp>
        <p:nvSpPr>
          <p:cNvPr id="23" name="Espace réservé du pied de page 22"/>
          <p:cNvSpPr>
            <a:spLocks noGrp="1"/>
          </p:cNvSpPr>
          <p:nvPr>
            <p:ph type="ftr" sz="quarter" idx="16"/>
          </p:nvPr>
        </p:nvSpPr>
        <p:spPr/>
        <p:txBody>
          <a:bodyPr rtlCol="0"/>
          <a:lstStyle/>
          <a:p>
            <a:r>
              <a:rPr lang="fr-FR"/>
              <a:t>Nadège CHARBONNIER Responsable GAAS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a:t>Modifiez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a:t>Modifiez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7EF31E2A-9060-45C4-ABFF-E93A3913703C}" type="datetime1">
              <a:rPr lang="fr-FR" smtClean="0"/>
              <a:t>15/05/2019</a:t>
            </a:fld>
            <a:endParaRPr lang="fr-FR"/>
          </a:p>
        </p:txBody>
      </p:sp>
      <p:sp>
        <p:nvSpPr>
          <p:cNvPr id="18" name="Espace réservé du numéro de diapositive 17"/>
          <p:cNvSpPr>
            <a:spLocks noGrp="1"/>
          </p:cNvSpPr>
          <p:nvPr>
            <p:ph type="sldNum" sz="quarter" idx="11"/>
          </p:nvPr>
        </p:nvSpPr>
        <p:spPr/>
        <p:txBody>
          <a:bodyPr rtlCol="0"/>
          <a:lstStyle/>
          <a:p>
            <a:fld id="{8F090F4C-470E-45F0-ADED-7F689FAD6252}" type="slidenum">
              <a:rPr lang="fr-FR" smtClean="0"/>
              <a:t>‹N°›</a:t>
            </a:fld>
            <a:endParaRPr lang="fr-FR"/>
          </a:p>
        </p:txBody>
      </p:sp>
      <p:sp>
        <p:nvSpPr>
          <p:cNvPr id="21" name="Espace réservé du pied de page 20"/>
          <p:cNvSpPr>
            <a:spLocks noGrp="1"/>
          </p:cNvSpPr>
          <p:nvPr>
            <p:ph type="ftr" sz="quarter" idx="12"/>
          </p:nvPr>
        </p:nvSpPr>
        <p:spPr/>
        <p:txBody>
          <a:bodyPr rtlCol="0"/>
          <a:lstStyle/>
          <a:p>
            <a:r>
              <a:rPr lang="fr-FR"/>
              <a:t>Nadège CHARBONNIER Responsable GAAS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a:t>Modifiez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B7907E3-0F6D-457C-A80A-146967842675}" type="datetime1">
              <a:rPr lang="fr-FR" smtClean="0"/>
              <a:t>15/05/2019</a:t>
            </a:fld>
            <a:endParaRPr lang="fr-FR"/>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fr-FR"/>
              <a:t>Nadège CHARBONNIER Responsable GAAS</a:t>
            </a: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F090F4C-470E-45F0-ADED-7F689FAD6252}"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2" Type="http://schemas.openxmlformats.org/officeDocument/2006/relationships/hyperlink" Target="http://www.caf.fr/sites/default/files/cnaf/Documents/Dser/essentiel/Essentiel_filoue_ESSENTIEL174.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FILOUE </a:t>
            </a:r>
            <a:r>
              <a:rPr lang="fr-FR" sz="2000" b="0" dirty="0"/>
              <a:t>(</a:t>
            </a:r>
            <a:r>
              <a:rPr lang="fr-FR" sz="2000" dirty="0" err="1"/>
              <a:t>FI</a:t>
            </a:r>
            <a:r>
              <a:rPr lang="fr-FR" sz="2000" b="0" dirty="0" err="1"/>
              <a:t>chier</a:t>
            </a:r>
            <a:r>
              <a:rPr lang="fr-FR" sz="2000" b="0" dirty="0"/>
              <a:t> </a:t>
            </a:r>
            <a:r>
              <a:rPr lang="fr-FR" sz="2000" dirty="0" err="1"/>
              <a:t>LO</a:t>
            </a:r>
            <a:r>
              <a:rPr lang="fr-FR" sz="2000" b="0" dirty="0" err="1"/>
              <a:t>calisé</a:t>
            </a:r>
            <a:r>
              <a:rPr lang="fr-FR" sz="2000" b="0" dirty="0"/>
              <a:t> des enfants </a:t>
            </a:r>
            <a:r>
              <a:rPr lang="fr-FR" sz="2000" dirty="0"/>
              <a:t>U</a:t>
            </a:r>
            <a:r>
              <a:rPr lang="fr-FR" sz="2000" b="0" dirty="0"/>
              <a:t>sagers d’</a:t>
            </a:r>
            <a:r>
              <a:rPr lang="fr-FR" sz="2000" dirty="0"/>
              <a:t>E</a:t>
            </a:r>
            <a:r>
              <a:rPr lang="fr-FR" sz="2000" b="0" dirty="0"/>
              <a:t>aje)</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4776" y="260648"/>
            <a:ext cx="789888" cy="1152129"/>
          </a:xfrm>
          <a:prstGeom prst="rect">
            <a:avLst/>
          </a:prstGeom>
        </p:spPr>
      </p:pic>
      <p:sp>
        <p:nvSpPr>
          <p:cNvPr id="5" name="Espace réservé du pied de page 4"/>
          <p:cNvSpPr>
            <a:spLocks noGrp="1"/>
          </p:cNvSpPr>
          <p:nvPr>
            <p:ph type="ftr" sz="quarter" idx="11"/>
          </p:nvPr>
        </p:nvSpPr>
        <p:spPr/>
        <p:txBody>
          <a:bodyPr/>
          <a:lstStyle/>
          <a:p>
            <a:r>
              <a:rPr lang="fr-FR" dirty="0"/>
              <a:t>Nadège CHARBONNIER Responsable GAAS</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9739" y="6093296"/>
            <a:ext cx="1304925" cy="5429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numéro de diapositive 2"/>
          <p:cNvSpPr>
            <a:spLocks noGrp="1"/>
          </p:cNvSpPr>
          <p:nvPr>
            <p:ph type="sldNum" sz="quarter" idx="12"/>
          </p:nvPr>
        </p:nvSpPr>
        <p:spPr/>
        <p:txBody>
          <a:bodyPr/>
          <a:lstStyle/>
          <a:p>
            <a:fld id="{8F090F4C-470E-45F0-ADED-7F689FAD6252}" type="slidenum">
              <a:rPr lang="fr-FR" smtClean="0"/>
              <a:t>1</a:t>
            </a:fld>
            <a:endParaRPr lang="fr-FR"/>
          </a:p>
        </p:txBody>
      </p:sp>
    </p:spTree>
    <p:extLst>
      <p:ext uri="{BB962C8B-B14F-4D97-AF65-F5344CB8AC3E}">
        <p14:creationId xmlns:p14="http://schemas.microsoft.com/office/powerpoint/2010/main" val="747336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634082"/>
          </a:xfrm>
          <a:ln>
            <a:solidFill>
              <a:schemeClr val="tx1"/>
            </a:solidFill>
          </a:ln>
        </p:spPr>
        <p:txBody>
          <a:bodyPr/>
          <a:lstStyle/>
          <a:p>
            <a:r>
              <a:rPr lang="fr-FR" dirty="0">
                <a:solidFill>
                  <a:srgbClr val="303030"/>
                </a:solidFill>
              </a:rPr>
              <a:t>Modalités de recueil des données</a:t>
            </a:r>
            <a:endParaRPr lang="fr-FR" dirty="0"/>
          </a:p>
        </p:txBody>
      </p:sp>
      <p:sp>
        <p:nvSpPr>
          <p:cNvPr id="3" name="Espace réservé du contenu 2"/>
          <p:cNvSpPr>
            <a:spLocks noGrp="1"/>
          </p:cNvSpPr>
          <p:nvPr>
            <p:ph sz="quarter" idx="1"/>
          </p:nvPr>
        </p:nvSpPr>
        <p:spPr>
          <a:xfrm>
            <a:off x="457200" y="1340768"/>
            <a:ext cx="7467600" cy="5133184"/>
          </a:xfrm>
        </p:spPr>
        <p:txBody>
          <a:bodyPr/>
          <a:lstStyle/>
          <a:p>
            <a:pPr marL="634365" indent="-457200">
              <a:buFont typeface="Courier New" panose="02070309020205020404" pitchFamily="49" charset="0"/>
              <a:buChar char="o"/>
            </a:pPr>
            <a:r>
              <a:rPr lang="fr-FR" b="1" dirty="0"/>
              <a:t>Dépôt du fichier d’extraction </a:t>
            </a:r>
          </a:p>
          <a:p>
            <a:pPr marL="634365" indent="-457200">
              <a:buFont typeface="Courier New" panose="02070309020205020404" pitchFamily="49" charset="0"/>
              <a:buChar char="o"/>
            </a:pPr>
            <a:endParaRPr lang="fr-FR" sz="2700" dirty="0">
              <a:latin typeface="Arial" panose="020B0604020202020204" pitchFamily="34" charset="0"/>
              <a:cs typeface="Arial" panose="020B0604020202020204" pitchFamily="34" charset="0"/>
            </a:endParaRPr>
          </a:p>
          <a:p>
            <a:pPr marL="817563" lvl="1" indent="-274638" algn="just">
              <a:buFont typeface="Arial" panose="020B0604020202020204" pitchFamily="34" charset="0"/>
              <a:buChar char="•"/>
            </a:pPr>
            <a:r>
              <a:rPr lang="fr-FR" dirty="0"/>
              <a:t>Connexion au portail mis à disposition des partenaires sur « Caf.fr », espace partenaires, rubrique « en savoir plus »/ partenaire Eaje.</a:t>
            </a:r>
          </a:p>
          <a:p>
            <a:pPr marL="817563" lvl="1" indent="-274638" algn="just">
              <a:buFont typeface="Arial" panose="020B0604020202020204" pitchFamily="34" charset="0"/>
              <a:buChar char="•"/>
            </a:pPr>
            <a:endParaRPr lang="fr-FR" dirty="0"/>
          </a:p>
          <a:p>
            <a:pPr marL="817563" lvl="1" indent="-274638" algn="just">
              <a:buFont typeface="Arial" panose="020B0604020202020204" pitchFamily="34" charset="0"/>
              <a:buChar char="•"/>
            </a:pPr>
            <a:r>
              <a:rPr lang="fr-FR" dirty="0"/>
              <a:t>Saisine de l’identifiant et du mot de passe du partenaire</a:t>
            </a:r>
          </a:p>
          <a:p>
            <a:pPr marL="817563" lvl="1" indent="-274638" algn="just">
              <a:buFont typeface="Arial" panose="020B0604020202020204" pitchFamily="34" charset="0"/>
              <a:buChar char="•"/>
            </a:pPr>
            <a:endParaRPr lang="fr-FR" dirty="0"/>
          </a:p>
          <a:p>
            <a:pPr marL="817563" lvl="1" indent="-274638" algn="just">
              <a:buFont typeface="Arial" panose="020B0604020202020204" pitchFamily="34" charset="0"/>
              <a:buChar char="•"/>
            </a:pPr>
            <a:r>
              <a:rPr lang="fr-FR" dirty="0"/>
              <a:t>Un lien pour le dépôt du fichier sera à disposition durant la campagne.</a:t>
            </a:r>
          </a:p>
          <a:p>
            <a:pPr lvl="1"/>
            <a:endParaRPr lang="fr-FR" dirty="0">
              <a:solidFill>
                <a:srgbClr val="FF0000"/>
              </a:solidFill>
            </a:endParaRPr>
          </a:p>
        </p:txBody>
      </p:sp>
      <p:sp>
        <p:nvSpPr>
          <p:cNvPr id="5" name="Espace réservé du pied de page 4"/>
          <p:cNvSpPr>
            <a:spLocks noGrp="1"/>
          </p:cNvSpPr>
          <p:nvPr>
            <p:ph type="ftr" sz="quarter" idx="16"/>
          </p:nvPr>
        </p:nvSpPr>
        <p:spPr>
          <a:xfrm rot="5400000">
            <a:off x="6860650" y="3607704"/>
            <a:ext cx="3459472" cy="365760"/>
          </a:xfrm>
        </p:spPr>
        <p:txBody>
          <a:bodyPr/>
          <a:lstStyle/>
          <a:p>
            <a:r>
              <a:rPr lang="fr-FR" dirty="0"/>
              <a:t>Nadège CHARBONNIER Responsable GAAS</a:t>
            </a:r>
          </a:p>
        </p:txBody>
      </p:sp>
      <p:sp>
        <p:nvSpPr>
          <p:cNvPr id="4" name="Espace réservé du numéro de diapositive 3"/>
          <p:cNvSpPr>
            <a:spLocks noGrp="1"/>
          </p:cNvSpPr>
          <p:nvPr>
            <p:ph type="sldNum" sz="quarter" idx="15"/>
          </p:nvPr>
        </p:nvSpPr>
        <p:spPr/>
        <p:txBody>
          <a:bodyPr/>
          <a:lstStyle/>
          <a:p>
            <a:fld id="{8F090F4C-470E-45F0-ADED-7F689FAD6252}" type="slidenum">
              <a:rPr lang="fr-FR" smtClean="0"/>
              <a:t>10</a:t>
            </a:fld>
            <a:endParaRPr lang="fr-FR"/>
          </a:p>
        </p:txBody>
      </p:sp>
    </p:spTree>
    <p:extLst>
      <p:ext uri="{BB962C8B-B14F-4D97-AF65-F5344CB8AC3E}">
        <p14:creationId xmlns:p14="http://schemas.microsoft.com/office/powerpoint/2010/main" val="4252704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562074"/>
          </a:xfrm>
          <a:ln>
            <a:solidFill>
              <a:schemeClr val="tx1"/>
            </a:solidFill>
          </a:ln>
        </p:spPr>
        <p:txBody>
          <a:bodyPr/>
          <a:lstStyle/>
          <a:p>
            <a:r>
              <a:rPr lang="fr-FR" dirty="0">
                <a:solidFill>
                  <a:srgbClr val="303030"/>
                </a:solidFill>
              </a:rPr>
              <a:t>Modalités de recueil des données</a:t>
            </a:r>
            <a:endParaRPr lang="fr-FR" dirty="0"/>
          </a:p>
        </p:txBody>
      </p:sp>
      <p:pic>
        <p:nvPicPr>
          <p:cNvPr id="6" name="Espace réservé du contenu 5">
            <a:extLst>
              <a:ext uri="{FF2B5EF4-FFF2-40B4-BE49-F238E27FC236}">
                <a16:creationId xmlns:a16="http://schemas.microsoft.com/office/drawing/2014/main" xmlns="" id="{2DEA45C8-FD71-476F-9F33-22DDBF2FE9B0}"/>
              </a:ext>
            </a:extLst>
          </p:cNvPr>
          <p:cNvPicPr>
            <a:picLocks noGrp="1" noChangeAspect="1"/>
          </p:cNvPicPr>
          <p:nvPr>
            <p:ph sz="quarter" idx="1"/>
          </p:nvPr>
        </p:nvPicPr>
        <p:blipFill>
          <a:blip r:embed="rId2"/>
          <a:stretch>
            <a:fillRect/>
          </a:stretch>
        </p:blipFill>
        <p:spPr>
          <a:xfrm>
            <a:off x="219131" y="1916832"/>
            <a:ext cx="4326138" cy="2397318"/>
          </a:xfrm>
          <a:prstGeom prst="rect">
            <a:avLst/>
          </a:prstGeom>
        </p:spPr>
      </p:pic>
      <p:sp>
        <p:nvSpPr>
          <p:cNvPr id="4" name="Espace réservé du numéro de diapositive 3"/>
          <p:cNvSpPr>
            <a:spLocks noGrp="1"/>
          </p:cNvSpPr>
          <p:nvPr>
            <p:ph type="sldNum" sz="quarter" idx="15"/>
          </p:nvPr>
        </p:nvSpPr>
        <p:spPr/>
        <p:txBody>
          <a:bodyPr/>
          <a:lstStyle/>
          <a:p>
            <a:fld id="{8F090F4C-470E-45F0-ADED-7F689FAD6252}" type="slidenum">
              <a:rPr lang="fr-FR" smtClean="0"/>
              <a:t>11</a:t>
            </a:fld>
            <a:endParaRPr lang="fr-FR"/>
          </a:p>
        </p:txBody>
      </p:sp>
      <p:pic>
        <p:nvPicPr>
          <p:cNvPr id="7" name="Image 6">
            <a:extLst>
              <a:ext uri="{FF2B5EF4-FFF2-40B4-BE49-F238E27FC236}">
                <a16:creationId xmlns:a16="http://schemas.microsoft.com/office/drawing/2014/main" xmlns="" id="{5C495CE7-3FE3-4448-9380-6D8445B9BF65}"/>
              </a:ext>
            </a:extLst>
          </p:cNvPr>
          <p:cNvPicPr>
            <a:picLocks noChangeAspect="1"/>
          </p:cNvPicPr>
          <p:nvPr/>
        </p:nvPicPr>
        <p:blipFill>
          <a:blip r:embed="rId3"/>
          <a:stretch>
            <a:fillRect/>
          </a:stretch>
        </p:blipFill>
        <p:spPr>
          <a:xfrm>
            <a:off x="4659649" y="1121656"/>
            <a:ext cx="4016807" cy="3171440"/>
          </a:xfrm>
          <a:prstGeom prst="rect">
            <a:avLst/>
          </a:prstGeom>
        </p:spPr>
      </p:pic>
      <p:pic>
        <p:nvPicPr>
          <p:cNvPr id="8" name="Image 7">
            <a:extLst>
              <a:ext uri="{FF2B5EF4-FFF2-40B4-BE49-F238E27FC236}">
                <a16:creationId xmlns:a16="http://schemas.microsoft.com/office/drawing/2014/main" xmlns="" id="{E1B700AE-4D99-4377-AAE7-0B1D99194653}"/>
              </a:ext>
            </a:extLst>
          </p:cNvPr>
          <p:cNvPicPr>
            <a:picLocks noChangeAspect="1"/>
          </p:cNvPicPr>
          <p:nvPr/>
        </p:nvPicPr>
        <p:blipFill>
          <a:blip r:embed="rId4"/>
          <a:stretch>
            <a:fillRect/>
          </a:stretch>
        </p:blipFill>
        <p:spPr>
          <a:xfrm>
            <a:off x="161809" y="4314150"/>
            <a:ext cx="8370631" cy="1491114"/>
          </a:xfrm>
          <a:prstGeom prst="rect">
            <a:avLst/>
          </a:prstGeom>
        </p:spPr>
      </p:pic>
      <p:sp>
        <p:nvSpPr>
          <p:cNvPr id="9" name="Rectangle 8">
            <a:extLst>
              <a:ext uri="{FF2B5EF4-FFF2-40B4-BE49-F238E27FC236}">
                <a16:creationId xmlns:a16="http://schemas.microsoft.com/office/drawing/2014/main" xmlns="" id="{D57E6F0E-CA88-4C89-9E12-AB6CFF7A9CEB}"/>
              </a:ext>
            </a:extLst>
          </p:cNvPr>
          <p:cNvSpPr/>
          <p:nvPr/>
        </p:nvSpPr>
        <p:spPr>
          <a:xfrm>
            <a:off x="161809" y="1097506"/>
            <a:ext cx="4090543" cy="646331"/>
          </a:xfrm>
          <a:prstGeom prst="rect">
            <a:avLst/>
          </a:prstGeom>
        </p:spPr>
        <p:txBody>
          <a:bodyPr wrap="none">
            <a:spAutoFit/>
          </a:bodyPr>
          <a:lstStyle/>
          <a:p>
            <a:pPr marL="634365" indent="-457200">
              <a:buFont typeface="Courier New" panose="02070309020205020404" pitchFamily="49" charset="0"/>
              <a:buChar char="o"/>
            </a:pPr>
            <a:r>
              <a:rPr lang="fr-FR" b="1" dirty="0"/>
              <a:t>Le fichier d’extraction .csv </a:t>
            </a:r>
          </a:p>
          <a:p>
            <a:pPr marL="177165"/>
            <a:r>
              <a:rPr lang="fr-FR" b="1" dirty="0"/>
              <a:t>	comporte 13 variables</a:t>
            </a:r>
          </a:p>
        </p:txBody>
      </p:sp>
    </p:spTree>
    <p:extLst>
      <p:ext uri="{BB962C8B-B14F-4D97-AF65-F5344CB8AC3E}">
        <p14:creationId xmlns:p14="http://schemas.microsoft.com/office/powerpoint/2010/main" val="3156089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950306" cy="922114"/>
          </a:xfrm>
          <a:ln>
            <a:solidFill>
              <a:schemeClr val="tx1"/>
            </a:solidFill>
          </a:ln>
        </p:spPr>
        <p:txBody>
          <a:bodyPr>
            <a:normAutofit fontScale="90000"/>
          </a:bodyPr>
          <a:lstStyle/>
          <a:p>
            <a:r>
              <a:rPr lang="fr-FR" dirty="0"/>
              <a:t>Exemples de Données statistiques en retour</a:t>
            </a:r>
          </a:p>
        </p:txBody>
      </p:sp>
      <p:sp>
        <p:nvSpPr>
          <p:cNvPr id="4" name="Espace réservé du numéro de diapositive 3"/>
          <p:cNvSpPr>
            <a:spLocks noGrp="1"/>
          </p:cNvSpPr>
          <p:nvPr>
            <p:ph type="sldNum" sz="quarter" idx="15"/>
          </p:nvPr>
        </p:nvSpPr>
        <p:spPr/>
        <p:txBody>
          <a:bodyPr/>
          <a:lstStyle/>
          <a:p>
            <a:fld id="{8F090F4C-470E-45F0-ADED-7F689FAD6252}" type="slidenum">
              <a:rPr lang="fr-FR" smtClean="0"/>
              <a:t>12</a:t>
            </a:fld>
            <a:endParaRPr lang="fr-FR"/>
          </a:p>
        </p:txBody>
      </p:sp>
      <p:sp>
        <p:nvSpPr>
          <p:cNvPr id="5" name="Espace réservé du pied de page 4"/>
          <p:cNvSpPr>
            <a:spLocks noGrp="1"/>
          </p:cNvSpPr>
          <p:nvPr>
            <p:ph type="ftr" sz="quarter" idx="16"/>
          </p:nvPr>
        </p:nvSpPr>
        <p:spPr>
          <a:xfrm rot="5400000">
            <a:off x="6896654" y="3643708"/>
            <a:ext cx="3387464" cy="365760"/>
          </a:xfrm>
        </p:spPr>
        <p:txBody>
          <a:bodyPr/>
          <a:lstStyle/>
          <a:p>
            <a:r>
              <a:rPr lang="fr-FR" dirty="0"/>
              <a:t>Nadège CHARBONNIER Responsable GAAS</a:t>
            </a:r>
          </a:p>
        </p:txBody>
      </p:sp>
      <p:sp>
        <p:nvSpPr>
          <p:cNvPr id="8" name="Espace réservé du contenu 2">
            <a:extLst>
              <a:ext uri="{FF2B5EF4-FFF2-40B4-BE49-F238E27FC236}">
                <a16:creationId xmlns:a16="http://schemas.microsoft.com/office/drawing/2014/main" xmlns="" id="{D35B3B33-A2AA-417C-B0A9-86408C0B6ECF}"/>
              </a:ext>
            </a:extLst>
          </p:cNvPr>
          <p:cNvSpPr>
            <a:spLocks noGrp="1"/>
          </p:cNvSpPr>
          <p:nvPr>
            <p:ph sz="quarter" idx="1"/>
          </p:nvPr>
        </p:nvSpPr>
        <p:spPr>
          <a:xfrm>
            <a:off x="457200" y="1268760"/>
            <a:ext cx="7787208" cy="5205065"/>
          </a:xfrm>
        </p:spPr>
        <p:txBody>
          <a:bodyPr>
            <a:normAutofit fontScale="92500" lnSpcReduction="20000"/>
          </a:bodyPr>
          <a:lstStyle/>
          <a:p>
            <a:r>
              <a:rPr lang="fr-FR" sz="2400" dirty="0">
                <a:latin typeface="Arial" panose="020B0604020202020204" pitchFamily="34" charset="0"/>
                <a:cs typeface="Arial" panose="020B0604020202020204" pitchFamily="34" charset="0"/>
                <a:hlinkClick r:id="rId2"/>
              </a:rPr>
              <a:t>Les déterminants de l’accueil en EAJE</a:t>
            </a:r>
            <a:r>
              <a:rPr lang="fr-FR" sz="2400" dirty="0">
                <a:latin typeface="Arial" panose="020B0604020202020204" pitchFamily="34" charset="0"/>
                <a:cs typeface="Arial" panose="020B0604020202020204" pitchFamily="34" charset="0"/>
              </a:rPr>
              <a:t> – L’essentiel n°174, septembre 2017</a:t>
            </a:r>
          </a:p>
          <a:p>
            <a:r>
              <a:rPr lang="fr-FR" sz="2400" dirty="0">
                <a:latin typeface="Arial" panose="020B0604020202020204" pitchFamily="34" charset="0"/>
                <a:cs typeface="Arial" panose="020B0604020202020204" pitchFamily="34" charset="0"/>
                <a:hlinkClick r:id=""/>
              </a:rPr>
              <a:t>Connaitre les enfants fréquentant les Eaje et leur usage des structures </a:t>
            </a:r>
            <a:r>
              <a:rPr lang="fr-FR" sz="2400" dirty="0">
                <a:latin typeface="Arial" panose="020B0604020202020204" pitchFamily="34" charset="0"/>
                <a:cs typeface="Arial" panose="020B0604020202020204" pitchFamily="34" charset="0"/>
              </a:rPr>
              <a:t>– L’essentiel n° 157, juillet 2015</a:t>
            </a:r>
          </a:p>
          <a:p>
            <a:endParaRPr lang="fr-FR" sz="2400" dirty="0">
              <a:latin typeface="Arial" panose="020B0604020202020204" pitchFamily="34" charset="0"/>
              <a:cs typeface="Arial" panose="020B0604020202020204" pitchFamily="34" charset="0"/>
            </a:endParaRPr>
          </a:p>
          <a:p>
            <a:pPr algn="just"/>
            <a:r>
              <a:rPr lang="fr-FR" dirty="0"/>
              <a:t>Après traitement des données, appariement avec les données allocataires notamment, la Cnaf propose plusieurs supports de restitution :</a:t>
            </a:r>
          </a:p>
          <a:p>
            <a:pPr lvl="1" algn="just"/>
            <a:r>
              <a:rPr lang="fr-FR" dirty="0"/>
              <a:t>Aux Caf, des bases de données que ces dernières peuvent exploiter sur les niveaux géographiques qu’elles jugent pertinents</a:t>
            </a:r>
          </a:p>
          <a:p>
            <a:pPr lvl="1" algn="just"/>
            <a:r>
              <a:rPr lang="fr-FR" dirty="0"/>
              <a:t>Aux Caf, à l’AMF, des fiches communales, dès lors que les Eaje ayant répondus à Filoue couvrent au moins 70% des places en accueil collectif de la commune. Ces fiches sont descriptives. Elles restituent des données, des indicateurs sans commentaires. Leurs structures identiques, quelle que soit la commune, permettent les comparaisons de territoires entre eux.</a:t>
            </a:r>
          </a:p>
          <a:p>
            <a:pPr marL="0" indent="0">
              <a:buNone/>
            </a:pP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3768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950306" cy="922114"/>
          </a:xfrm>
          <a:ln>
            <a:solidFill>
              <a:schemeClr val="tx1"/>
            </a:solidFill>
          </a:ln>
        </p:spPr>
        <p:txBody>
          <a:bodyPr>
            <a:normAutofit fontScale="90000"/>
          </a:bodyPr>
          <a:lstStyle/>
          <a:p>
            <a:r>
              <a:rPr lang="fr-FR" dirty="0"/>
              <a:t>Exemples de Données statistiques en retour</a:t>
            </a:r>
          </a:p>
        </p:txBody>
      </p:sp>
      <p:sp>
        <p:nvSpPr>
          <p:cNvPr id="4" name="Espace réservé du numéro de diapositive 3"/>
          <p:cNvSpPr>
            <a:spLocks noGrp="1"/>
          </p:cNvSpPr>
          <p:nvPr>
            <p:ph type="sldNum" sz="quarter" idx="15"/>
          </p:nvPr>
        </p:nvSpPr>
        <p:spPr/>
        <p:txBody>
          <a:bodyPr/>
          <a:lstStyle/>
          <a:p>
            <a:fld id="{8F090F4C-470E-45F0-ADED-7F689FAD6252}" type="slidenum">
              <a:rPr lang="fr-FR" smtClean="0"/>
              <a:t>13</a:t>
            </a:fld>
            <a:endParaRPr lang="fr-FR"/>
          </a:p>
        </p:txBody>
      </p:sp>
      <p:sp>
        <p:nvSpPr>
          <p:cNvPr id="5" name="Espace réservé du pied de page 4"/>
          <p:cNvSpPr>
            <a:spLocks noGrp="1"/>
          </p:cNvSpPr>
          <p:nvPr>
            <p:ph type="ftr" sz="quarter" idx="16"/>
          </p:nvPr>
        </p:nvSpPr>
        <p:spPr>
          <a:xfrm rot="5400000">
            <a:off x="6896654" y="3643708"/>
            <a:ext cx="3387464" cy="365760"/>
          </a:xfrm>
        </p:spPr>
        <p:txBody>
          <a:bodyPr/>
          <a:lstStyle/>
          <a:p>
            <a:r>
              <a:rPr lang="fr-FR" dirty="0"/>
              <a:t>Nadège CHARBONNIER Responsable GAAS</a:t>
            </a:r>
          </a:p>
        </p:txBody>
      </p:sp>
      <p:sp>
        <p:nvSpPr>
          <p:cNvPr id="8" name="Espace réservé du contenu 2">
            <a:extLst>
              <a:ext uri="{FF2B5EF4-FFF2-40B4-BE49-F238E27FC236}">
                <a16:creationId xmlns:a16="http://schemas.microsoft.com/office/drawing/2014/main" xmlns="" id="{D35B3B33-A2AA-417C-B0A9-86408C0B6ECF}"/>
              </a:ext>
            </a:extLst>
          </p:cNvPr>
          <p:cNvSpPr>
            <a:spLocks noGrp="1"/>
          </p:cNvSpPr>
          <p:nvPr>
            <p:ph sz="quarter" idx="1"/>
          </p:nvPr>
        </p:nvSpPr>
        <p:spPr>
          <a:xfrm>
            <a:off x="457200" y="1268760"/>
            <a:ext cx="7787208" cy="5205065"/>
          </a:xfrm>
        </p:spPr>
        <p:txBody>
          <a:bodyPr>
            <a:normAutofit/>
          </a:bodyPr>
          <a:lstStyle/>
          <a:p>
            <a:r>
              <a:rPr lang="fr-FR" dirty="0">
                <a:latin typeface="Arial" panose="020B0604020202020204" pitchFamily="34" charset="0"/>
                <a:cs typeface="Arial" panose="020B0604020202020204" pitchFamily="34" charset="0"/>
              </a:rPr>
              <a:t>Un exemple de fiche communale</a:t>
            </a:r>
          </a:p>
          <a:p>
            <a:endParaRPr lang="fr-FR" dirty="0"/>
          </a:p>
          <a:p>
            <a:pPr marL="0" indent="0">
              <a:buNone/>
            </a:pPr>
            <a:endParaRPr lang="fr-FR" sz="2400" dirty="0">
              <a:latin typeface="Arial" panose="020B0604020202020204" pitchFamily="34" charset="0"/>
              <a:cs typeface="Arial" panose="020B0604020202020204" pitchFamily="34" charset="0"/>
            </a:endParaRPr>
          </a:p>
        </p:txBody>
      </p:sp>
      <p:pic>
        <p:nvPicPr>
          <p:cNvPr id="3" name="Image 2">
            <a:extLst>
              <a:ext uri="{FF2B5EF4-FFF2-40B4-BE49-F238E27FC236}">
                <a16:creationId xmlns:a16="http://schemas.microsoft.com/office/drawing/2014/main" xmlns="" id="{904AB25C-A137-4CE6-9E2E-AA41DEFC930A}"/>
              </a:ext>
            </a:extLst>
          </p:cNvPr>
          <p:cNvPicPr>
            <a:picLocks noChangeAspect="1"/>
          </p:cNvPicPr>
          <p:nvPr/>
        </p:nvPicPr>
        <p:blipFill>
          <a:blip r:embed="rId2"/>
          <a:stretch>
            <a:fillRect/>
          </a:stretch>
        </p:blipFill>
        <p:spPr>
          <a:xfrm>
            <a:off x="150401" y="1700808"/>
            <a:ext cx="4300840" cy="5015371"/>
          </a:xfrm>
          <a:prstGeom prst="rect">
            <a:avLst/>
          </a:prstGeom>
        </p:spPr>
      </p:pic>
      <p:pic>
        <p:nvPicPr>
          <p:cNvPr id="6" name="Image 5">
            <a:extLst>
              <a:ext uri="{FF2B5EF4-FFF2-40B4-BE49-F238E27FC236}">
                <a16:creationId xmlns:a16="http://schemas.microsoft.com/office/drawing/2014/main" xmlns="" id="{677A6756-2DC2-4E57-B7D1-0C7CCF7FF4BE}"/>
              </a:ext>
            </a:extLst>
          </p:cNvPr>
          <p:cNvPicPr>
            <a:picLocks noChangeAspect="1"/>
          </p:cNvPicPr>
          <p:nvPr/>
        </p:nvPicPr>
        <p:blipFill>
          <a:blip r:embed="rId3"/>
          <a:stretch>
            <a:fillRect/>
          </a:stretch>
        </p:blipFill>
        <p:spPr>
          <a:xfrm>
            <a:off x="4432353" y="1944322"/>
            <a:ext cx="4300957" cy="4797046"/>
          </a:xfrm>
          <a:prstGeom prst="rect">
            <a:avLst/>
          </a:prstGeom>
        </p:spPr>
      </p:pic>
    </p:spTree>
    <p:extLst>
      <p:ext uri="{BB962C8B-B14F-4D97-AF65-F5344CB8AC3E}">
        <p14:creationId xmlns:p14="http://schemas.microsoft.com/office/powerpoint/2010/main" val="1711619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950306" cy="922114"/>
          </a:xfrm>
          <a:ln>
            <a:solidFill>
              <a:schemeClr val="tx1"/>
            </a:solidFill>
          </a:ln>
        </p:spPr>
        <p:txBody>
          <a:bodyPr>
            <a:normAutofit fontScale="90000"/>
          </a:bodyPr>
          <a:lstStyle/>
          <a:p>
            <a:r>
              <a:rPr lang="fr-FR" dirty="0"/>
              <a:t>Exemples de Données statistiques en retour</a:t>
            </a:r>
          </a:p>
        </p:txBody>
      </p:sp>
      <p:sp>
        <p:nvSpPr>
          <p:cNvPr id="4" name="Espace réservé du numéro de diapositive 3"/>
          <p:cNvSpPr>
            <a:spLocks noGrp="1"/>
          </p:cNvSpPr>
          <p:nvPr>
            <p:ph type="sldNum" sz="quarter" idx="15"/>
          </p:nvPr>
        </p:nvSpPr>
        <p:spPr/>
        <p:txBody>
          <a:bodyPr/>
          <a:lstStyle/>
          <a:p>
            <a:fld id="{8F090F4C-470E-45F0-ADED-7F689FAD6252}" type="slidenum">
              <a:rPr lang="fr-FR" smtClean="0"/>
              <a:t>14</a:t>
            </a:fld>
            <a:endParaRPr lang="fr-FR"/>
          </a:p>
        </p:txBody>
      </p:sp>
      <p:sp>
        <p:nvSpPr>
          <p:cNvPr id="5" name="Espace réservé du pied de page 4"/>
          <p:cNvSpPr>
            <a:spLocks noGrp="1"/>
          </p:cNvSpPr>
          <p:nvPr>
            <p:ph type="ftr" sz="quarter" idx="16"/>
          </p:nvPr>
        </p:nvSpPr>
        <p:spPr>
          <a:xfrm rot="5400000">
            <a:off x="6896654" y="3643708"/>
            <a:ext cx="3387464" cy="365760"/>
          </a:xfrm>
        </p:spPr>
        <p:txBody>
          <a:bodyPr/>
          <a:lstStyle/>
          <a:p>
            <a:r>
              <a:rPr lang="fr-FR" dirty="0"/>
              <a:t>Nadège CHARBONNIER Responsable GAAS</a:t>
            </a:r>
          </a:p>
        </p:txBody>
      </p:sp>
      <p:sp>
        <p:nvSpPr>
          <p:cNvPr id="8" name="Espace réservé du contenu 2">
            <a:extLst>
              <a:ext uri="{FF2B5EF4-FFF2-40B4-BE49-F238E27FC236}">
                <a16:creationId xmlns:a16="http://schemas.microsoft.com/office/drawing/2014/main" xmlns="" id="{D35B3B33-A2AA-417C-B0A9-86408C0B6ECF}"/>
              </a:ext>
            </a:extLst>
          </p:cNvPr>
          <p:cNvSpPr>
            <a:spLocks noGrp="1"/>
          </p:cNvSpPr>
          <p:nvPr>
            <p:ph sz="quarter" idx="1"/>
          </p:nvPr>
        </p:nvSpPr>
        <p:spPr>
          <a:xfrm>
            <a:off x="457200" y="1268760"/>
            <a:ext cx="7787208" cy="5205065"/>
          </a:xfrm>
        </p:spPr>
        <p:txBody>
          <a:bodyPr>
            <a:normAutofit/>
          </a:bodyPr>
          <a:lstStyle/>
          <a:p>
            <a:r>
              <a:rPr lang="fr-FR" dirty="0">
                <a:latin typeface="Arial" panose="020B0604020202020204" pitchFamily="34" charset="0"/>
                <a:cs typeface="Arial" panose="020B0604020202020204" pitchFamily="34" charset="0"/>
              </a:rPr>
              <a:t>Un exemple de fiche communale</a:t>
            </a:r>
          </a:p>
          <a:p>
            <a:endParaRPr lang="fr-FR" dirty="0"/>
          </a:p>
          <a:p>
            <a:pPr marL="0" indent="0">
              <a:buNone/>
            </a:pPr>
            <a:endParaRPr lang="fr-FR" sz="2400" dirty="0">
              <a:latin typeface="Arial" panose="020B06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xmlns="" id="{31295565-B743-4F38-B85D-4BCE658DF87D}"/>
              </a:ext>
            </a:extLst>
          </p:cNvPr>
          <p:cNvPicPr>
            <a:picLocks noChangeAspect="1"/>
          </p:cNvPicPr>
          <p:nvPr/>
        </p:nvPicPr>
        <p:blipFill>
          <a:blip r:embed="rId2"/>
          <a:stretch>
            <a:fillRect/>
          </a:stretch>
        </p:blipFill>
        <p:spPr>
          <a:xfrm>
            <a:off x="199765" y="1700808"/>
            <a:ext cx="4361245" cy="5090427"/>
          </a:xfrm>
          <a:prstGeom prst="rect">
            <a:avLst/>
          </a:prstGeom>
        </p:spPr>
      </p:pic>
      <p:pic>
        <p:nvPicPr>
          <p:cNvPr id="9" name="Image 8">
            <a:extLst>
              <a:ext uri="{FF2B5EF4-FFF2-40B4-BE49-F238E27FC236}">
                <a16:creationId xmlns:a16="http://schemas.microsoft.com/office/drawing/2014/main" xmlns="" id="{1DE6A785-A977-42DA-811A-64F6BF74203B}"/>
              </a:ext>
            </a:extLst>
          </p:cNvPr>
          <p:cNvPicPr>
            <a:picLocks noChangeAspect="1"/>
          </p:cNvPicPr>
          <p:nvPr/>
        </p:nvPicPr>
        <p:blipFill>
          <a:blip r:embed="rId3"/>
          <a:stretch>
            <a:fillRect/>
          </a:stretch>
        </p:blipFill>
        <p:spPr>
          <a:xfrm>
            <a:off x="4559607" y="2132856"/>
            <a:ext cx="4188857" cy="3528392"/>
          </a:xfrm>
          <a:prstGeom prst="rect">
            <a:avLst/>
          </a:prstGeom>
        </p:spPr>
      </p:pic>
    </p:spTree>
    <p:extLst>
      <p:ext uri="{BB962C8B-B14F-4D97-AF65-F5344CB8AC3E}">
        <p14:creationId xmlns:p14="http://schemas.microsoft.com/office/powerpoint/2010/main" val="2612035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850106"/>
          </a:xfrm>
          <a:ln>
            <a:solidFill>
              <a:schemeClr val="tx1"/>
            </a:solidFill>
          </a:ln>
        </p:spPr>
        <p:txBody>
          <a:bodyPr>
            <a:normAutofit fontScale="90000"/>
          </a:bodyPr>
          <a:lstStyle/>
          <a:p>
            <a:r>
              <a:rPr lang="fr-FR" dirty="0"/>
              <a:t>Modification des engagements vis-à-vis de la Caf</a:t>
            </a:r>
          </a:p>
        </p:txBody>
      </p:sp>
      <p:sp>
        <p:nvSpPr>
          <p:cNvPr id="3" name="Espace réservé du contenu 2"/>
          <p:cNvSpPr>
            <a:spLocks noGrp="1"/>
          </p:cNvSpPr>
          <p:nvPr>
            <p:ph sz="quarter" idx="1"/>
          </p:nvPr>
        </p:nvSpPr>
        <p:spPr>
          <a:xfrm>
            <a:off x="370734" y="1268760"/>
            <a:ext cx="8036772" cy="5205192"/>
          </a:xfrm>
        </p:spPr>
        <p:txBody>
          <a:bodyPr/>
          <a:lstStyle/>
          <a:p>
            <a:pPr marL="342900" lvl="1" indent="-342900" algn="just">
              <a:buSzPct val="100000"/>
              <a:buFont typeface="Arial" panose="020B0604020202020204" pitchFamily="34" charset="0"/>
              <a:buChar char="•"/>
            </a:pPr>
            <a:r>
              <a:rPr lang="fr-FR" dirty="0"/>
              <a:t>Le modèle type de convention d’objectifs et de financement 2019 ainsi que le modèle d’avenant 2019 prévoit cette participation progressive à l’enquête Filoue. </a:t>
            </a:r>
          </a:p>
          <a:p>
            <a:pPr marL="365760" lvl="1" indent="0">
              <a:buNone/>
            </a:pPr>
            <a:endParaRPr lang="fr-FR" dirty="0"/>
          </a:p>
          <a:p>
            <a:pPr marL="365760" lvl="1" indent="0">
              <a:buNone/>
            </a:pPr>
            <a:endParaRPr lang="fr-FR" dirty="0"/>
          </a:p>
        </p:txBody>
      </p:sp>
      <p:sp>
        <p:nvSpPr>
          <p:cNvPr id="4" name="Espace réservé du numéro de diapositive 3"/>
          <p:cNvSpPr>
            <a:spLocks noGrp="1"/>
          </p:cNvSpPr>
          <p:nvPr>
            <p:ph type="sldNum" sz="quarter" idx="15"/>
          </p:nvPr>
        </p:nvSpPr>
        <p:spPr/>
        <p:txBody>
          <a:bodyPr/>
          <a:lstStyle/>
          <a:p>
            <a:fld id="{8F090F4C-470E-45F0-ADED-7F689FAD6252}" type="slidenum">
              <a:rPr lang="fr-FR" smtClean="0"/>
              <a:t>15</a:t>
            </a:fld>
            <a:endParaRPr lang="fr-FR"/>
          </a:p>
        </p:txBody>
      </p:sp>
      <p:pic>
        <p:nvPicPr>
          <p:cNvPr id="8" name="Image 7">
            <a:extLst>
              <a:ext uri="{FF2B5EF4-FFF2-40B4-BE49-F238E27FC236}">
                <a16:creationId xmlns:a16="http://schemas.microsoft.com/office/drawing/2014/main" xmlns="" id="{C0ED881A-3EF7-4508-8144-C206B26AD576}"/>
              </a:ext>
            </a:extLst>
          </p:cNvPr>
          <p:cNvPicPr>
            <a:picLocks noChangeAspect="1"/>
          </p:cNvPicPr>
          <p:nvPr/>
        </p:nvPicPr>
        <p:blipFill>
          <a:blip r:embed="rId6"/>
          <a:stretch>
            <a:fillRect/>
          </a:stretch>
        </p:blipFill>
        <p:spPr>
          <a:xfrm>
            <a:off x="2483768" y="3107379"/>
            <a:ext cx="1420491" cy="609653"/>
          </a:xfrm>
          <a:prstGeom prst="rect">
            <a:avLst/>
          </a:prstGeom>
        </p:spPr>
      </p:pic>
      <p:sp>
        <p:nvSpPr>
          <p:cNvPr id="9" name="Rectangle à coins arrondis 56">
            <a:extLst>
              <a:ext uri="{FF2B5EF4-FFF2-40B4-BE49-F238E27FC236}">
                <a16:creationId xmlns:a16="http://schemas.microsoft.com/office/drawing/2014/main" xmlns="" id="{B51EC6C7-14D8-4140-AE28-35F2AB445D63}"/>
              </a:ext>
            </a:extLst>
          </p:cNvPr>
          <p:cNvSpPr/>
          <p:nvPr>
            <p:custDataLst>
              <p:tags r:id="rId1"/>
            </p:custDataLst>
          </p:nvPr>
        </p:nvSpPr>
        <p:spPr>
          <a:xfrm>
            <a:off x="4010587" y="2348880"/>
            <a:ext cx="4593861" cy="2160240"/>
          </a:xfrm>
          <a:prstGeom prst="roundRect">
            <a:avLst>
              <a:gd name="adj" fmla="val 10000"/>
            </a:avLst>
          </a:prstGeom>
          <a:solidFill>
            <a:srgbClr val="3C6FA8">
              <a:hueOff val="-725059"/>
              <a:satOff val="13650"/>
              <a:lumOff val="9019"/>
              <a:alphaOff val="0"/>
            </a:srgbClr>
          </a:solidFill>
          <a:ln w="25400" cap="flat" cmpd="sng" algn="ctr">
            <a:solidFill>
              <a:prstClr val="white">
                <a:hueOff val="0"/>
                <a:satOff val="0"/>
                <a:lumOff val="0"/>
                <a:alphaOff val="0"/>
              </a:prstClr>
            </a:solidFill>
            <a:prstDash val="solid"/>
          </a:ln>
          <a:effectLst/>
        </p:spPr>
        <p:txBody>
          <a:bodyPr spcFirstLastPara="0" vert="horz" wrap="square" lIns="30480" tIns="22860" rIns="30480" bIns="22860" numCol="1" spcCol="1270" anchor="ctr" anchorCtr="0">
            <a:noAutofit/>
          </a:bodyPr>
          <a:lstStyle/>
          <a:p>
            <a:pPr algn="ctr"/>
            <a:r>
              <a:rPr lang="fr-FR" sz="1400" b="1" dirty="0">
                <a:latin typeface="Arial" panose="020B0604020202020204" pitchFamily="34" charset="0"/>
                <a:cs typeface="Arial" panose="020B0604020202020204" pitchFamily="34" charset="0"/>
              </a:rPr>
              <a:t>Avenant à la convention PSU  à effet du 1/1/2019 intégrant : </a:t>
            </a:r>
          </a:p>
          <a:p>
            <a:pPr marL="171450" indent="-171450">
              <a:buFontTx/>
              <a:buChar char="-"/>
            </a:pPr>
            <a:r>
              <a:rPr lang="fr-FR" sz="1200" b="1" dirty="0">
                <a:solidFill>
                  <a:schemeClr val="bg1"/>
                </a:solidFill>
                <a:latin typeface="Arial" panose="020B0604020202020204" pitchFamily="34" charset="0"/>
                <a:cs typeface="Arial" panose="020B0604020202020204" pitchFamily="34" charset="0"/>
              </a:rPr>
              <a:t>La variation du seuil concernant la condition d’ouverture sur l’extérieur pour les crèches de personnel </a:t>
            </a:r>
          </a:p>
          <a:p>
            <a:pPr marL="171450" indent="-171450">
              <a:buFontTx/>
              <a:buChar char="-"/>
            </a:pPr>
            <a:r>
              <a:rPr lang="fr-FR" sz="1200" b="1" dirty="0">
                <a:solidFill>
                  <a:schemeClr val="bg1"/>
                </a:solidFill>
                <a:latin typeface="Arial" panose="020B0604020202020204" pitchFamily="34" charset="0"/>
                <a:cs typeface="Arial" panose="020B0604020202020204" pitchFamily="34" charset="0"/>
              </a:rPr>
              <a:t>Le passage de 3 à 6 heures  de concertation prises en compte dans la calcul de la PSU</a:t>
            </a:r>
          </a:p>
          <a:p>
            <a:pPr marL="171450" indent="-171450">
              <a:buFontTx/>
              <a:buChar char="-"/>
            </a:pPr>
            <a:r>
              <a:rPr lang="fr-FR" sz="1200" b="1" dirty="0">
                <a:solidFill>
                  <a:schemeClr val="bg1"/>
                </a:solidFill>
                <a:latin typeface="Arial" panose="020B0604020202020204" pitchFamily="34" charset="0"/>
                <a:cs typeface="Arial" panose="020B0604020202020204" pitchFamily="34" charset="0"/>
              </a:rPr>
              <a:t>Le bonus mixité sociale</a:t>
            </a:r>
          </a:p>
          <a:p>
            <a:pPr marL="171450" indent="-171450">
              <a:buFontTx/>
              <a:buChar char="-"/>
            </a:pPr>
            <a:r>
              <a:rPr lang="fr-FR" sz="1200" b="1" dirty="0">
                <a:solidFill>
                  <a:schemeClr val="bg1"/>
                </a:solidFill>
                <a:latin typeface="Arial" panose="020B0604020202020204" pitchFamily="34" charset="0"/>
                <a:cs typeface="Arial" panose="020B0604020202020204" pitchFamily="34" charset="0"/>
              </a:rPr>
              <a:t>Le bonus inclusion handicap</a:t>
            </a:r>
          </a:p>
          <a:p>
            <a:pPr marL="171450" indent="-171450">
              <a:buFontTx/>
              <a:buChar char="-"/>
            </a:pPr>
            <a:r>
              <a:rPr lang="fr-FR" sz="1200" b="1" dirty="0">
                <a:solidFill>
                  <a:schemeClr val="bg1"/>
                </a:solidFill>
                <a:latin typeface="Arial" panose="020B0604020202020204" pitchFamily="34" charset="0"/>
                <a:cs typeface="Arial" panose="020B0604020202020204" pitchFamily="34" charset="0"/>
              </a:rPr>
              <a:t>La généralisation de la  participation à l’enquête Filoue au fur et à mesure de la détention du module de gestion </a:t>
            </a:r>
          </a:p>
          <a:p>
            <a:pPr algn="ctr"/>
            <a:endParaRPr lang="fr-FR" sz="1100" b="1" dirty="0">
              <a:solidFill>
                <a:prstClr val="white"/>
              </a:solidFill>
              <a:latin typeface="Arial" panose="020B0604020202020204" pitchFamily="34" charset="0"/>
              <a:cs typeface="Arial" panose="020B0604020202020204" pitchFamily="34" charset="0"/>
            </a:endParaRPr>
          </a:p>
        </p:txBody>
      </p:sp>
      <p:sp>
        <p:nvSpPr>
          <p:cNvPr id="11" name="Rectangle à coins arrondis 55">
            <a:extLst>
              <a:ext uri="{FF2B5EF4-FFF2-40B4-BE49-F238E27FC236}">
                <a16:creationId xmlns:a16="http://schemas.microsoft.com/office/drawing/2014/main" xmlns="" id="{7DAA996F-C1D5-46C6-BB93-4587AFCC4C29}"/>
              </a:ext>
            </a:extLst>
          </p:cNvPr>
          <p:cNvSpPr/>
          <p:nvPr>
            <p:custDataLst>
              <p:tags r:id="rId2"/>
            </p:custDataLst>
          </p:nvPr>
        </p:nvSpPr>
        <p:spPr>
          <a:xfrm>
            <a:off x="378719" y="2853056"/>
            <a:ext cx="1998721" cy="1080000"/>
          </a:xfrm>
          <a:prstGeom prst="roundRect">
            <a:avLst>
              <a:gd name="adj" fmla="val 10000"/>
            </a:avLst>
          </a:prstGeom>
          <a:solidFill>
            <a:srgbClr val="B8CCE4">
              <a:lumMod val="50000"/>
            </a:srgbClr>
          </a:solidFill>
          <a:ln w="25400" cap="flat" cmpd="sng" algn="ctr">
            <a:solidFill>
              <a:prstClr val="white">
                <a:hueOff val="0"/>
                <a:satOff val="0"/>
                <a:lumOff val="0"/>
                <a:alphaOff val="0"/>
              </a:prstClr>
            </a:solidFill>
            <a:prstDash val="solid"/>
          </a:ln>
          <a:effectLst/>
        </p:spPr>
        <p:txBody>
          <a:bodyPr spcFirstLastPara="0" vert="horz" wrap="square" lIns="30480" tIns="22860" rIns="30480" bIns="22860" numCol="1" spcCol="1270" anchor="ctr" anchorCtr="0">
            <a:noAutofit/>
          </a:bodyP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Convention PSU en cours </a:t>
            </a:r>
          </a:p>
          <a:p>
            <a:pPr marL="0" marR="0" lvl="0" indent="0" algn="ctr" defTabSz="914309"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Fin de droit  2019/2020/2021</a:t>
            </a:r>
          </a:p>
        </p:txBody>
      </p:sp>
      <p:sp>
        <p:nvSpPr>
          <p:cNvPr id="12" name="Rectangle à coins arrondis 55">
            <a:extLst>
              <a:ext uri="{FF2B5EF4-FFF2-40B4-BE49-F238E27FC236}">
                <a16:creationId xmlns:a16="http://schemas.microsoft.com/office/drawing/2014/main" xmlns="" id="{0BD77208-F0D2-44CC-BECE-49452D7E90E7}"/>
              </a:ext>
            </a:extLst>
          </p:cNvPr>
          <p:cNvSpPr/>
          <p:nvPr>
            <p:custDataLst>
              <p:tags r:id="rId3"/>
            </p:custDataLst>
          </p:nvPr>
        </p:nvSpPr>
        <p:spPr>
          <a:xfrm>
            <a:off x="370734" y="5157312"/>
            <a:ext cx="1998721" cy="1080000"/>
          </a:xfrm>
          <a:prstGeom prst="roundRect">
            <a:avLst>
              <a:gd name="adj" fmla="val 10000"/>
            </a:avLst>
          </a:prstGeom>
          <a:solidFill>
            <a:srgbClr val="B8CCE4">
              <a:lumMod val="50000"/>
            </a:srgbClr>
          </a:solidFill>
          <a:ln w="25400" cap="flat" cmpd="sng" algn="ctr">
            <a:solidFill>
              <a:prstClr val="white">
                <a:hueOff val="0"/>
                <a:satOff val="0"/>
                <a:lumOff val="0"/>
                <a:alphaOff val="0"/>
              </a:prstClr>
            </a:solidFill>
            <a:prstDash val="solid"/>
          </a:ln>
          <a:effectLst/>
        </p:spPr>
        <p:txBody>
          <a:bodyPr spcFirstLastPara="0" vert="horz" wrap="square" lIns="30480" tIns="22860" rIns="30480" bIns="22860" numCol="1" spcCol="1270" anchor="ctr" anchorCtr="0">
            <a:noAutofit/>
          </a:bodyPr>
          <a:lstStyle/>
          <a:p>
            <a:pPr marL="0" marR="0" lvl="0" indent="0" algn="ctr" defTabSz="914309" eaLnBrk="1" fontAlgn="auto" latinLnBrk="0" hangingPunct="1">
              <a:lnSpc>
                <a:spcPct val="100000"/>
              </a:lnSpc>
              <a:spcBef>
                <a:spcPts val="0"/>
              </a:spcBef>
              <a:spcAft>
                <a:spcPts val="0"/>
              </a:spcAft>
              <a:buClrTx/>
              <a:buSzTx/>
              <a:buFontTx/>
              <a:buNone/>
              <a:tabLst/>
              <a:defRPr/>
            </a:pPr>
            <a:r>
              <a:rPr lang="fr-FR" sz="1200" b="1" kern="0" dirty="0">
                <a:solidFill>
                  <a:prstClr val="white"/>
                </a:solidFill>
                <a:latin typeface="Arial" panose="020B0604020202020204" pitchFamily="34" charset="0"/>
                <a:cs typeface="Arial" panose="020B0604020202020204" pitchFamily="34" charset="0"/>
              </a:rPr>
              <a:t>Nouveau dossier </a:t>
            </a:r>
            <a:endParaRPr kumimoji="0" lang="fr-FR"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pic>
        <p:nvPicPr>
          <p:cNvPr id="13" name="Image 12">
            <a:extLst>
              <a:ext uri="{FF2B5EF4-FFF2-40B4-BE49-F238E27FC236}">
                <a16:creationId xmlns:a16="http://schemas.microsoft.com/office/drawing/2014/main" xmlns="" id="{6FA1BE4E-3FF6-44F3-BF12-841D33261D05}"/>
              </a:ext>
            </a:extLst>
          </p:cNvPr>
          <p:cNvPicPr>
            <a:picLocks noChangeAspect="1"/>
          </p:cNvPicPr>
          <p:nvPr/>
        </p:nvPicPr>
        <p:blipFill>
          <a:blip r:embed="rId6"/>
          <a:stretch>
            <a:fillRect/>
          </a:stretch>
        </p:blipFill>
        <p:spPr>
          <a:xfrm>
            <a:off x="2483767" y="5339627"/>
            <a:ext cx="1420491" cy="609653"/>
          </a:xfrm>
          <a:prstGeom prst="rect">
            <a:avLst/>
          </a:prstGeom>
        </p:spPr>
      </p:pic>
      <p:sp>
        <p:nvSpPr>
          <p:cNvPr id="15" name="Rectangle à coins arrondis 56">
            <a:extLst>
              <a:ext uri="{FF2B5EF4-FFF2-40B4-BE49-F238E27FC236}">
                <a16:creationId xmlns:a16="http://schemas.microsoft.com/office/drawing/2014/main" xmlns="" id="{9AEC3490-9334-4807-9078-A375185C7304}"/>
              </a:ext>
            </a:extLst>
          </p:cNvPr>
          <p:cNvSpPr/>
          <p:nvPr>
            <p:custDataLst>
              <p:tags r:id="rId4"/>
            </p:custDataLst>
          </p:nvPr>
        </p:nvSpPr>
        <p:spPr>
          <a:xfrm>
            <a:off x="3995936" y="4581128"/>
            <a:ext cx="4593861" cy="2160240"/>
          </a:xfrm>
          <a:prstGeom prst="roundRect">
            <a:avLst>
              <a:gd name="adj" fmla="val 10000"/>
            </a:avLst>
          </a:prstGeom>
          <a:solidFill>
            <a:srgbClr val="3C6FA8">
              <a:hueOff val="-725059"/>
              <a:satOff val="13650"/>
              <a:lumOff val="9019"/>
              <a:alphaOff val="0"/>
            </a:srgbClr>
          </a:solidFill>
          <a:ln w="25400" cap="flat" cmpd="sng" algn="ctr">
            <a:solidFill>
              <a:prstClr val="white">
                <a:hueOff val="0"/>
                <a:satOff val="0"/>
                <a:lumOff val="0"/>
                <a:alphaOff val="0"/>
              </a:prstClr>
            </a:solidFill>
            <a:prstDash val="solid"/>
          </a:ln>
          <a:effectLst/>
        </p:spPr>
        <p:txBody>
          <a:bodyPr spcFirstLastPara="0" vert="horz" wrap="square" lIns="30480" tIns="22860" rIns="30480" bIns="22860" numCol="1" spcCol="1270" anchor="ctr" anchorCtr="0">
            <a:noAutofit/>
          </a:bodyPr>
          <a:lstStyle/>
          <a:p>
            <a:pPr algn="ctr"/>
            <a:r>
              <a:rPr lang="fr-FR" sz="1400" b="1" dirty="0">
                <a:latin typeface="Arial" panose="020B0604020202020204" pitchFamily="34" charset="0"/>
                <a:cs typeface="Arial" panose="020B0604020202020204" pitchFamily="34" charset="0"/>
              </a:rPr>
              <a:t>Nouvelle convention PSU intégrant : </a:t>
            </a:r>
          </a:p>
          <a:p>
            <a:pPr algn="ctr"/>
            <a:endParaRPr lang="fr-FR" sz="1400" b="1" dirty="0">
              <a:latin typeface="Arial" panose="020B0604020202020204" pitchFamily="34" charset="0"/>
              <a:cs typeface="Arial" panose="020B0604020202020204" pitchFamily="34" charset="0"/>
            </a:endParaRPr>
          </a:p>
          <a:p>
            <a:pPr marL="171450" indent="-171450">
              <a:buFontTx/>
              <a:buChar char="-"/>
            </a:pPr>
            <a:r>
              <a:rPr lang="fr-FR" sz="1200" b="1" dirty="0">
                <a:solidFill>
                  <a:schemeClr val="bg1"/>
                </a:solidFill>
                <a:latin typeface="Arial" panose="020B0604020202020204" pitchFamily="34" charset="0"/>
                <a:cs typeface="Arial" panose="020B0604020202020204" pitchFamily="34" charset="0"/>
              </a:rPr>
              <a:t>La variation du seuil concernant la condition d’ouverture sur l’extérieur pour les crèches de personnel </a:t>
            </a:r>
          </a:p>
          <a:p>
            <a:pPr marL="171450" indent="-171450">
              <a:buFontTx/>
              <a:buChar char="-"/>
            </a:pPr>
            <a:r>
              <a:rPr lang="fr-FR" sz="1200" b="1" dirty="0">
                <a:solidFill>
                  <a:schemeClr val="bg1"/>
                </a:solidFill>
                <a:latin typeface="Arial" panose="020B0604020202020204" pitchFamily="34" charset="0"/>
                <a:cs typeface="Arial" panose="020B0604020202020204" pitchFamily="34" charset="0"/>
              </a:rPr>
              <a:t>Le passage de 3 à 6 heures  de concertation prises en compte dans la calcul de la PSU</a:t>
            </a:r>
          </a:p>
          <a:p>
            <a:pPr marL="171450" indent="-171450">
              <a:buFontTx/>
              <a:buChar char="-"/>
            </a:pPr>
            <a:r>
              <a:rPr lang="fr-FR" sz="1200" b="1" dirty="0">
                <a:solidFill>
                  <a:schemeClr val="bg1"/>
                </a:solidFill>
                <a:latin typeface="Arial" panose="020B0604020202020204" pitchFamily="34" charset="0"/>
                <a:cs typeface="Arial" panose="020B0604020202020204" pitchFamily="34" charset="0"/>
              </a:rPr>
              <a:t>Le bonus mixité sociale</a:t>
            </a:r>
          </a:p>
          <a:p>
            <a:pPr marL="171450" indent="-171450">
              <a:buFontTx/>
              <a:buChar char="-"/>
            </a:pPr>
            <a:r>
              <a:rPr lang="fr-FR" sz="1200" b="1" dirty="0">
                <a:solidFill>
                  <a:schemeClr val="bg1"/>
                </a:solidFill>
                <a:latin typeface="Arial" panose="020B0604020202020204" pitchFamily="34" charset="0"/>
                <a:cs typeface="Arial" panose="020B0604020202020204" pitchFamily="34" charset="0"/>
              </a:rPr>
              <a:t>Le bonus inclusion handicap</a:t>
            </a:r>
          </a:p>
          <a:p>
            <a:pPr marL="171450" indent="-171450">
              <a:buFontTx/>
              <a:buChar char="-"/>
            </a:pPr>
            <a:r>
              <a:rPr lang="fr-FR" sz="1200" b="1" dirty="0">
                <a:solidFill>
                  <a:schemeClr val="bg1"/>
                </a:solidFill>
                <a:latin typeface="Arial" panose="020B0604020202020204" pitchFamily="34" charset="0"/>
                <a:cs typeface="Arial" panose="020B0604020202020204" pitchFamily="34" charset="0"/>
              </a:rPr>
              <a:t>La généralisation de la  participation à l’enquête Filoue au fur et à mesure de la détention du module de gestion </a:t>
            </a:r>
          </a:p>
          <a:p>
            <a:pPr algn="ctr"/>
            <a:endParaRPr lang="fr-FR" sz="11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1308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634082"/>
          </a:xfrm>
          <a:ln>
            <a:solidFill>
              <a:schemeClr val="tx1"/>
            </a:solidFill>
          </a:ln>
        </p:spPr>
        <p:txBody>
          <a:bodyPr/>
          <a:lstStyle/>
          <a:p>
            <a:r>
              <a:rPr lang="fr-FR" dirty="0"/>
              <a:t>Renseignements</a:t>
            </a:r>
          </a:p>
        </p:txBody>
      </p:sp>
      <p:sp>
        <p:nvSpPr>
          <p:cNvPr id="3" name="Espace réservé du contenu 2"/>
          <p:cNvSpPr>
            <a:spLocks noGrp="1"/>
          </p:cNvSpPr>
          <p:nvPr>
            <p:ph sz="quarter" idx="1"/>
          </p:nvPr>
        </p:nvSpPr>
        <p:spPr/>
        <p:txBody>
          <a:bodyPr/>
          <a:lstStyle/>
          <a:p>
            <a:r>
              <a:rPr lang="fr-FR" b="1" dirty="0"/>
              <a:t>Définir avec la Caf l’année de la 1</a:t>
            </a:r>
            <a:r>
              <a:rPr lang="fr-FR" b="1" baseline="30000" dirty="0"/>
              <a:t>ère</a:t>
            </a:r>
            <a:r>
              <a:rPr lang="fr-FR" b="1" dirty="0"/>
              <a:t> participation à l’enquête Filoue</a:t>
            </a:r>
            <a:r>
              <a:rPr lang="fr-FR" dirty="0"/>
              <a:t> : </a:t>
            </a:r>
          </a:p>
          <a:p>
            <a:endParaRPr lang="fr-FR" dirty="0"/>
          </a:p>
          <a:p>
            <a:pPr lvl="1"/>
            <a:r>
              <a:rPr lang="fr-FR" dirty="0"/>
              <a:t>Compléter la fiche gestionnaire Filoue</a:t>
            </a:r>
          </a:p>
          <a:p>
            <a:pPr lvl="1"/>
            <a:endParaRPr lang="fr-FR" dirty="0"/>
          </a:p>
          <a:p>
            <a:r>
              <a:rPr lang="fr-FR" b="1" dirty="0"/>
              <a:t>Votre interlocutrice Caf :</a:t>
            </a:r>
          </a:p>
          <a:p>
            <a:endParaRPr lang="fr-FR" dirty="0"/>
          </a:p>
          <a:p>
            <a:pPr lvl="1"/>
            <a:r>
              <a:rPr lang="fr-FR" dirty="0"/>
              <a:t>Nadège Charbonnier </a:t>
            </a:r>
          </a:p>
          <a:p>
            <a:pPr marL="731520" lvl="2" indent="0">
              <a:buNone/>
            </a:pPr>
            <a:r>
              <a:rPr lang="fr-FR" dirty="0"/>
              <a:t>	</a:t>
            </a:r>
            <a:r>
              <a:rPr lang="fr-FR" dirty="0">
                <a:sym typeface="Wingdings" panose="05000000000000000000" pitchFamily="2" charset="2"/>
              </a:rPr>
              <a:t> </a:t>
            </a:r>
            <a:r>
              <a:rPr lang="fr-FR" dirty="0"/>
              <a:t>02 47 31 59 26</a:t>
            </a:r>
          </a:p>
          <a:p>
            <a:pPr marL="365760" lvl="1" indent="0">
              <a:buNone/>
            </a:pPr>
            <a:r>
              <a:rPr lang="fr-FR" dirty="0"/>
              <a:t>	mail : </a:t>
            </a:r>
            <a:r>
              <a:rPr lang="fr-FR" dirty="0">
                <a:solidFill>
                  <a:schemeClr val="accent1">
                    <a:lumMod val="75000"/>
                  </a:schemeClr>
                </a:solidFill>
              </a:rPr>
              <a:t>nadege.charbonnier@caftours.cnafmail.fr</a:t>
            </a:r>
          </a:p>
          <a:p>
            <a:pPr marL="365760" lvl="1" indent="0">
              <a:buNone/>
            </a:pPr>
            <a:endParaRPr lang="fr-FR" dirty="0"/>
          </a:p>
        </p:txBody>
      </p:sp>
      <p:sp>
        <p:nvSpPr>
          <p:cNvPr id="4" name="Espace réservé du numéro de diapositive 3"/>
          <p:cNvSpPr>
            <a:spLocks noGrp="1"/>
          </p:cNvSpPr>
          <p:nvPr>
            <p:ph type="sldNum" sz="quarter" idx="15"/>
          </p:nvPr>
        </p:nvSpPr>
        <p:spPr/>
        <p:txBody>
          <a:bodyPr/>
          <a:lstStyle/>
          <a:p>
            <a:fld id="{8F090F4C-470E-45F0-ADED-7F689FAD6252}" type="slidenum">
              <a:rPr lang="fr-FR" smtClean="0"/>
              <a:t>16</a:t>
            </a:fld>
            <a:endParaRPr lang="fr-FR"/>
          </a:p>
        </p:txBody>
      </p:sp>
      <p:sp>
        <p:nvSpPr>
          <p:cNvPr id="5" name="Espace réservé du pied de page 4"/>
          <p:cNvSpPr>
            <a:spLocks noGrp="1"/>
          </p:cNvSpPr>
          <p:nvPr>
            <p:ph type="ftr" sz="quarter" idx="16"/>
          </p:nvPr>
        </p:nvSpPr>
        <p:spPr/>
        <p:txBody>
          <a:bodyPr/>
          <a:lstStyle/>
          <a:p>
            <a:r>
              <a:rPr lang="fr-FR"/>
              <a:t>Nadège CHARBONNIER Responsable GAAS</a:t>
            </a:r>
          </a:p>
        </p:txBody>
      </p:sp>
    </p:spTree>
    <p:extLst>
      <p:ext uri="{BB962C8B-B14F-4D97-AF65-F5344CB8AC3E}">
        <p14:creationId xmlns:p14="http://schemas.microsoft.com/office/powerpoint/2010/main" val="368797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lstStyle/>
          <a:p>
            <a:pPr algn="ctr"/>
            <a:endParaRPr lang="fr-FR" dirty="0"/>
          </a:p>
          <a:p>
            <a:pPr algn="ctr"/>
            <a:endParaRPr lang="fr-FR" dirty="0"/>
          </a:p>
          <a:p>
            <a:pPr algn="ctr"/>
            <a:endParaRPr lang="fr-FR" dirty="0"/>
          </a:p>
          <a:p>
            <a:pPr marL="0" indent="0" algn="ctr">
              <a:buNone/>
            </a:pPr>
            <a:r>
              <a:rPr lang="fr-FR" dirty="0">
                <a:solidFill>
                  <a:schemeClr val="accent6"/>
                </a:solidFill>
              </a:rPr>
              <a:t>MERCI POUR VOTRE PARTICIPATION </a:t>
            </a:r>
          </a:p>
          <a:p>
            <a:pPr marL="0" indent="0" algn="ctr">
              <a:buNone/>
            </a:pPr>
            <a:endParaRPr lang="fr-FR" dirty="0"/>
          </a:p>
        </p:txBody>
      </p:sp>
      <p:sp>
        <p:nvSpPr>
          <p:cNvPr id="2" name="Espace réservé du pied de page 1"/>
          <p:cNvSpPr>
            <a:spLocks noGrp="1"/>
          </p:cNvSpPr>
          <p:nvPr>
            <p:ph type="ftr" sz="quarter" idx="16"/>
          </p:nvPr>
        </p:nvSpPr>
        <p:spPr>
          <a:xfrm rot="5400000">
            <a:off x="6824646" y="3571700"/>
            <a:ext cx="3531480" cy="365760"/>
          </a:xfrm>
        </p:spPr>
        <p:txBody>
          <a:bodyPr/>
          <a:lstStyle/>
          <a:p>
            <a:r>
              <a:rPr lang="fr-FR" dirty="0"/>
              <a:t>Nadège CHARBONNIER Responsable GAAS</a:t>
            </a:r>
          </a:p>
        </p:txBody>
      </p:sp>
      <p:sp>
        <p:nvSpPr>
          <p:cNvPr id="4" name="Espace réservé du numéro de diapositive 3"/>
          <p:cNvSpPr>
            <a:spLocks noGrp="1"/>
          </p:cNvSpPr>
          <p:nvPr>
            <p:ph type="sldNum" sz="quarter" idx="15"/>
          </p:nvPr>
        </p:nvSpPr>
        <p:spPr/>
        <p:txBody>
          <a:bodyPr/>
          <a:lstStyle/>
          <a:p>
            <a:fld id="{8F090F4C-470E-45F0-ADED-7F689FAD6252}" type="slidenum">
              <a:rPr lang="fr-FR" smtClean="0"/>
              <a:t>17</a:t>
            </a:fld>
            <a:endParaRPr lang="fr-FR"/>
          </a:p>
        </p:txBody>
      </p:sp>
      <p:pic>
        <p:nvPicPr>
          <p:cNvPr id="3074" name="Picture 2"/>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453383" y="3573016"/>
            <a:ext cx="2237234" cy="223723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73672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634082"/>
          </a:xfrm>
          <a:ln>
            <a:solidFill>
              <a:schemeClr val="bg1">
                <a:lumMod val="50000"/>
              </a:schemeClr>
            </a:solidFill>
          </a:ln>
        </p:spPr>
        <p:txBody>
          <a:bodyPr>
            <a:normAutofit/>
          </a:bodyPr>
          <a:lstStyle/>
          <a:p>
            <a:pPr algn="ctr"/>
            <a:r>
              <a:rPr lang="fr-FR" dirty="0"/>
              <a:t>Enjeux Stratégiques : COG 2018-2022</a:t>
            </a:r>
          </a:p>
        </p:txBody>
      </p:sp>
      <p:sp>
        <p:nvSpPr>
          <p:cNvPr id="3" name="Espace réservé du contenu 2"/>
          <p:cNvSpPr>
            <a:spLocks noGrp="1"/>
          </p:cNvSpPr>
          <p:nvPr>
            <p:ph sz="quarter" idx="1"/>
          </p:nvPr>
        </p:nvSpPr>
        <p:spPr>
          <a:xfrm>
            <a:off x="457200" y="1484784"/>
            <a:ext cx="7467600" cy="4989168"/>
          </a:xfrm>
        </p:spPr>
        <p:txBody>
          <a:bodyPr>
            <a:normAutofit/>
          </a:bodyPr>
          <a:lstStyle/>
          <a:p>
            <a:pPr algn="just"/>
            <a:r>
              <a:rPr lang="fr-FR" dirty="0"/>
              <a:t>La connaissance des publics accueillis dans les EAJE devient un enjeu majeur du pilotage de la politique petite enfance</a:t>
            </a:r>
          </a:p>
          <a:p>
            <a:pPr algn="just"/>
            <a:endParaRPr lang="fr-FR" dirty="0"/>
          </a:p>
          <a:p>
            <a:pPr lvl="1" algn="just"/>
            <a:r>
              <a:rPr lang="fr-FR" dirty="0">
                <a:sym typeface="Wingdings"/>
              </a:rPr>
              <a:t>La branche famille dépense 3,1 milliards d’euros par an pour le fonctionnement des Eaje (PSU + CEJ) or elle ne dispose pas des profils des enfants/familles accueillis.</a:t>
            </a:r>
          </a:p>
          <a:p>
            <a:pPr lvl="1" algn="just"/>
            <a:endParaRPr lang="fr-FR" dirty="0">
              <a:sym typeface="Wingdings"/>
            </a:endParaRPr>
          </a:p>
          <a:p>
            <a:pPr lvl="1" algn="just"/>
            <a:r>
              <a:rPr lang="fr-FR" dirty="0">
                <a:sym typeface="Wingdings"/>
              </a:rPr>
              <a:t>Par ailleurs elle souhaite favoriser l’accessibilité des publics vulnérables (handicap et enfants pauvres)</a:t>
            </a:r>
          </a:p>
        </p:txBody>
      </p:sp>
      <p:sp>
        <p:nvSpPr>
          <p:cNvPr id="5" name="Espace réservé du pied de page 4"/>
          <p:cNvSpPr>
            <a:spLocks noGrp="1"/>
          </p:cNvSpPr>
          <p:nvPr>
            <p:ph type="ftr" sz="quarter" idx="16"/>
          </p:nvPr>
        </p:nvSpPr>
        <p:spPr>
          <a:xfrm rot="5400000">
            <a:off x="6788642" y="3535696"/>
            <a:ext cx="3603488" cy="365760"/>
          </a:xfrm>
        </p:spPr>
        <p:txBody>
          <a:bodyPr/>
          <a:lstStyle/>
          <a:p>
            <a:r>
              <a:rPr lang="fr-FR" dirty="0"/>
              <a:t>Nadège CHARBONNIER Responsable GAAS</a:t>
            </a:r>
          </a:p>
        </p:txBody>
      </p:sp>
      <p:sp>
        <p:nvSpPr>
          <p:cNvPr id="4" name="Espace réservé du numéro de diapositive 3"/>
          <p:cNvSpPr>
            <a:spLocks noGrp="1"/>
          </p:cNvSpPr>
          <p:nvPr>
            <p:ph type="sldNum" sz="quarter" idx="15"/>
          </p:nvPr>
        </p:nvSpPr>
        <p:spPr/>
        <p:txBody>
          <a:bodyPr/>
          <a:lstStyle/>
          <a:p>
            <a:fld id="{8F090F4C-470E-45F0-ADED-7F689FAD6252}" type="slidenum">
              <a:rPr lang="fr-FR" smtClean="0"/>
              <a:t>2</a:t>
            </a:fld>
            <a:endParaRPr lang="fr-FR"/>
          </a:p>
        </p:txBody>
      </p:sp>
    </p:spTree>
    <p:extLst>
      <p:ext uri="{BB962C8B-B14F-4D97-AF65-F5344CB8AC3E}">
        <p14:creationId xmlns:p14="http://schemas.microsoft.com/office/powerpoint/2010/main" val="74448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a:solidFill>
              <a:schemeClr val="bg1">
                <a:lumMod val="50000"/>
              </a:schemeClr>
            </a:solidFill>
          </a:ln>
        </p:spPr>
        <p:txBody>
          <a:bodyPr/>
          <a:lstStyle/>
          <a:p>
            <a:pPr algn="ctr"/>
            <a:r>
              <a:rPr lang="fr-FR" dirty="0"/>
              <a:t>Nécessité d’évaluer les besoins des familles</a:t>
            </a:r>
          </a:p>
        </p:txBody>
      </p:sp>
      <p:sp>
        <p:nvSpPr>
          <p:cNvPr id="3" name="Espace réservé du contenu 2"/>
          <p:cNvSpPr>
            <a:spLocks noGrp="1"/>
          </p:cNvSpPr>
          <p:nvPr>
            <p:ph sz="quarter" idx="1"/>
          </p:nvPr>
        </p:nvSpPr>
        <p:spPr/>
        <p:txBody>
          <a:bodyPr/>
          <a:lstStyle/>
          <a:p>
            <a:pPr algn="just"/>
            <a:r>
              <a:rPr lang="fr-FR" dirty="0"/>
              <a:t>La CNAF, pour piloter et évaluer cette politique a besoin d’informations détaillées sur les publics usagers des EAJE :</a:t>
            </a:r>
          </a:p>
          <a:p>
            <a:pPr lvl="2"/>
            <a:r>
              <a:rPr lang="fr-FR" dirty="0"/>
              <a:t>Nombre d’enfants accueillis</a:t>
            </a:r>
          </a:p>
          <a:p>
            <a:pPr lvl="2"/>
            <a:r>
              <a:rPr lang="fr-FR" dirty="0"/>
              <a:t>Caractéristiques des familles</a:t>
            </a:r>
          </a:p>
          <a:p>
            <a:pPr lvl="2"/>
            <a:r>
              <a:rPr lang="fr-FR" dirty="0"/>
              <a:t>Lieu de résidence des enfants</a:t>
            </a:r>
          </a:p>
          <a:p>
            <a:pPr lvl="2"/>
            <a:r>
              <a:rPr lang="fr-FR" dirty="0"/>
              <a:t>…</a:t>
            </a:r>
          </a:p>
          <a:p>
            <a:pPr lvl="2"/>
            <a:endParaRPr lang="fr-FR" dirty="0"/>
          </a:p>
          <a:p>
            <a:pPr algn="just"/>
            <a:r>
              <a:rPr lang="fr-FR" dirty="0"/>
              <a:t>Or, aujourd’hui, les éléments d’information disponibles sont trop généraux et limités aux seules caractéristiques et activités des EAJE.</a:t>
            </a:r>
          </a:p>
        </p:txBody>
      </p:sp>
      <p:sp>
        <p:nvSpPr>
          <p:cNvPr id="5" name="Espace réservé du pied de page 4"/>
          <p:cNvSpPr>
            <a:spLocks noGrp="1"/>
          </p:cNvSpPr>
          <p:nvPr>
            <p:ph type="ftr" sz="quarter" idx="16"/>
          </p:nvPr>
        </p:nvSpPr>
        <p:spPr>
          <a:xfrm rot="5400000">
            <a:off x="6860650" y="3607704"/>
            <a:ext cx="3459472" cy="365760"/>
          </a:xfrm>
        </p:spPr>
        <p:txBody>
          <a:bodyPr/>
          <a:lstStyle/>
          <a:p>
            <a:r>
              <a:rPr lang="fr-FR" dirty="0"/>
              <a:t>Nadège CHARBONNIER Responsable GAAS</a:t>
            </a:r>
          </a:p>
        </p:txBody>
      </p:sp>
      <p:sp>
        <p:nvSpPr>
          <p:cNvPr id="4" name="Espace réservé du numéro de diapositive 3"/>
          <p:cNvSpPr>
            <a:spLocks noGrp="1"/>
          </p:cNvSpPr>
          <p:nvPr>
            <p:ph type="sldNum" sz="quarter" idx="15"/>
          </p:nvPr>
        </p:nvSpPr>
        <p:spPr/>
        <p:txBody>
          <a:bodyPr/>
          <a:lstStyle/>
          <a:p>
            <a:fld id="{8F090F4C-470E-45F0-ADED-7F689FAD6252}" type="slidenum">
              <a:rPr lang="fr-FR" smtClean="0"/>
              <a:t>3</a:t>
            </a:fld>
            <a:endParaRPr lang="fr-FR"/>
          </a:p>
        </p:txBody>
      </p:sp>
    </p:spTree>
    <p:extLst>
      <p:ext uri="{BB962C8B-B14F-4D97-AF65-F5344CB8AC3E}">
        <p14:creationId xmlns:p14="http://schemas.microsoft.com/office/powerpoint/2010/main" val="44356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a:solidFill>
              <a:schemeClr val="bg1">
                <a:lumMod val="50000"/>
              </a:schemeClr>
            </a:solidFill>
          </a:ln>
        </p:spPr>
        <p:txBody>
          <a:bodyPr/>
          <a:lstStyle/>
          <a:p>
            <a:pPr algn="ctr"/>
            <a:r>
              <a:rPr lang="fr-FR" dirty="0"/>
              <a:t>Indispensable participation des gestionnaires </a:t>
            </a:r>
            <a:r>
              <a:rPr lang="fr-FR" dirty="0" err="1"/>
              <a:t>eaje</a:t>
            </a:r>
            <a:r>
              <a:rPr lang="fr-FR" dirty="0"/>
              <a:t> </a:t>
            </a:r>
          </a:p>
        </p:txBody>
      </p:sp>
      <p:sp>
        <p:nvSpPr>
          <p:cNvPr id="3" name="Espace réservé du contenu 2"/>
          <p:cNvSpPr>
            <a:spLocks noGrp="1"/>
          </p:cNvSpPr>
          <p:nvPr>
            <p:ph sz="quarter" idx="1"/>
          </p:nvPr>
        </p:nvSpPr>
        <p:spPr/>
        <p:txBody>
          <a:bodyPr/>
          <a:lstStyle/>
          <a:p>
            <a:pPr algn="just"/>
            <a:r>
              <a:rPr lang="fr-FR" dirty="0"/>
              <a:t>Informations détaillées sur les familles usagères détenues par les seuls gestionnaires EAJE</a:t>
            </a:r>
          </a:p>
          <a:p>
            <a:pPr algn="just"/>
            <a:endParaRPr lang="fr-FR" dirty="0"/>
          </a:p>
          <a:p>
            <a:pPr algn="just"/>
            <a:r>
              <a:rPr lang="fr-FR" dirty="0"/>
              <a:t>Données allocataires détenues par la CAF </a:t>
            </a:r>
          </a:p>
          <a:p>
            <a:pPr algn="just"/>
            <a:endParaRPr lang="fr-FR" dirty="0"/>
          </a:p>
          <a:p>
            <a:pPr marL="0" indent="0" algn="just">
              <a:buNone/>
            </a:pPr>
            <a:r>
              <a:rPr lang="fr-FR" dirty="0">
                <a:sym typeface="Wingdings"/>
              </a:rPr>
              <a:t> Rapprochement de ces différentes données anonymisées afin de permettre à la CNAF de connaître précisément les caractéristiques des enfants et des familles fréquentant les EAJE.</a:t>
            </a:r>
            <a:endParaRPr lang="fr-FR" dirty="0"/>
          </a:p>
          <a:p>
            <a:pPr algn="just"/>
            <a:endParaRPr lang="fr-FR" dirty="0"/>
          </a:p>
          <a:p>
            <a:endParaRPr lang="fr-FR" dirty="0"/>
          </a:p>
        </p:txBody>
      </p:sp>
      <p:sp>
        <p:nvSpPr>
          <p:cNvPr id="5" name="Espace réservé du pied de page 4"/>
          <p:cNvSpPr>
            <a:spLocks noGrp="1"/>
          </p:cNvSpPr>
          <p:nvPr>
            <p:ph type="ftr" sz="quarter" idx="16"/>
          </p:nvPr>
        </p:nvSpPr>
        <p:spPr>
          <a:xfrm rot="5400000">
            <a:off x="6824646" y="3571700"/>
            <a:ext cx="3531480" cy="365760"/>
          </a:xfrm>
        </p:spPr>
        <p:txBody>
          <a:bodyPr/>
          <a:lstStyle/>
          <a:p>
            <a:r>
              <a:rPr lang="fr-FR" dirty="0"/>
              <a:t>Nadège CHARBONNIER Responsable GAAS</a:t>
            </a:r>
          </a:p>
        </p:txBody>
      </p:sp>
      <p:sp>
        <p:nvSpPr>
          <p:cNvPr id="4" name="Espace réservé du numéro de diapositive 3"/>
          <p:cNvSpPr>
            <a:spLocks noGrp="1"/>
          </p:cNvSpPr>
          <p:nvPr>
            <p:ph type="sldNum" sz="quarter" idx="15"/>
          </p:nvPr>
        </p:nvSpPr>
        <p:spPr/>
        <p:txBody>
          <a:bodyPr/>
          <a:lstStyle/>
          <a:p>
            <a:fld id="{8F090F4C-470E-45F0-ADED-7F689FAD6252}" type="slidenum">
              <a:rPr lang="fr-FR" smtClean="0"/>
              <a:t>4</a:t>
            </a:fld>
            <a:endParaRPr lang="fr-FR"/>
          </a:p>
        </p:txBody>
      </p:sp>
    </p:spTree>
    <p:extLst>
      <p:ext uri="{BB962C8B-B14F-4D97-AF65-F5344CB8AC3E}">
        <p14:creationId xmlns:p14="http://schemas.microsoft.com/office/powerpoint/2010/main" val="125057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634082"/>
          </a:xfrm>
          <a:ln>
            <a:solidFill>
              <a:schemeClr val="tx1"/>
            </a:solidFill>
          </a:ln>
        </p:spPr>
        <p:txBody>
          <a:bodyPr>
            <a:normAutofit fontScale="90000"/>
          </a:bodyPr>
          <a:lstStyle/>
          <a:p>
            <a:pPr algn="ctr"/>
            <a:r>
              <a:rPr lang="fr-FR" dirty="0"/>
              <a:t>Modalités de déploiement de FILOUE</a:t>
            </a:r>
          </a:p>
        </p:txBody>
      </p:sp>
      <p:sp>
        <p:nvSpPr>
          <p:cNvPr id="3" name="Espace réservé du contenu 2"/>
          <p:cNvSpPr>
            <a:spLocks noGrp="1"/>
          </p:cNvSpPr>
          <p:nvPr>
            <p:ph sz="quarter" idx="1"/>
          </p:nvPr>
        </p:nvSpPr>
        <p:spPr>
          <a:xfrm>
            <a:off x="457200" y="1340768"/>
            <a:ext cx="7467600" cy="5133184"/>
          </a:xfrm>
        </p:spPr>
        <p:txBody>
          <a:bodyPr>
            <a:normAutofit fontScale="92500"/>
          </a:bodyPr>
          <a:lstStyle/>
          <a:p>
            <a:pPr lvl="0"/>
            <a:r>
              <a:rPr lang="fr-FR" b="1" dirty="0"/>
              <a:t>La participation à l’enquête statistique FILOUE </a:t>
            </a:r>
          </a:p>
          <a:p>
            <a:pPr lvl="1"/>
            <a:r>
              <a:rPr lang="fr-FR" dirty="0"/>
              <a:t>Dès lors que le logiciel de gestion de l’EAJE propose la fonctionnalité d’extraction</a:t>
            </a:r>
          </a:p>
          <a:p>
            <a:pPr lvl="1"/>
            <a:r>
              <a:rPr lang="fr-FR" dirty="0"/>
              <a:t>Chaque année, du 15 janvier au 31 août en même temps que les déclarations de données réelles </a:t>
            </a:r>
            <a:r>
              <a:rPr lang="fr-FR" b="1" dirty="0"/>
              <a:t>sauf pour 2019</a:t>
            </a:r>
            <a:r>
              <a:rPr lang="fr-FR" dirty="0"/>
              <a:t> (1</a:t>
            </a:r>
            <a:r>
              <a:rPr lang="fr-FR" baseline="30000" dirty="0"/>
              <a:t>er</a:t>
            </a:r>
            <a:r>
              <a:rPr lang="fr-FR" dirty="0"/>
              <a:t> juin au 31 août)</a:t>
            </a:r>
          </a:p>
          <a:p>
            <a:pPr lvl="1"/>
            <a:endParaRPr lang="fr-FR" sz="1800" dirty="0"/>
          </a:p>
          <a:p>
            <a:pPr lvl="0"/>
            <a:r>
              <a:rPr lang="fr-FR" b="1" dirty="0"/>
              <a:t>Le champ de l’étude </a:t>
            </a:r>
            <a:endParaRPr lang="fr-FR" dirty="0"/>
          </a:p>
          <a:p>
            <a:pPr lvl="1" algn="just"/>
            <a:r>
              <a:rPr lang="fr-FR" dirty="0"/>
              <a:t>L’exercice civil N-1, du 1</a:t>
            </a:r>
            <a:r>
              <a:rPr lang="fr-FR" baseline="30000" dirty="0"/>
              <a:t>er</a:t>
            </a:r>
            <a:r>
              <a:rPr lang="fr-FR" dirty="0"/>
              <a:t> janvier au 31 décembre </a:t>
            </a:r>
          </a:p>
          <a:p>
            <a:pPr lvl="1" algn="just"/>
            <a:r>
              <a:rPr lang="fr-FR" dirty="0"/>
              <a:t>La dernière situation connue (ex : le dernier tarif enregistré pour la famille) </a:t>
            </a:r>
          </a:p>
          <a:p>
            <a:pPr lvl="1" algn="just"/>
            <a:r>
              <a:rPr lang="fr-FR" dirty="0"/>
              <a:t>L’ensemble des enfants recensés dans le fichier, au cours de l’exercice observé et dont les parents ne s’opposent pas à la transmission des données les concernant</a:t>
            </a:r>
          </a:p>
        </p:txBody>
      </p:sp>
      <p:sp>
        <p:nvSpPr>
          <p:cNvPr id="5" name="Espace réservé du pied de page 4"/>
          <p:cNvSpPr>
            <a:spLocks noGrp="1"/>
          </p:cNvSpPr>
          <p:nvPr>
            <p:ph type="ftr" sz="quarter" idx="16"/>
          </p:nvPr>
        </p:nvSpPr>
        <p:spPr>
          <a:xfrm rot="5400000">
            <a:off x="6824646" y="3571700"/>
            <a:ext cx="3531480" cy="365760"/>
          </a:xfrm>
        </p:spPr>
        <p:txBody>
          <a:bodyPr/>
          <a:lstStyle/>
          <a:p>
            <a:r>
              <a:rPr lang="fr-FR" dirty="0"/>
              <a:t>Nadège CHARBONNIER Responsable GAAS</a:t>
            </a:r>
          </a:p>
        </p:txBody>
      </p:sp>
      <p:sp>
        <p:nvSpPr>
          <p:cNvPr id="4" name="Espace réservé du numéro de diapositive 3"/>
          <p:cNvSpPr>
            <a:spLocks noGrp="1"/>
          </p:cNvSpPr>
          <p:nvPr>
            <p:ph type="sldNum" sz="quarter" idx="15"/>
          </p:nvPr>
        </p:nvSpPr>
        <p:spPr/>
        <p:txBody>
          <a:bodyPr/>
          <a:lstStyle/>
          <a:p>
            <a:fld id="{8F090F4C-470E-45F0-ADED-7F689FAD6252}" type="slidenum">
              <a:rPr lang="fr-FR" smtClean="0"/>
              <a:t>5</a:t>
            </a:fld>
            <a:endParaRPr lang="fr-FR"/>
          </a:p>
        </p:txBody>
      </p:sp>
    </p:spTree>
    <p:extLst>
      <p:ext uri="{BB962C8B-B14F-4D97-AF65-F5344CB8AC3E}">
        <p14:creationId xmlns:p14="http://schemas.microsoft.com/office/powerpoint/2010/main" val="335577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F9430D23-3E92-44FF-8377-7A872CECB393}"/>
              </a:ext>
            </a:extLst>
          </p:cNvPr>
          <p:cNvSpPr>
            <a:spLocks noGrp="1"/>
          </p:cNvSpPr>
          <p:nvPr>
            <p:ph sz="quarter" idx="1"/>
          </p:nvPr>
        </p:nvSpPr>
        <p:spPr/>
        <p:txBody>
          <a:bodyPr>
            <a:normAutofit/>
          </a:bodyPr>
          <a:lstStyle/>
          <a:p>
            <a:pPr marL="360363" lvl="0" indent="0">
              <a:spcBef>
                <a:spcPct val="20000"/>
              </a:spcBef>
              <a:buClr>
                <a:srgbClr val="002060"/>
              </a:buClr>
              <a:buSzPct val="75000"/>
              <a:buNone/>
            </a:pPr>
            <a:r>
              <a:rPr lang="fr-FR" sz="1800" dirty="0" err="1">
                <a:solidFill>
                  <a:prstClr val="black"/>
                </a:solidFill>
                <a:latin typeface="Arial" panose="020B0604020202020204" pitchFamily="34" charset="0"/>
                <a:cs typeface="Arial" panose="020B0604020202020204" pitchFamily="34" charset="0"/>
              </a:rPr>
              <a:t>Abellum</a:t>
            </a:r>
            <a:r>
              <a:rPr lang="fr-FR" sz="1800" dirty="0">
                <a:solidFill>
                  <a:prstClr val="black"/>
                </a:solidFill>
                <a:latin typeface="Arial" panose="020B0604020202020204" pitchFamily="34" charset="0"/>
                <a:cs typeface="Arial" panose="020B0604020202020204" pitchFamily="34" charset="0"/>
              </a:rPr>
              <a:t> collectivités			Gaillard et Martini (G et M </a:t>
            </a:r>
            <a:r>
              <a:rPr lang="fr-FR" sz="1800" dirty="0" err="1">
                <a:solidFill>
                  <a:prstClr val="black"/>
                </a:solidFill>
                <a:latin typeface="Arial" panose="020B0604020202020204" pitchFamily="34" charset="0"/>
                <a:cs typeface="Arial" panose="020B0604020202020204" pitchFamily="34" charset="0"/>
              </a:rPr>
              <a:t>Abyss</a:t>
            </a:r>
            <a:r>
              <a:rPr lang="fr-FR" sz="1800" dirty="0">
                <a:solidFill>
                  <a:prstClr val="black"/>
                </a:solidFill>
                <a:latin typeface="Arial" panose="020B0604020202020204" pitchFamily="34" charset="0"/>
                <a:cs typeface="Arial" panose="020B0604020202020204" pitchFamily="34" charset="0"/>
              </a:rPr>
              <a:t>				petite enfance)</a:t>
            </a:r>
          </a:p>
          <a:p>
            <a:pPr marL="360363" lvl="0" indent="0">
              <a:spcBef>
                <a:spcPct val="20000"/>
              </a:spcBef>
              <a:buClr>
                <a:srgbClr val="002060"/>
              </a:buClr>
              <a:buSzPct val="75000"/>
              <a:buNone/>
            </a:pPr>
            <a:r>
              <a:rPr lang="fr-FR" sz="1800" dirty="0" err="1">
                <a:solidFill>
                  <a:prstClr val="black"/>
                </a:solidFill>
                <a:latin typeface="Arial" panose="020B0604020202020204" pitchFamily="34" charset="0"/>
                <a:cs typeface="Arial" panose="020B0604020202020204" pitchFamily="34" charset="0"/>
              </a:rPr>
              <a:t>Acil</a:t>
            </a:r>
            <a:r>
              <a:rPr lang="fr-FR" sz="1800" dirty="0">
                <a:solidFill>
                  <a:prstClr val="black"/>
                </a:solidFill>
                <a:latin typeface="Arial" panose="020B0604020202020204" pitchFamily="34" charset="0"/>
                <a:cs typeface="Arial" panose="020B0604020202020204" pitchFamily="34" charset="0"/>
              </a:rPr>
              <a:t> (logiciel coccinelle)			</a:t>
            </a:r>
            <a:r>
              <a:rPr lang="fr-FR" sz="1800" dirty="0" err="1">
                <a:solidFill>
                  <a:prstClr val="black"/>
                </a:solidFill>
                <a:latin typeface="Arial" panose="020B0604020202020204" pitchFamily="34" charset="0"/>
                <a:cs typeface="Arial" panose="020B0604020202020204" pitchFamily="34" charset="0"/>
              </a:rPr>
              <a:t>Hoptis</a:t>
            </a:r>
            <a:endParaRPr lang="fr-FR" sz="1800" dirty="0">
              <a:solidFill>
                <a:prstClr val="black"/>
              </a:solidFill>
              <a:latin typeface="Arial" panose="020B0604020202020204" pitchFamily="34" charset="0"/>
              <a:cs typeface="Arial" panose="020B0604020202020204" pitchFamily="34" charset="0"/>
            </a:endParaRPr>
          </a:p>
          <a:p>
            <a:pPr marL="360363" lvl="0" indent="0">
              <a:spcBef>
                <a:spcPct val="20000"/>
              </a:spcBef>
              <a:buClr>
                <a:srgbClr val="002060"/>
              </a:buClr>
              <a:buSzPct val="75000"/>
              <a:buNone/>
            </a:pPr>
            <a:r>
              <a:rPr lang="fr-FR" sz="1800" dirty="0">
                <a:solidFill>
                  <a:prstClr val="black"/>
                </a:solidFill>
                <a:latin typeface="Arial" panose="020B0604020202020204" pitchFamily="34" charset="0"/>
                <a:cs typeface="Arial" panose="020B0604020202020204" pitchFamily="34" charset="0"/>
              </a:rPr>
              <a:t>Agora				</a:t>
            </a:r>
            <a:r>
              <a:rPr lang="fr-FR" sz="1800" dirty="0" err="1">
                <a:solidFill>
                  <a:prstClr val="black"/>
                </a:solidFill>
                <a:latin typeface="Arial" panose="020B0604020202020204" pitchFamily="34" charset="0"/>
                <a:cs typeface="Arial" panose="020B0604020202020204" pitchFamily="34" charset="0"/>
              </a:rPr>
              <a:t>Innovortex</a:t>
            </a:r>
            <a:endParaRPr lang="fr-FR" sz="1800" dirty="0">
              <a:solidFill>
                <a:prstClr val="black"/>
              </a:solidFill>
              <a:latin typeface="Arial" panose="020B0604020202020204" pitchFamily="34" charset="0"/>
              <a:cs typeface="Arial" panose="020B0604020202020204" pitchFamily="34" charset="0"/>
            </a:endParaRPr>
          </a:p>
          <a:p>
            <a:pPr marL="360363" lvl="0" indent="0">
              <a:spcBef>
                <a:spcPct val="20000"/>
              </a:spcBef>
              <a:buClr>
                <a:srgbClr val="002060"/>
              </a:buClr>
              <a:buSzPct val="75000"/>
              <a:buNone/>
            </a:pPr>
            <a:r>
              <a:rPr lang="fr-FR" sz="1800" dirty="0" err="1">
                <a:solidFill>
                  <a:prstClr val="black"/>
                </a:solidFill>
                <a:latin typeface="Arial" panose="020B0604020202020204" pitchFamily="34" charset="0"/>
                <a:cs typeface="Arial" panose="020B0604020202020204" pitchFamily="34" charset="0"/>
              </a:rPr>
              <a:t>Aiga</a:t>
            </a:r>
            <a:r>
              <a:rPr lang="fr-FR" sz="1800" dirty="0">
                <a:solidFill>
                  <a:prstClr val="black"/>
                </a:solidFill>
                <a:latin typeface="Arial" panose="020B0604020202020204" pitchFamily="34" charset="0"/>
                <a:cs typeface="Arial" panose="020B0604020202020204" pitchFamily="34" charset="0"/>
              </a:rPr>
              <a:t>					</a:t>
            </a:r>
            <a:r>
              <a:rPr lang="fr-FR" sz="1800" dirty="0" err="1">
                <a:solidFill>
                  <a:prstClr val="black"/>
                </a:solidFill>
                <a:latin typeface="Arial" panose="020B0604020202020204" pitchFamily="34" charset="0"/>
                <a:cs typeface="Arial" panose="020B0604020202020204" pitchFamily="34" charset="0"/>
              </a:rPr>
              <a:t>Icap</a:t>
            </a:r>
            <a:r>
              <a:rPr lang="fr-FR" sz="1800" dirty="0">
                <a:solidFill>
                  <a:prstClr val="black"/>
                </a:solidFill>
                <a:latin typeface="Arial" panose="020B0604020202020204" pitchFamily="34" charset="0"/>
                <a:cs typeface="Arial" panose="020B0604020202020204" pitchFamily="34" charset="0"/>
              </a:rPr>
              <a:t> (logiciel Cap crèche)</a:t>
            </a:r>
          </a:p>
          <a:p>
            <a:pPr marL="360363" indent="0">
              <a:spcBef>
                <a:spcPct val="20000"/>
              </a:spcBef>
              <a:buClr>
                <a:srgbClr val="002060"/>
              </a:buClr>
              <a:buSzPct val="75000"/>
              <a:buNone/>
            </a:pPr>
            <a:r>
              <a:rPr lang="fr-FR" sz="1800" dirty="0" err="1">
                <a:solidFill>
                  <a:prstClr val="black"/>
                </a:solidFill>
                <a:latin typeface="Arial" panose="020B0604020202020204" pitchFamily="34" charset="0"/>
                <a:cs typeface="Arial" panose="020B0604020202020204" pitchFamily="34" charset="0"/>
              </a:rPr>
              <a:t>Amiciel</a:t>
            </a:r>
            <a:r>
              <a:rPr lang="fr-FR" sz="1800" dirty="0">
                <a:solidFill>
                  <a:prstClr val="black"/>
                </a:solidFill>
                <a:latin typeface="Arial" panose="020B0604020202020204" pitchFamily="34" charset="0"/>
                <a:cs typeface="Arial" panose="020B0604020202020204" pitchFamily="34" charset="0"/>
              </a:rPr>
              <a:t> (logiciel malice)			</a:t>
            </a:r>
            <a:r>
              <a:rPr lang="fr-FR" sz="1800" dirty="0" err="1">
                <a:solidFill>
                  <a:prstClr val="black"/>
                </a:solidFill>
                <a:latin typeface="Arial" panose="020B0604020202020204" pitchFamily="34" charset="0"/>
                <a:cs typeface="Arial" panose="020B0604020202020204" pitchFamily="34" charset="0"/>
              </a:rPr>
              <a:t>Liger</a:t>
            </a:r>
            <a:r>
              <a:rPr lang="fr-FR" sz="1800" dirty="0">
                <a:solidFill>
                  <a:prstClr val="black"/>
                </a:solidFill>
                <a:latin typeface="Arial" panose="020B0604020202020204" pitchFamily="34" charset="0"/>
                <a:cs typeface="Arial" panose="020B0604020202020204" pitchFamily="34" charset="0"/>
              </a:rPr>
              <a:t> (logiciel </a:t>
            </a:r>
            <a:r>
              <a:rPr lang="fr-FR" sz="1800" dirty="0" err="1">
                <a:solidFill>
                  <a:prstClr val="black"/>
                </a:solidFill>
                <a:latin typeface="Arial" panose="020B0604020202020204" pitchFamily="34" charset="0"/>
                <a:cs typeface="Arial" panose="020B0604020202020204" pitchFamily="34" charset="0"/>
              </a:rPr>
              <a:t>chloé</a:t>
            </a:r>
            <a:r>
              <a:rPr lang="fr-FR" sz="1800" dirty="0">
                <a:solidFill>
                  <a:prstClr val="black"/>
                </a:solidFill>
                <a:latin typeface="Arial" panose="020B0604020202020204" pitchFamily="34" charset="0"/>
                <a:cs typeface="Arial" panose="020B0604020202020204" pitchFamily="34" charset="0"/>
              </a:rPr>
              <a:t>)</a:t>
            </a:r>
          </a:p>
          <a:p>
            <a:pPr marL="360363" indent="0">
              <a:spcBef>
                <a:spcPct val="20000"/>
              </a:spcBef>
              <a:buClr>
                <a:srgbClr val="002060"/>
              </a:buClr>
              <a:buSzPct val="75000"/>
              <a:buNone/>
            </a:pPr>
            <a:r>
              <a:rPr lang="fr-FR" sz="1800" dirty="0">
                <a:solidFill>
                  <a:prstClr val="black"/>
                </a:solidFill>
                <a:latin typeface="Arial" panose="020B0604020202020204" pitchFamily="34" charset="0"/>
                <a:cs typeface="Arial" panose="020B0604020202020204" pitchFamily="34" charset="0"/>
              </a:rPr>
              <a:t>Arpège (logiciel concerto) 		</a:t>
            </a:r>
            <a:r>
              <a:rPr lang="fr-FR" sz="1800" dirty="0" err="1">
                <a:solidFill>
                  <a:prstClr val="black"/>
                </a:solidFill>
                <a:latin typeface="Arial" panose="020B0604020202020204" pitchFamily="34" charset="0"/>
                <a:cs typeface="Arial" panose="020B0604020202020204" pitchFamily="34" charset="0"/>
              </a:rPr>
              <a:t>Logitud</a:t>
            </a:r>
            <a:r>
              <a:rPr lang="fr-FR" sz="1800" dirty="0">
                <a:solidFill>
                  <a:prstClr val="black"/>
                </a:solidFill>
                <a:latin typeface="Arial" panose="020B0604020202020204" pitchFamily="34" charset="0"/>
                <a:cs typeface="Arial" panose="020B0604020202020204" pitchFamily="34" charset="0"/>
              </a:rPr>
              <a:t> (logiciel </a:t>
            </a:r>
            <a:r>
              <a:rPr lang="fr-FR" sz="1800" dirty="0" err="1">
                <a:solidFill>
                  <a:prstClr val="black"/>
                </a:solidFill>
                <a:latin typeface="Arial" panose="020B0604020202020204" pitchFamily="34" charset="0"/>
                <a:cs typeface="Arial" panose="020B0604020202020204" pitchFamily="34" charset="0"/>
              </a:rPr>
              <a:t>sacha</a:t>
            </a:r>
            <a:r>
              <a:rPr lang="fr-FR" sz="1800" dirty="0">
                <a:solidFill>
                  <a:prstClr val="black"/>
                </a:solidFill>
                <a:latin typeface="Arial" panose="020B0604020202020204" pitchFamily="34" charset="0"/>
                <a:cs typeface="Arial" panose="020B0604020202020204" pitchFamily="34" charset="0"/>
              </a:rPr>
              <a:t>)</a:t>
            </a:r>
          </a:p>
          <a:p>
            <a:pPr marL="360363" lvl="0" indent="0">
              <a:spcBef>
                <a:spcPct val="20000"/>
              </a:spcBef>
              <a:buClr>
                <a:srgbClr val="002060"/>
              </a:buClr>
              <a:buSzPct val="75000"/>
              <a:buNone/>
            </a:pPr>
            <a:r>
              <a:rPr lang="fr-FR" sz="1800" dirty="0" err="1">
                <a:solidFill>
                  <a:prstClr val="black"/>
                </a:solidFill>
                <a:latin typeface="Arial" panose="020B0604020202020204" pitchFamily="34" charset="0"/>
                <a:cs typeface="Arial" panose="020B0604020202020204" pitchFamily="34" charset="0"/>
              </a:rPr>
              <a:t>Ciril</a:t>
            </a:r>
            <a:r>
              <a:rPr lang="fr-FR" sz="1800" dirty="0">
                <a:solidFill>
                  <a:prstClr val="black"/>
                </a:solidFill>
                <a:latin typeface="Arial" panose="020B0604020202020204" pitchFamily="34" charset="0"/>
                <a:cs typeface="Arial" panose="020B0604020202020204" pitchFamily="34" charset="0"/>
              </a:rPr>
              <a:t> (logiciel civil net enfance)		</a:t>
            </a:r>
            <a:r>
              <a:rPr lang="fr-FR" sz="1800" dirty="0" err="1">
                <a:solidFill>
                  <a:prstClr val="black"/>
                </a:solidFill>
                <a:latin typeface="Arial" panose="020B0604020202020204" pitchFamily="34" charset="0"/>
                <a:cs typeface="Arial" panose="020B0604020202020204" pitchFamily="34" charset="0"/>
              </a:rPr>
              <a:t>Segilog</a:t>
            </a:r>
            <a:r>
              <a:rPr lang="fr-FR" sz="1800" dirty="0">
                <a:solidFill>
                  <a:prstClr val="black"/>
                </a:solidFill>
                <a:latin typeface="Arial" panose="020B0604020202020204" pitchFamily="34" charset="0"/>
                <a:cs typeface="Arial" panose="020B0604020202020204" pitchFamily="34" charset="0"/>
              </a:rPr>
              <a:t>		</a:t>
            </a:r>
          </a:p>
          <a:p>
            <a:pPr marL="360363" indent="0">
              <a:spcBef>
                <a:spcPct val="20000"/>
              </a:spcBef>
              <a:buClr>
                <a:srgbClr val="002060"/>
              </a:buClr>
              <a:buSzPct val="75000"/>
              <a:buNone/>
            </a:pPr>
            <a:r>
              <a:rPr lang="fr-FR" sz="1800" dirty="0" err="1">
                <a:solidFill>
                  <a:prstClr val="black"/>
                </a:solidFill>
                <a:latin typeface="Arial" panose="020B0604020202020204" pitchFamily="34" charset="0"/>
                <a:cs typeface="Arial" panose="020B0604020202020204" pitchFamily="34" charset="0"/>
              </a:rPr>
              <a:t>Defi</a:t>
            </a:r>
            <a:r>
              <a:rPr lang="fr-FR" sz="1800" dirty="0">
                <a:solidFill>
                  <a:prstClr val="black"/>
                </a:solidFill>
                <a:latin typeface="Arial" panose="020B0604020202020204" pitchFamily="34" charset="0"/>
                <a:cs typeface="Arial" panose="020B0604020202020204" pitchFamily="34" charset="0"/>
              </a:rPr>
              <a:t> 					Berger </a:t>
            </a:r>
            <a:r>
              <a:rPr lang="fr-FR" sz="1800" dirty="0" err="1">
                <a:solidFill>
                  <a:prstClr val="black"/>
                </a:solidFill>
                <a:latin typeface="Arial" panose="020B0604020202020204" pitchFamily="34" charset="0"/>
                <a:cs typeface="Arial" panose="020B0604020202020204" pitchFamily="34" charset="0"/>
              </a:rPr>
              <a:t>leyrault</a:t>
            </a:r>
            <a:r>
              <a:rPr lang="fr-FR" sz="1800" dirty="0">
                <a:solidFill>
                  <a:prstClr val="black"/>
                </a:solidFill>
                <a:latin typeface="Arial" panose="020B0604020202020204" pitchFamily="34" charset="0"/>
                <a:cs typeface="Arial" panose="020B0604020202020204" pitchFamily="34" charset="0"/>
              </a:rPr>
              <a:t> </a:t>
            </a:r>
          </a:p>
          <a:p>
            <a:pPr marL="360363" indent="0">
              <a:spcBef>
                <a:spcPct val="20000"/>
              </a:spcBef>
              <a:buClr>
                <a:srgbClr val="002060"/>
              </a:buClr>
              <a:buSzPct val="75000"/>
              <a:buNone/>
            </a:pPr>
            <a:r>
              <a:rPr lang="fr-FR" sz="1800" dirty="0" err="1">
                <a:solidFill>
                  <a:prstClr val="black"/>
                </a:solidFill>
                <a:latin typeface="Arial" panose="020B0604020202020204" pitchFamily="34" charset="0"/>
                <a:cs typeface="Arial" panose="020B0604020202020204" pitchFamily="34" charset="0"/>
              </a:rPr>
              <a:t>Sigec</a:t>
            </a:r>
            <a:r>
              <a:rPr lang="fr-FR" sz="1800" dirty="0">
                <a:solidFill>
                  <a:prstClr val="black"/>
                </a:solidFill>
                <a:latin typeface="Arial" panose="020B0604020202020204" pitchFamily="34" charset="0"/>
                <a:cs typeface="Arial" panose="020B0604020202020204" pitchFamily="34" charset="0"/>
              </a:rPr>
              <a:t> (logiciel </a:t>
            </a:r>
            <a:r>
              <a:rPr lang="fr-FR" sz="1800" dirty="0" err="1">
                <a:solidFill>
                  <a:prstClr val="black"/>
                </a:solidFill>
                <a:latin typeface="Arial" panose="020B0604020202020204" pitchFamily="34" charset="0"/>
                <a:cs typeface="Arial" panose="020B0604020202020204" pitchFamily="34" charset="0"/>
              </a:rPr>
              <a:t>maelis</a:t>
            </a:r>
            <a:r>
              <a:rPr lang="fr-FR" sz="1800" dirty="0">
                <a:solidFill>
                  <a:prstClr val="black"/>
                </a:solidFill>
                <a:latin typeface="Arial" panose="020B0604020202020204" pitchFamily="34" charset="0"/>
                <a:cs typeface="Arial" panose="020B0604020202020204" pitchFamily="34" charset="0"/>
              </a:rPr>
              <a:t>) 			</a:t>
            </a:r>
            <a:r>
              <a:rPr lang="fr-FR" sz="1800" dirty="0" err="1">
                <a:solidFill>
                  <a:prstClr val="black"/>
                </a:solidFill>
                <a:latin typeface="Arial" panose="020B0604020202020204" pitchFamily="34" charset="0"/>
                <a:cs typeface="Arial" panose="020B0604020202020204" pitchFamily="34" charset="0"/>
              </a:rPr>
              <a:t>Teamnet</a:t>
            </a:r>
            <a:r>
              <a:rPr lang="fr-FR" sz="1800" dirty="0">
                <a:solidFill>
                  <a:prstClr val="black"/>
                </a:solidFill>
                <a:latin typeface="Arial" panose="020B0604020202020204" pitchFamily="34" charset="0"/>
                <a:cs typeface="Arial" panose="020B0604020202020204" pitchFamily="34" charset="0"/>
              </a:rPr>
              <a:t> (logiciel axel)</a:t>
            </a:r>
          </a:p>
          <a:p>
            <a:pPr marL="360363" lvl="0" indent="0">
              <a:spcBef>
                <a:spcPct val="20000"/>
              </a:spcBef>
              <a:buClr>
                <a:srgbClr val="002060"/>
              </a:buClr>
              <a:buSzPct val="75000"/>
              <a:buNone/>
            </a:pPr>
            <a:r>
              <a:rPr lang="fr-FR" sz="1800" dirty="0" err="1">
                <a:solidFill>
                  <a:prstClr val="black"/>
                </a:solidFill>
                <a:latin typeface="Arial" panose="020B0604020202020204" pitchFamily="34" charset="0"/>
                <a:cs typeface="Arial" panose="020B0604020202020204" pitchFamily="34" charset="0"/>
              </a:rPr>
              <a:t>Technocarte</a:t>
            </a:r>
            <a:r>
              <a:rPr lang="fr-FR" sz="1800" dirty="0">
                <a:solidFill>
                  <a:prstClr val="black"/>
                </a:solidFill>
                <a:latin typeface="Arial" panose="020B0604020202020204" pitchFamily="34" charset="0"/>
                <a:cs typeface="Arial" panose="020B0604020202020204" pitchFamily="34" charset="0"/>
              </a:rPr>
              <a:t> (logiciel </a:t>
            </a:r>
            <a:r>
              <a:rPr lang="fr-FR" sz="1800" dirty="0" err="1">
                <a:solidFill>
                  <a:prstClr val="black"/>
                </a:solidFill>
                <a:latin typeface="Arial" panose="020B0604020202020204" pitchFamily="34" charset="0"/>
                <a:cs typeface="Arial" panose="020B0604020202020204" pitchFamily="34" charset="0"/>
              </a:rPr>
              <a:t>babicarte</a:t>
            </a:r>
            <a:r>
              <a:rPr lang="fr-FR" sz="1800" dirty="0">
                <a:solidFill>
                  <a:prstClr val="black"/>
                </a:solidFill>
                <a:latin typeface="Arial" panose="020B0604020202020204" pitchFamily="34" charset="0"/>
                <a:cs typeface="Arial" panose="020B0604020202020204" pitchFamily="34" charset="0"/>
              </a:rPr>
              <a:t>)		Vip concept (logiciel Bel 					ami)	</a:t>
            </a:r>
          </a:p>
          <a:p>
            <a:pPr marL="360363" lvl="0" indent="0">
              <a:spcBef>
                <a:spcPct val="20000"/>
              </a:spcBef>
              <a:buClr>
                <a:srgbClr val="002060"/>
              </a:buClr>
              <a:buSzPct val="75000"/>
              <a:buNone/>
            </a:pPr>
            <a:r>
              <a:rPr lang="fr-FR" sz="1800" dirty="0">
                <a:solidFill>
                  <a:prstClr val="black"/>
                </a:solidFill>
                <a:latin typeface="Arial" panose="020B0604020202020204" pitchFamily="34" charset="0"/>
                <a:cs typeface="Arial" panose="020B0604020202020204" pitchFamily="34" charset="0"/>
              </a:rPr>
              <a:t>		</a:t>
            </a:r>
          </a:p>
          <a:p>
            <a:pPr marL="360363" lvl="0" indent="0">
              <a:spcBef>
                <a:spcPct val="20000"/>
              </a:spcBef>
              <a:buClr>
                <a:srgbClr val="002060"/>
              </a:buClr>
              <a:buSzPct val="75000"/>
              <a:buNone/>
            </a:pPr>
            <a:r>
              <a:rPr lang="fr-FR" sz="1800" dirty="0">
                <a:solidFill>
                  <a:prstClr val="black"/>
                </a:solidFill>
                <a:latin typeface="Arial" panose="020B0604020202020204" pitchFamily="34" charset="0"/>
                <a:cs typeface="Arial" panose="020B0604020202020204" pitchFamily="34" charset="0"/>
              </a:rPr>
              <a:t>							</a:t>
            </a:r>
          </a:p>
          <a:p>
            <a:pPr marL="360363" lvl="0" indent="0">
              <a:spcBef>
                <a:spcPct val="20000"/>
              </a:spcBef>
              <a:buClr>
                <a:srgbClr val="002060"/>
              </a:buClr>
              <a:buSzPct val="75000"/>
              <a:buNone/>
            </a:pPr>
            <a:r>
              <a:rPr lang="fr-FR" sz="1800" dirty="0">
                <a:solidFill>
                  <a:prstClr val="black"/>
                </a:solidFill>
                <a:latin typeface="Arial" panose="020B0604020202020204" pitchFamily="34" charset="0"/>
                <a:cs typeface="Arial" panose="020B0604020202020204" pitchFamily="34" charset="0"/>
              </a:rPr>
              <a:t>		</a:t>
            </a:r>
          </a:p>
          <a:p>
            <a:endParaRPr lang="fr-FR" dirty="0"/>
          </a:p>
        </p:txBody>
      </p:sp>
      <p:sp>
        <p:nvSpPr>
          <p:cNvPr id="4" name="Espace réservé du numéro de diapositive 3">
            <a:extLst>
              <a:ext uri="{FF2B5EF4-FFF2-40B4-BE49-F238E27FC236}">
                <a16:creationId xmlns:a16="http://schemas.microsoft.com/office/drawing/2014/main" xmlns="" id="{B87FC550-1969-4BCE-81B4-6F3C3F6EF18D}"/>
              </a:ext>
            </a:extLst>
          </p:cNvPr>
          <p:cNvSpPr>
            <a:spLocks noGrp="1"/>
          </p:cNvSpPr>
          <p:nvPr>
            <p:ph type="sldNum" sz="quarter" idx="15"/>
          </p:nvPr>
        </p:nvSpPr>
        <p:spPr/>
        <p:txBody>
          <a:bodyPr/>
          <a:lstStyle/>
          <a:p>
            <a:fld id="{8F090F4C-470E-45F0-ADED-7F689FAD6252}" type="slidenum">
              <a:rPr lang="fr-FR" smtClean="0"/>
              <a:t>6</a:t>
            </a:fld>
            <a:endParaRPr lang="fr-FR"/>
          </a:p>
        </p:txBody>
      </p:sp>
      <p:sp>
        <p:nvSpPr>
          <p:cNvPr id="5" name="Espace réservé du pied de page 4">
            <a:extLst>
              <a:ext uri="{FF2B5EF4-FFF2-40B4-BE49-F238E27FC236}">
                <a16:creationId xmlns:a16="http://schemas.microsoft.com/office/drawing/2014/main" xmlns="" id="{101091BC-4FCF-48C8-B4FE-8AFBCF64C267}"/>
              </a:ext>
            </a:extLst>
          </p:cNvPr>
          <p:cNvSpPr>
            <a:spLocks noGrp="1"/>
          </p:cNvSpPr>
          <p:nvPr>
            <p:ph type="ftr" sz="quarter" idx="16"/>
          </p:nvPr>
        </p:nvSpPr>
        <p:spPr/>
        <p:txBody>
          <a:bodyPr/>
          <a:lstStyle/>
          <a:p>
            <a:r>
              <a:rPr lang="fr-FR"/>
              <a:t>Nadège CHARBONNIER Responsable GAAS</a:t>
            </a:r>
          </a:p>
        </p:txBody>
      </p:sp>
      <p:sp>
        <p:nvSpPr>
          <p:cNvPr id="6" name="Titre 1">
            <a:extLst>
              <a:ext uri="{FF2B5EF4-FFF2-40B4-BE49-F238E27FC236}">
                <a16:creationId xmlns:a16="http://schemas.microsoft.com/office/drawing/2014/main" xmlns="" id="{FB6487A5-0940-438F-99B3-B4A520CBD6BD}"/>
              </a:ext>
            </a:extLst>
          </p:cNvPr>
          <p:cNvSpPr txBox="1">
            <a:spLocks/>
          </p:cNvSpPr>
          <p:nvPr/>
        </p:nvSpPr>
        <p:spPr>
          <a:xfrm>
            <a:off x="457200" y="274638"/>
            <a:ext cx="7467600" cy="850106"/>
          </a:xfrm>
          <a:prstGeom prst="rect">
            <a:avLst/>
          </a:prstGeom>
          <a:ln>
            <a:solidFill>
              <a:schemeClr val="tx1"/>
            </a:solidFill>
          </a:ln>
        </p:spPr>
        <p:txBody>
          <a:bodyPr vert="horz" anchor="b">
            <a:normAutofit fontScale="92500" lnSpcReduction="2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fr-FR" dirty="0">
                <a:solidFill>
                  <a:srgbClr val="303030"/>
                </a:solidFill>
              </a:rPr>
              <a:t>Editeurs de logiciel ayant déjà créé le module Filoue</a:t>
            </a:r>
            <a:endParaRPr lang="fr-FR" dirty="0"/>
          </a:p>
        </p:txBody>
      </p:sp>
    </p:spTree>
    <p:extLst>
      <p:ext uri="{BB962C8B-B14F-4D97-AF65-F5344CB8AC3E}">
        <p14:creationId xmlns:p14="http://schemas.microsoft.com/office/powerpoint/2010/main" val="632365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634082"/>
          </a:xfrm>
          <a:ln>
            <a:solidFill>
              <a:schemeClr val="tx1"/>
            </a:solidFill>
          </a:ln>
        </p:spPr>
        <p:txBody>
          <a:bodyPr/>
          <a:lstStyle/>
          <a:p>
            <a:r>
              <a:rPr lang="fr-FR" dirty="0">
                <a:solidFill>
                  <a:srgbClr val="303030"/>
                </a:solidFill>
              </a:rPr>
              <a:t>Modalités de recueil des données</a:t>
            </a:r>
            <a:endParaRPr lang="fr-FR" dirty="0"/>
          </a:p>
        </p:txBody>
      </p:sp>
      <p:sp>
        <p:nvSpPr>
          <p:cNvPr id="3" name="Espace réservé du contenu 2"/>
          <p:cNvSpPr>
            <a:spLocks noGrp="1"/>
          </p:cNvSpPr>
          <p:nvPr>
            <p:ph sz="quarter" idx="1"/>
          </p:nvPr>
        </p:nvSpPr>
        <p:spPr>
          <a:xfrm>
            <a:off x="457200" y="1196752"/>
            <a:ext cx="7467600" cy="5277200"/>
          </a:xfrm>
        </p:spPr>
        <p:txBody>
          <a:bodyPr>
            <a:normAutofit fontScale="92500" lnSpcReduction="10000"/>
          </a:bodyPr>
          <a:lstStyle/>
          <a:p>
            <a:pPr lvl="0"/>
            <a:r>
              <a:rPr lang="fr-FR" b="1" dirty="0"/>
              <a:t>Les données collectées</a:t>
            </a:r>
          </a:p>
          <a:p>
            <a:pPr lvl="0"/>
            <a:endParaRPr lang="fr-FR" dirty="0"/>
          </a:p>
          <a:p>
            <a:pPr lvl="1"/>
            <a:r>
              <a:rPr lang="fr-FR" dirty="0"/>
              <a:t>Top allocataire oui/non </a:t>
            </a:r>
          </a:p>
          <a:p>
            <a:pPr lvl="1"/>
            <a:r>
              <a:rPr lang="fr-FR" dirty="0"/>
              <a:t>Matricule de l’allocataire</a:t>
            </a:r>
          </a:p>
          <a:p>
            <a:pPr lvl="1"/>
            <a:r>
              <a:rPr lang="fr-FR" dirty="0"/>
              <a:t>Code régime Sécurité Sociale </a:t>
            </a:r>
          </a:p>
          <a:p>
            <a:pPr lvl="1"/>
            <a:r>
              <a:rPr lang="fr-FR" dirty="0"/>
              <a:t>Date de naissance de l’enfant</a:t>
            </a:r>
          </a:p>
          <a:p>
            <a:pPr lvl="1"/>
            <a:r>
              <a:rPr lang="fr-FR" dirty="0"/>
              <a:t>Code commune résidence de l’enfant</a:t>
            </a:r>
          </a:p>
          <a:p>
            <a:pPr lvl="1"/>
            <a:r>
              <a:rPr lang="fr-FR" dirty="0"/>
              <a:t>Commune de résidence de l’enfant</a:t>
            </a:r>
          </a:p>
          <a:p>
            <a:pPr lvl="1"/>
            <a:r>
              <a:rPr lang="fr-FR" dirty="0"/>
              <a:t>Nombre d’heures annuel facturées pour l’enfant</a:t>
            </a:r>
          </a:p>
          <a:p>
            <a:pPr lvl="1"/>
            <a:r>
              <a:rPr lang="fr-FR" dirty="0"/>
              <a:t>Nombre d’heures annuel de présence réalisées pour l’enfant</a:t>
            </a:r>
          </a:p>
          <a:p>
            <a:pPr lvl="1"/>
            <a:r>
              <a:rPr lang="fr-FR" dirty="0"/>
              <a:t>Montant total annuel facturé à la famille pour l’enfant</a:t>
            </a:r>
          </a:p>
          <a:p>
            <a:pPr lvl="1"/>
            <a:r>
              <a:rPr lang="fr-FR" dirty="0"/>
              <a:t>Tranche de tarification appliquée</a:t>
            </a:r>
          </a:p>
          <a:p>
            <a:pPr lvl="1"/>
            <a:r>
              <a:rPr lang="fr-FR" dirty="0"/>
              <a:t>Taux d’effort appliqué à la famille</a:t>
            </a:r>
          </a:p>
          <a:p>
            <a:pPr lvl="1"/>
            <a:r>
              <a:rPr lang="fr-FR" dirty="0"/>
              <a:t>Premier jour d’accueil sur l’année civile pour l’enfant</a:t>
            </a:r>
          </a:p>
          <a:p>
            <a:pPr lvl="1"/>
            <a:r>
              <a:rPr lang="fr-FR" dirty="0"/>
              <a:t>Dernier jour d’accueil sur l’année civile pour l’enfant</a:t>
            </a:r>
          </a:p>
          <a:p>
            <a:endParaRPr lang="fr-FR" dirty="0"/>
          </a:p>
        </p:txBody>
      </p:sp>
      <p:sp>
        <p:nvSpPr>
          <p:cNvPr id="5" name="Espace réservé du pied de page 4"/>
          <p:cNvSpPr>
            <a:spLocks noGrp="1"/>
          </p:cNvSpPr>
          <p:nvPr>
            <p:ph type="ftr" sz="quarter" idx="16"/>
          </p:nvPr>
        </p:nvSpPr>
        <p:spPr>
          <a:xfrm rot="5400000">
            <a:off x="6824646" y="3571700"/>
            <a:ext cx="3531480" cy="365760"/>
          </a:xfrm>
        </p:spPr>
        <p:txBody>
          <a:bodyPr/>
          <a:lstStyle/>
          <a:p>
            <a:r>
              <a:rPr lang="fr-FR" dirty="0"/>
              <a:t>Nadège CHARBONNIER Responsable GAAS</a:t>
            </a:r>
          </a:p>
        </p:txBody>
      </p:sp>
      <p:sp>
        <p:nvSpPr>
          <p:cNvPr id="4" name="Espace réservé du numéro de diapositive 3"/>
          <p:cNvSpPr>
            <a:spLocks noGrp="1"/>
          </p:cNvSpPr>
          <p:nvPr>
            <p:ph type="sldNum" sz="quarter" idx="15"/>
          </p:nvPr>
        </p:nvSpPr>
        <p:spPr/>
        <p:txBody>
          <a:bodyPr/>
          <a:lstStyle/>
          <a:p>
            <a:fld id="{8F090F4C-470E-45F0-ADED-7F689FAD6252}" type="slidenum">
              <a:rPr lang="fr-FR" smtClean="0"/>
              <a:t>7</a:t>
            </a:fld>
            <a:endParaRPr lang="fr-FR"/>
          </a:p>
        </p:txBody>
      </p:sp>
    </p:spTree>
    <p:extLst>
      <p:ext uri="{BB962C8B-B14F-4D97-AF65-F5344CB8AC3E}">
        <p14:creationId xmlns:p14="http://schemas.microsoft.com/office/powerpoint/2010/main" val="122570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562074"/>
          </a:xfrm>
          <a:ln>
            <a:solidFill>
              <a:schemeClr val="tx1"/>
            </a:solidFill>
          </a:ln>
        </p:spPr>
        <p:txBody>
          <a:bodyPr>
            <a:normAutofit/>
          </a:bodyPr>
          <a:lstStyle/>
          <a:p>
            <a:r>
              <a:rPr lang="fr-FR" dirty="0">
                <a:solidFill>
                  <a:srgbClr val="303030"/>
                </a:solidFill>
              </a:rPr>
              <a:t>Modalités de recueil des données</a:t>
            </a:r>
            <a:endParaRPr lang="fr-FR" dirty="0"/>
          </a:p>
        </p:txBody>
      </p:sp>
      <p:sp>
        <p:nvSpPr>
          <p:cNvPr id="3" name="Espace réservé du contenu 2"/>
          <p:cNvSpPr>
            <a:spLocks noGrp="1"/>
          </p:cNvSpPr>
          <p:nvPr>
            <p:ph sz="quarter" idx="1"/>
          </p:nvPr>
        </p:nvSpPr>
        <p:spPr>
          <a:xfrm>
            <a:off x="457200" y="980728"/>
            <a:ext cx="7467600" cy="5493224"/>
          </a:xfrm>
        </p:spPr>
        <p:txBody>
          <a:bodyPr>
            <a:normAutofit/>
          </a:bodyPr>
          <a:lstStyle/>
          <a:p>
            <a:r>
              <a:rPr lang="fr-FR" b="1" dirty="0"/>
              <a:t>Procédure</a:t>
            </a:r>
            <a:r>
              <a:rPr lang="fr-FR" dirty="0"/>
              <a:t> </a:t>
            </a:r>
            <a:r>
              <a:rPr lang="fr-FR" b="1" dirty="0"/>
              <a:t>pour 2019</a:t>
            </a:r>
          </a:p>
          <a:p>
            <a:endParaRPr lang="fr-FR" sz="1000" dirty="0"/>
          </a:p>
          <a:p>
            <a:pPr lvl="1"/>
            <a:r>
              <a:rPr lang="fr-FR" b="1" dirty="0"/>
              <a:t>Informer les parents de la participation de l’Eaje à l’enquête et à la transmission de données à caractère personnel</a:t>
            </a:r>
          </a:p>
          <a:p>
            <a:pPr lvl="1"/>
            <a:endParaRPr lang="fr-FR" sz="800" dirty="0"/>
          </a:p>
          <a:p>
            <a:pPr lvl="2" algn="just">
              <a:spcAft>
                <a:spcPts val="600"/>
              </a:spcAft>
            </a:pPr>
            <a:r>
              <a:rPr lang="fr-FR" b="1" dirty="0"/>
              <a:t>Information par tout moyen </a:t>
            </a:r>
          </a:p>
          <a:p>
            <a:pPr marL="731520" lvl="2" indent="0" algn="just">
              <a:spcAft>
                <a:spcPts val="600"/>
              </a:spcAft>
              <a:buNone/>
            </a:pPr>
            <a:r>
              <a:rPr lang="fr-FR" dirty="0"/>
              <a:t>	(ex : facture, au moment de toute nouvelle </a:t>
            </a:r>
          </a:p>
          <a:p>
            <a:pPr marL="731520" lvl="2" indent="0" algn="just">
              <a:spcAft>
                <a:spcPts val="600"/>
              </a:spcAft>
              <a:buNone/>
            </a:pPr>
            <a:r>
              <a:rPr lang="fr-FR" dirty="0"/>
              <a:t>	inscription...)</a:t>
            </a:r>
          </a:p>
          <a:p>
            <a:pPr marL="731520" lvl="2" indent="0" algn="just">
              <a:spcAft>
                <a:spcPts val="600"/>
              </a:spcAft>
              <a:buNone/>
            </a:pPr>
            <a:endParaRPr lang="fr-FR" dirty="0"/>
          </a:p>
          <a:p>
            <a:pPr lvl="2" algn="just">
              <a:spcAft>
                <a:spcPts val="600"/>
              </a:spcAft>
            </a:pPr>
            <a:r>
              <a:rPr lang="fr-FR" b="1" dirty="0"/>
              <a:t>Possibilité pour les parents de s’opposer à cette transmission </a:t>
            </a:r>
            <a:r>
              <a:rPr lang="fr-FR" dirty="0"/>
              <a:t>(art 21 du RGPD) : le cas échéant, le gestionnaire devra retirer les données des parents du fichier Filoue</a:t>
            </a:r>
          </a:p>
          <a:p>
            <a:pPr lvl="1"/>
            <a:endParaRPr lang="fr-FR" i="1" dirty="0"/>
          </a:p>
        </p:txBody>
      </p:sp>
      <p:sp>
        <p:nvSpPr>
          <p:cNvPr id="5" name="Espace réservé du pied de page 4"/>
          <p:cNvSpPr>
            <a:spLocks noGrp="1"/>
          </p:cNvSpPr>
          <p:nvPr>
            <p:ph type="ftr" sz="quarter" idx="16"/>
          </p:nvPr>
        </p:nvSpPr>
        <p:spPr>
          <a:xfrm rot="5400000">
            <a:off x="6824646" y="3571700"/>
            <a:ext cx="3531480" cy="365760"/>
          </a:xfrm>
        </p:spPr>
        <p:txBody>
          <a:bodyPr/>
          <a:lstStyle/>
          <a:p>
            <a:r>
              <a:rPr lang="fr-FR" dirty="0"/>
              <a:t>Nadège CHARBONNIER Responsable GAAS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4396" y="2389618"/>
            <a:ext cx="1223578" cy="1831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5"/>
          </p:nvPr>
        </p:nvSpPr>
        <p:spPr/>
        <p:txBody>
          <a:bodyPr/>
          <a:lstStyle/>
          <a:p>
            <a:fld id="{8F090F4C-470E-45F0-ADED-7F689FAD6252}" type="slidenum">
              <a:rPr lang="fr-FR" smtClean="0"/>
              <a:t>8</a:t>
            </a:fld>
            <a:endParaRPr lang="fr-FR"/>
          </a:p>
        </p:txBody>
      </p:sp>
    </p:spTree>
    <p:extLst>
      <p:ext uri="{BB962C8B-B14F-4D97-AF65-F5344CB8AC3E}">
        <p14:creationId xmlns:p14="http://schemas.microsoft.com/office/powerpoint/2010/main" val="86843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562074"/>
          </a:xfrm>
          <a:ln>
            <a:solidFill>
              <a:schemeClr val="tx1"/>
            </a:solidFill>
          </a:ln>
        </p:spPr>
        <p:txBody>
          <a:bodyPr>
            <a:normAutofit/>
          </a:bodyPr>
          <a:lstStyle/>
          <a:p>
            <a:r>
              <a:rPr lang="fr-FR" dirty="0">
                <a:solidFill>
                  <a:srgbClr val="303030"/>
                </a:solidFill>
              </a:rPr>
              <a:t>Modalités de recueil des données</a:t>
            </a:r>
            <a:endParaRPr lang="fr-FR" dirty="0"/>
          </a:p>
        </p:txBody>
      </p:sp>
      <p:sp>
        <p:nvSpPr>
          <p:cNvPr id="3" name="Espace réservé du contenu 2"/>
          <p:cNvSpPr>
            <a:spLocks noGrp="1"/>
          </p:cNvSpPr>
          <p:nvPr>
            <p:ph sz="quarter" idx="1"/>
          </p:nvPr>
        </p:nvSpPr>
        <p:spPr>
          <a:xfrm>
            <a:off x="457200" y="980728"/>
            <a:ext cx="7467600" cy="5493224"/>
          </a:xfrm>
        </p:spPr>
        <p:txBody>
          <a:bodyPr>
            <a:normAutofit/>
          </a:bodyPr>
          <a:lstStyle/>
          <a:p>
            <a:r>
              <a:rPr lang="fr-FR" b="1" dirty="0"/>
              <a:t>Procédure</a:t>
            </a:r>
            <a:r>
              <a:rPr lang="fr-FR" dirty="0"/>
              <a:t> </a:t>
            </a:r>
            <a:r>
              <a:rPr lang="fr-FR" b="1" dirty="0"/>
              <a:t>pour 2020 et années suivantes</a:t>
            </a:r>
          </a:p>
          <a:p>
            <a:endParaRPr lang="fr-FR" sz="1000" dirty="0"/>
          </a:p>
          <a:p>
            <a:pPr lvl="1"/>
            <a:r>
              <a:rPr lang="fr-FR" b="1" dirty="0"/>
              <a:t>Informer les parents de la participation de l’Eaje à l’enquête et à la transmission de données à caractère personnel</a:t>
            </a:r>
          </a:p>
          <a:p>
            <a:pPr lvl="1"/>
            <a:endParaRPr lang="fr-FR" sz="800" dirty="0"/>
          </a:p>
          <a:p>
            <a:pPr lvl="2" algn="just">
              <a:spcAft>
                <a:spcPts val="600"/>
              </a:spcAft>
            </a:pPr>
            <a:r>
              <a:rPr lang="fr-FR" b="1" dirty="0"/>
              <a:t>Information des familles via le contrat d’accueil ou tout autre document signé par les familles </a:t>
            </a:r>
            <a:r>
              <a:rPr lang="fr-FR" dirty="0"/>
              <a:t>(règlement de fonctionnement, ...) =&gt; intégration d’une clause type de transmission de données.</a:t>
            </a:r>
          </a:p>
          <a:p>
            <a:pPr marL="731520" lvl="2" indent="0" algn="just">
              <a:spcAft>
                <a:spcPts val="600"/>
              </a:spcAft>
              <a:buNone/>
            </a:pPr>
            <a:r>
              <a:rPr lang="fr-FR" dirty="0"/>
              <a:t>	</a:t>
            </a:r>
          </a:p>
          <a:p>
            <a:pPr lvl="2" algn="just">
              <a:spcAft>
                <a:spcPts val="600"/>
              </a:spcAft>
            </a:pPr>
            <a:r>
              <a:rPr lang="fr-FR" b="1" dirty="0"/>
              <a:t>Dès lors les parents ne peuvent plus s’opposer à la transmission </a:t>
            </a:r>
            <a:r>
              <a:rPr lang="fr-FR" dirty="0"/>
              <a:t>(car cette transmission est intégrée dans une convention/contrat signé par eux)</a:t>
            </a:r>
            <a:endParaRPr lang="fr-FR" i="1" dirty="0"/>
          </a:p>
        </p:txBody>
      </p:sp>
      <p:sp>
        <p:nvSpPr>
          <p:cNvPr id="5" name="Espace réservé du pied de page 4"/>
          <p:cNvSpPr>
            <a:spLocks noGrp="1"/>
          </p:cNvSpPr>
          <p:nvPr>
            <p:ph type="ftr" sz="quarter" idx="16"/>
          </p:nvPr>
        </p:nvSpPr>
        <p:spPr>
          <a:xfrm rot="5400000">
            <a:off x="6824646" y="3571700"/>
            <a:ext cx="3531480" cy="365760"/>
          </a:xfrm>
        </p:spPr>
        <p:txBody>
          <a:bodyPr/>
          <a:lstStyle/>
          <a:p>
            <a:r>
              <a:rPr lang="fr-FR" dirty="0"/>
              <a:t>Nadège CHARBONNIER Responsable GAAS</a:t>
            </a:r>
          </a:p>
        </p:txBody>
      </p:sp>
      <p:sp>
        <p:nvSpPr>
          <p:cNvPr id="4" name="Espace réservé du numéro de diapositive 3"/>
          <p:cNvSpPr>
            <a:spLocks noGrp="1"/>
          </p:cNvSpPr>
          <p:nvPr>
            <p:ph type="sldNum" sz="quarter" idx="15"/>
          </p:nvPr>
        </p:nvSpPr>
        <p:spPr/>
        <p:txBody>
          <a:bodyPr/>
          <a:lstStyle/>
          <a:p>
            <a:fld id="{8F090F4C-470E-45F0-ADED-7F689FAD6252}" type="slidenum">
              <a:rPr lang="fr-FR" smtClean="0"/>
              <a:t>9</a:t>
            </a:fld>
            <a:endParaRPr lang="fr-FR"/>
          </a:p>
        </p:txBody>
      </p:sp>
    </p:spTree>
    <p:extLst>
      <p:ext uri="{BB962C8B-B14F-4D97-AF65-F5344CB8AC3E}">
        <p14:creationId xmlns:p14="http://schemas.microsoft.com/office/powerpoint/2010/main" val="136153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4"/>
</p:tagLst>
</file>

<file path=ppt/tags/tag2.xml><?xml version="1.0" encoding="utf-8"?>
<p:tagLst xmlns:a="http://schemas.openxmlformats.org/drawingml/2006/main" xmlns:r="http://schemas.openxmlformats.org/officeDocument/2006/relationships" xmlns:p="http://schemas.openxmlformats.org/presentationml/2006/main">
  <p:tag name="NUM" val="13"/>
</p:tagLst>
</file>

<file path=ppt/tags/tag3.xml><?xml version="1.0" encoding="utf-8"?>
<p:tagLst xmlns:a="http://schemas.openxmlformats.org/drawingml/2006/main" xmlns:r="http://schemas.openxmlformats.org/officeDocument/2006/relationships" xmlns:p="http://schemas.openxmlformats.org/presentationml/2006/main">
  <p:tag name="NUM" val="13"/>
</p:tagLst>
</file>

<file path=ppt/tags/tag4.xml><?xml version="1.0" encoding="utf-8"?>
<p:tagLst xmlns:a="http://schemas.openxmlformats.org/drawingml/2006/main" xmlns:r="http://schemas.openxmlformats.org/officeDocument/2006/relationships" xmlns:p="http://schemas.openxmlformats.org/presentationml/2006/main">
  <p:tag name="NUM" val="1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1057</TotalTime>
  <Words>889</Words>
  <Application>Microsoft Office PowerPoint</Application>
  <PresentationFormat>Affichage à l'écran (4:3)</PresentationFormat>
  <Paragraphs>170</Paragraphs>
  <Slides>17</Slides>
  <Notes>4</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Oriel</vt:lpstr>
      <vt:lpstr>FILOUE (FIchier LOcalisé des enfants Usagers d’Eaje)</vt:lpstr>
      <vt:lpstr>Enjeux Stratégiques : COG 2018-2022</vt:lpstr>
      <vt:lpstr>Nécessité d’évaluer les besoins des familles</vt:lpstr>
      <vt:lpstr>Indispensable participation des gestionnaires eaje </vt:lpstr>
      <vt:lpstr>Modalités de déploiement de FILOUE</vt:lpstr>
      <vt:lpstr>Présentation PowerPoint</vt:lpstr>
      <vt:lpstr>Modalités de recueil des données</vt:lpstr>
      <vt:lpstr>Modalités de recueil des données</vt:lpstr>
      <vt:lpstr>Modalités de recueil des données</vt:lpstr>
      <vt:lpstr>Modalités de recueil des données</vt:lpstr>
      <vt:lpstr>Modalités de recueil des données</vt:lpstr>
      <vt:lpstr>Exemples de Données statistiques en retour</vt:lpstr>
      <vt:lpstr>Exemples de Données statistiques en retour</vt:lpstr>
      <vt:lpstr>Exemples de Données statistiques en retour</vt:lpstr>
      <vt:lpstr>Modification des engagements vis-à-vis de la Caf</vt:lpstr>
      <vt:lpstr>Renseignements</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FILOUE</dc:title>
  <dc:creator>Nadege CHARBONNIER 371</dc:creator>
  <cp:lastModifiedBy>Nadege CHARBONNIER 371</cp:lastModifiedBy>
  <cp:revision>62</cp:revision>
  <cp:lastPrinted>2015-10-22T10:18:14Z</cp:lastPrinted>
  <dcterms:created xsi:type="dcterms:W3CDTF">2014-08-21T15:22:12Z</dcterms:created>
  <dcterms:modified xsi:type="dcterms:W3CDTF">2019-05-15T07:27:12Z</dcterms:modified>
</cp:coreProperties>
</file>