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6"/>
  </p:notesMasterIdLst>
  <p:handoutMasterIdLst>
    <p:handoutMasterId r:id="rId17"/>
  </p:handoutMasterIdLst>
  <p:sldIdLst>
    <p:sldId id="256" r:id="rId2"/>
    <p:sldId id="430" r:id="rId3"/>
    <p:sldId id="417" r:id="rId4"/>
    <p:sldId id="412" r:id="rId5"/>
    <p:sldId id="353" r:id="rId6"/>
    <p:sldId id="421" r:id="rId7"/>
    <p:sldId id="352" r:id="rId8"/>
    <p:sldId id="413" r:id="rId9"/>
    <p:sldId id="420" r:id="rId10"/>
    <p:sldId id="419" r:id="rId11"/>
    <p:sldId id="422" r:id="rId12"/>
    <p:sldId id="424" r:id="rId13"/>
    <p:sldId id="425" r:id="rId14"/>
    <p:sldId id="416" r:id="rId15"/>
  </p:sldIdLst>
  <p:sldSz cx="9144000" cy="6858000" type="screen4x3"/>
  <p:notesSz cx="6811963" cy="99425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BFF9801-7F10-41E1-9A50-D09B21BBA3B8}">
          <p14:sldIdLst>
            <p14:sldId id="256"/>
            <p14:sldId id="430"/>
            <p14:sldId id="417"/>
            <p14:sldId id="412"/>
            <p14:sldId id="353"/>
            <p14:sldId id="421"/>
            <p14:sldId id="352"/>
            <p14:sldId id="413"/>
            <p14:sldId id="420"/>
            <p14:sldId id="419"/>
            <p14:sldId id="422"/>
            <p14:sldId id="424"/>
            <p14:sldId id="425"/>
            <p14:sldId id="416"/>
          </p14:sldIdLst>
        </p14:section>
        <p14:section name="Section sans titre" id="{5FC14396-DB75-490B-80DE-184F95B95CA6}">
          <p14:sldIdLst/>
        </p14:section>
        <p14:section name="Section sans titre" id="{D1865B9D-7C5F-485D-8F39-AC5F850F4FB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2" userDrawn="1">
          <p15:clr>
            <a:srgbClr val="A4A3A4"/>
          </p15:clr>
        </p15:guide>
        <p15:guide id="2" pos="214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85BF"/>
    <a:srgbClr val="C00000"/>
    <a:srgbClr val="92D050"/>
    <a:srgbClr val="CCECFF"/>
    <a:srgbClr val="FFFFCC"/>
    <a:srgbClr val="000099"/>
    <a:srgbClr val="339966"/>
    <a:srgbClr val="003300"/>
    <a:srgbClr val="008E00"/>
    <a:srgbClr val="2A65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5" autoAdjust="0"/>
    <p:restoredTop sz="94670" autoAdjust="0"/>
  </p:normalViewPr>
  <p:slideViewPr>
    <p:cSldViewPr>
      <p:cViewPr varScale="1">
        <p:scale>
          <a:sx n="112" d="100"/>
          <a:sy n="112" d="100"/>
        </p:scale>
        <p:origin x="-1506" y="-78"/>
      </p:cViewPr>
      <p:guideLst>
        <p:guide orient="horz" pos="2160"/>
        <p:guide pos="2880"/>
      </p:guideLst>
    </p:cSldViewPr>
  </p:slideViewPr>
  <p:outlineViewPr>
    <p:cViewPr>
      <p:scale>
        <a:sx n="33" d="100"/>
        <a:sy n="33" d="100"/>
      </p:scale>
      <p:origin x="0" y="4092"/>
    </p:cViewPr>
  </p:outlineViewPr>
  <p:notesTextViewPr>
    <p:cViewPr>
      <p:scale>
        <a:sx n="1" d="1"/>
        <a:sy n="1" d="1"/>
      </p:scale>
      <p:origin x="0" y="0"/>
    </p:cViewPr>
  </p:notesTextViewPr>
  <p:sorterViewPr>
    <p:cViewPr>
      <p:scale>
        <a:sx n="100" d="100"/>
        <a:sy n="100" d="100"/>
      </p:scale>
      <p:origin x="0" y="1302"/>
    </p:cViewPr>
  </p:sorterViewPr>
  <p:notesViewPr>
    <p:cSldViewPr>
      <p:cViewPr varScale="1">
        <p:scale>
          <a:sx n="78" d="100"/>
          <a:sy n="78" d="100"/>
        </p:scale>
        <p:origin x="-3912" y="-96"/>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9213" y="0"/>
            <a:ext cx="2951162" cy="496888"/>
          </a:xfrm>
          <a:prstGeom prst="rect">
            <a:avLst/>
          </a:prstGeom>
        </p:spPr>
        <p:txBody>
          <a:bodyPr vert="horz" lIns="91440" tIns="45720" rIns="91440" bIns="45720" rtlCol="0"/>
          <a:lstStyle>
            <a:lvl1pPr algn="r">
              <a:defRPr sz="1200"/>
            </a:lvl1pPr>
          </a:lstStyle>
          <a:p>
            <a:fld id="{86D81382-5E7A-40EC-A9D1-45627FE33787}" type="datetimeFigureOut">
              <a:rPr lang="fr-FR" smtClean="0"/>
              <a:t>15/05/2019</a:t>
            </a:fld>
            <a:endParaRPr lang="fr-FR"/>
          </a:p>
        </p:txBody>
      </p:sp>
      <p:sp>
        <p:nvSpPr>
          <p:cNvPr id="4" name="Espace réservé du pied de page 3"/>
          <p:cNvSpPr>
            <a:spLocks noGrp="1"/>
          </p:cNvSpPr>
          <p:nvPr>
            <p:ph type="ftr" sz="quarter" idx="2"/>
          </p:nvPr>
        </p:nvSpPr>
        <p:spPr>
          <a:xfrm>
            <a:off x="0" y="9444038"/>
            <a:ext cx="2951163"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9213" y="9444038"/>
            <a:ext cx="2951162" cy="496887"/>
          </a:xfrm>
          <a:prstGeom prst="rect">
            <a:avLst/>
          </a:prstGeom>
        </p:spPr>
        <p:txBody>
          <a:bodyPr vert="horz" lIns="91440" tIns="45720" rIns="91440" bIns="45720" rtlCol="0" anchor="b"/>
          <a:lstStyle>
            <a:lvl1pPr algn="r">
              <a:defRPr sz="1200"/>
            </a:lvl1pPr>
          </a:lstStyle>
          <a:p>
            <a:fld id="{9C2A2BD9-6E58-47E6-AF93-D5711878CC5A}" type="slidenum">
              <a:rPr lang="fr-FR" smtClean="0"/>
              <a:t>‹N°›</a:t>
            </a:fld>
            <a:endParaRPr lang="fr-FR"/>
          </a:p>
        </p:txBody>
      </p:sp>
    </p:spTree>
    <p:extLst>
      <p:ext uri="{BB962C8B-B14F-4D97-AF65-F5344CB8AC3E}">
        <p14:creationId xmlns:p14="http://schemas.microsoft.com/office/powerpoint/2010/main" val="231481669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51850" cy="497125"/>
          </a:xfrm>
          <a:prstGeom prst="rect">
            <a:avLst/>
          </a:prstGeom>
        </p:spPr>
        <p:txBody>
          <a:bodyPr vert="horz" lIns="91595" tIns="45798" rIns="91595" bIns="45798" rtlCol="0"/>
          <a:lstStyle>
            <a:lvl1pPr algn="l">
              <a:defRPr sz="1200"/>
            </a:lvl1pPr>
          </a:lstStyle>
          <a:p>
            <a:endParaRPr lang="fr-FR" dirty="0"/>
          </a:p>
        </p:txBody>
      </p:sp>
      <p:sp>
        <p:nvSpPr>
          <p:cNvPr id="3" name="Espace réservé de la date 2"/>
          <p:cNvSpPr>
            <a:spLocks noGrp="1"/>
          </p:cNvSpPr>
          <p:nvPr>
            <p:ph type="dt" idx="1"/>
          </p:nvPr>
        </p:nvSpPr>
        <p:spPr>
          <a:xfrm>
            <a:off x="3858537" y="1"/>
            <a:ext cx="2951850" cy="497125"/>
          </a:xfrm>
          <a:prstGeom prst="rect">
            <a:avLst/>
          </a:prstGeom>
        </p:spPr>
        <p:txBody>
          <a:bodyPr vert="horz" lIns="91595" tIns="45798" rIns="91595" bIns="45798" rtlCol="0"/>
          <a:lstStyle>
            <a:lvl1pPr algn="r">
              <a:defRPr sz="1200"/>
            </a:lvl1pPr>
          </a:lstStyle>
          <a:p>
            <a:fld id="{EE93A32A-2657-4AB1-8A02-52F25DE0EF8A}" type="datetimeFigureOut">
              <a:rPr lang="fr-FR" smtClean="0"/>
              <a:t>15/05/2019</a:t>
            </a:fld>
            <a:endParaRPr lang="fr-FR" dirty="0"/>
          </a:p>
        </p:txBody>
      </p:sp>
      <p:sp>
        <p:nvSpPr>
          <p:cNvPr id="4" name="Espace réservé de l'image des diapositives 3"/>
          <p:cNvSpPr>
            <a:spLocks noGrp="1" noRot="1" noChangeAspect="1"/>
          </p:cNvSpPr>
          <p:nvPr>
            <p:ph type="sldImg" idx="2"/>
          </p:nvPr>
        </p:nvSpPr>
        <p:spPr>
          <a:xfrm>
            <a:off x="920750" y="746125"/>
            <a:ext cx="4970463" cy="3727450"/>
          </a:xfrm>
          <a:prstGeom prst="rect">
            <a:avLst/>
          </a:prstGeom>
          <a:noFill/>
          <a:ln w="12700">
            <a:solidFill>
              <a:prstClr val="black"/>
            </a:solidFill>
          </a:ln>
        </p:spPr>
        <p:txBody>
          <a:bodyPr vert="horz" lIns="91595" tIns="45798" rIns="91595" bIns="45798" rtlCol="0" anchor="ctr"/>
          <a:lstStyle/>
          <a:p>
            <a:endParaRPr lang="fr-FR" dirty="0"/>
          </a:p>
        </p:txBody>
      </p:sp>
      <p:sp>
        <p:nvSpPr>
          <p:cNvPr id="5" name="Espace réservé des commentaires 4"/>
          <p:cNvSpPr>
            <a:spLocks noGrp="1"/>
          </p:cNvSpPr>
          <p:nvPr>
            <p:ph type="body" sz="quarter" idx="3"/>
          </p:nvPr>
        </p:nvSpPr>
        <p:spPr>
          <a:xfrm>
            <a:off x="681197" y="4722694"/>
            <a:ext cx="5449570" cy="4474131"/>
          </a:xfrm>
          <a:prstGeom prst="rect">
            <a:avLst/>
          </a:prstGeom>
        </p:spPr>
        <p:txBody>
          <a:bodyPr vert="horz" lIns="91595" tIns="45798" rIns="91595" bIns="45798"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43663"/>
            <a:ext cx="2951850" cy="497125"/>
          </a:xfrm>
          <a:prstGeom prst="rect">
            <a:avLst/>
          </a:prstGeom>
        </p:spPr>
        <p:txBody>
          <a:bodyPr vert="horz" lIns="91595" tIns="45798" rIns="91595" bIns="45798"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8537" y="9443663"/>
            <a:ext cx="2951850" cy="497125"/>
          </a:xfrm>
          <a:prstGeom prst="rect">
            <a:avLst/>
          </a:prstGeom>
        </p:spPr>
        <p:txBody>
          <a:bodyPr vert="horz" lIns="91595" tIns="45798" rIns="91595" bIns="45798" rtlCol="0" anchor="b"/>
          <a:lstStyle>
            <a:lvl1pPr algn="r">
              <a:defRPr sz="1200"/>
            </a:lvl1pPr>
          </a:lstStyle>
          <a:p>
            <a:fld id="{0A2939B3-1DEA-44CF-B0C4-4FCABF27D376}" type="slidenum">
              <a:rPr lang="fr-FR" smtClean="0"/>
              <a:t>‹N°›</a:t>
            </a:fld>
            <a:endParaRPr lang="fr-FR" dirty="0"/>
          </a:p>
        </p:txBody>
      </p:sp>
    </p:spTree>
    <p:extLst>
      <p:ext uri="{BB962C8B-B14F-4D97-AF65-F5344CB8AC3E}">
        <p14:creationId xmlns:p14="http://schemas.microsoft.com/office/powerpoint/2010/main" val="145540080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0750" y="746125"/>
            <a:ext cx="4970463" cy="3727450"/>
          </a:xfrm>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411751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Tree>
    <p:extLst>
      <p:ext uri="{BB962C8B-B14F-4D97-AF65-F5344CB8AC3E}">
        <p14:creationId xmlns:p14="http://schemas.microsoft.com/office/powerpoint/2010/main" val="2158899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Tree>
    <p:extLst>
      <p:ext uri="{BB962C8B-B14F-4D97-AF65-F5344CB8AC3E}">
        <p14:creationId xmlns:p14="http://schemas.microsoft.com/office/powerpoint/2010/main" val="2158899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Tree>
    <p:extLst>
      <p:ext uri="{BB962C8B-B14F-4D97-AF65-F5344CB8AC3E}">
        <p14:creationId xmlns:p14="http://schemas.microsoft.com/office/powerpoint/2010/main" val="2158899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Tree>
    <p:extLst>
      <p:ext uri="{BB962C8B-B14F-4D97-AF65-F5344CB8AC3E}">
        <p14:creationId xmlns:p14="http://schemas.microsoft.com/office/powerpoint/2010/main" val="2158899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Tree>
    <p:extLst>
      <p:ext uri="{BB962C8B-B14F-4D97-AF65-F5344CB8AC3E}">
        <p14:creationId xmlns:p14="http://schemas.microsoft.com/office/powerpoint/2010/main" val="739364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0750" y="746125"/>
            <a:ext cx="4970463" cy="3727450"/>
          </a:xfrm>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639523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0750" y="746125"/>
            <a:ext cx="4970463" cy="3727450"/>
          </a:xfrm>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46072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0750" y="746125"/>
            <a:ext cx="4970463" cy="3727450"/>
          </a:xfrm>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46072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Tree>
    <p:extLst>
      <p:ext uri="{BB962C8B-B14F-4D97-AF65-F5344CB8AC3E}">
        <p14:creationId xmlns:p14="http://schemas.microsoft.com/office/powerpoint/2010/main" val="3369984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0750" y="746125"/>
            <a:ext cx="4970463" cy="3727450"/>
          </a:xfrm>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46072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Tree>
    <p:extLst>
      <p:ext uri="{BB962C8B-B14F-4D97-AF65-F5344CB8AC3E}">
        <p14:creationId xmlns:p14="http://schemas.microsoft.com/office/powerpoint/2010/main" val="1750662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Tree>
    <p:extLst>
      <p:ext uri="{BB962C8B-B14F-4D97-AF65-F5344CB8AC3E}">
        <p14:creationId xmlns:p14="http://schemas.microsoft.com/office/powerpoint/2010/main" val="2158899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Tree>
    <p:extLst>
      <p:ext uri="{BB962C8B-B14F-4D97-AF65-F5344CB8AC3E}">
        <p14:creationId xmlns:p14="http://schemas.microsoft.com/office/powerpoint/2010/main" val="2158899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57D8D0C9-1428-480B-9252-CD1B8EA62D8A}" type="datetime1">
              <a:rPr lang="en-US" smtClean="0"/>
              <a:t>5/15/2019</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1479912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731BF2-C0B2-4FA4-90CF-FF23C038F8E9}" type="datetime1">
              <a:rPr lang="en-US" smtClean="0"/>
              <a:t>5/15/2019</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3107692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EFAA3F6-DD73-47A3-A3A5-2076F227772F}" type="datetime1">
              <a:rPr lang="en-US" smtClean="0"/>
              <a:t>5/15/2019</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1696675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5D75FEE-E960-422E-B61D-49660310F417}" type="datetime1">
              <a:rPr lang="en-US" smtClean="0"/>
              <a:t>5/15/2019</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158451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2A6FD52-2BA5-4725-8F0C-926F7506F9E3}" type="datetime1">
              <a:rPr lang="en-US" smtClean="0"/>
              <a:t>5/15/2019</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523392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C0617A9-FC4D-4A6E-9685-7BA000C89854}" type="datetime1">
              <a:rPr lang="en-US" smtClean="0"/>
              <a:t>5/15/2019</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479839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E99C3EE-E67A-4565-8898-38DA335D5128}" type="datetime1">
              <a:rPr lang="en-US" smtClean="0"/>
              <a:t>5/15/2019</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99204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4AE9220-3619-4F53-BDE2-7B6B9751E018}" type="datetime1">
              <a:rPr lang="en-US" smtClean="0"/>
              <a:t>5/15/2019</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202280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9DE6A4-E609-473C-B070-F9766712C4B4}" type="datetime1">
              <a:rPr lang="en-US" smtClean="0"/>
              <a:t>5/15/2019</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2031040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3FEE5B4C-7584-40F2-A058-B261CEEFB5D9}" type="datetime1">
              <a:rPr lang="en-US" smtClean="0"/>
              <a:t>5/15/2019</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380173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2B0EE49-77C7-4686-B9B9-32F5B84F3CA8}" type="datetime1">
              <a:rPr lang="en-US" smtClean="0"/>
              <a:t>5/15/2019</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E2D02D6-2041-497C-ACA6-D35E5A6A47F0}" type="slidenum">
              <a:rPr lang="en-US" smtClean="0"/>
              <a:t>‹N°›</a:t>
            </a:fld>
            <a:endParaRPr lang="en-US" dirty="0"/>
          </a:p>
        </p:txBody>
      </p:sp>
    </p:spTree>
    <p:extLst>
      <p:ext uri="{BB962C8B-B14F-4D97-AF65-F5344CB8AC3E}">
        <p14:creationId xmlns:p14="http://schemas.microsoft.com/office/powerpoint/2010/main" val="604315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D7237-1AC8-4893-925D-54889A46018B}" type="datetime1">
              <a:rPr lang="en-US" smtClean="0"/>
              <a:t>5/15/2019</a:t>
            </a:fld>
            <a:endParaRPr lang="en-US"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D02D6-2041-497C-ACA6-D35E5A6A47F0}" type="slidenum">
              <a:rPr lang="en-US" smtClean="0"/>
              <a:t>‹N°›</a:t>
            </a:fld>
            <a:endParaRPr lang="en-US" dirty="0"/>
          </a:p>
        </p:txBody>
      </p:sp>
    </p:spTree>
    <p:extLst>
      <p:ext uri="{BB962C8B-B14F-4D97-AF65-F5344CB8AC3E}">
        <p14:creationId xmlns:p14="http://schemas.microsoft.com/office/powerpoint/2010/main" val="27527537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1-Utilitaire_Simulation_Bonus_Inclusion_Handicap_Mixite_Sociale.x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dailymotion.com/video/x1bfkxg#tab_embed"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551422" y="1196752"/>
            <a:ext cx="8148389" cy="4739759"/>
          </a:xfrm>
          <a:prstGeom prst="rect">
            <a:avLst/>
          </a:prstGeom>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tIns="0" bIns="0">
            <a:spAutoFit/>
          </a:bodyPr>
          <a:lstStyle/>
          <a:p>
            <a:pPr algn="ctr"/>
            <a:endParaRPr lang="fr-FR" sz="4400" b="1" dirty="0">
              <a:solidFill>
                <a:srgbClr val="0070C0"/>
              </a:solidFill>
            </a:endParaRPr>
          </a:p>
          <a:p>
            <a:pPr marL="361950" algn="ctr"/>
            <a:r>
              <a:rPr lang="fr-FR" sz="4400" b="1" dirty="0">
                <a:solidFill>
                  <a:srgbClr val="0070C0"/>
                </a:solidFill>
              </a:rPr>
              <a:t>Présentation</a:t>
            </a:r>
          </a:p>
          <a:p>
            <a:pPr marL="361950" algn="ctr"/>
            <a:r>
              <a:rPr lang="fr-FR" sz="4400" b="1" dirty="0">
                <a:solidFill>
                  <a:srgbClr val="0070C0"/>
                </a:solidFill>
              </a:rPr>
              <a:t> </a:t>
            </a:r>
          </a:p>
          <a:p>
            <a:pPr marL="361950" algn="ctr"/>
            <a:r>
              <a:rPr lang="fr-FR" sz="4400" b="1" dirty="0">
                <a:solidFill>
                  <a:srgbClr val="0070C0"/>
                </a:solidFill>
              </a:rPr>
              <a:t>Bonus CNAF Mixité et </a:t>
            </a:r>
            <a:r>
              <a:rPr lang="fr-FR" sz="4400" b="1" dirty="0" smtClean="0">
                <a:solidFill>
                  <a:srgbClr val="0070C0"/>
                </a:solidFill>
              </a:rPr>
              <a:t>« Inclusion-Handicap » </a:t>
            </a:r>
            <a:r>
              <a:rPr lang="fr-FR" sz="2800" b="1" dirty="0">
                <a:solidFill>
                  <a:srgbClr val="CD85BF"/>
                </a:solidFill>
              </a:rPr>
              <a:t> </a:t>
            </a:r>
          </a:p>
          <a:p>
            <a:pPr algn="ctr"/>
            <a:endParaRPr lang="fr-FR" sz="4400" b="1" dirty="0">
              <a:solidFill>
                <a:srgbClr val="CD85BF"/>
              </a:solidFill>
            </a:endParaRPr>
          </a:p>
          <a:p>
            <a:pPr algn="ctr"/>
            <a:endParaRPr lang="fr-FR" sz="4400" b="1" dirty="0">
              <a:solidFill>
                <a:srgbClr val="C00000"/>
              </a:solidFill>
            </a:endParaRPr>
          </a:p>
        </p:txBody>
      </p:sp>
      <p:pic>
        <p:nvPicPr>
          <p:cNvPr id="5" name="Imag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635" y="5148640"/>
            <a:ext cx="701324" cy="101109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ZoneTexte 2">
            <a:extLst>
              <a:ext uri="{FF2B5EF4-FFF2-40B4-BE49-F238E27FC236}">
                <a16:creationId xmlns:a16="http://schemas.microsoft.com/office/drawing/2014/main" xmlns="" id="{0A423493-D475-4B15-B201-EF2E609FA0AF}"/>
              </a:ext>
            </a:extLst>
          </p:cNvPr>
          <p:cNvSpPr txBox="1"/>
          <p:nvPr/>
        </p:nvSpPr>
        <p:spPr>
          <a:xfrm>
            <a:off x="2627784" y="5654187"/>
            <a:ext cx="5976664" cy="646331"/>
          </a:xfrm>
          <a:prstGeom prst="rect">
            <a:avLst/>
          </a:prstGeom>
          <a:noFill/>
        </p:spPr>
        <p:txBody>
          <a:bodyPr wrap="square" rtlCol="0">
            <a:spAutoFit/>
          </a:bodyPr>
          <a:lstStyle/>
          <a:p>
            <a:r>
              <a:rPr lang="fr-FR" dirty="0"/>
              <a:t>Réunion </a:t>
            </a:r>
            <a:r>
              <a:rPr lang="fr-FR" dirty="0" smtClean="0"/>
              <a:t>Mai 2019 CAF </a:t>
            </a:r>
            <a:r>
              <a:rPr lang="fr-FR" dirty="0"/>
              <a:t>– </a:t>
            </a:r>
          </a:p>
          <a:p>
            <a:endParaRPr lang="fr-FR" dirty="0"/>
          </a:p>
        </p:txBody>
      </p:sp>
    </p:spTree>
    <p:extLst>
      <p:ext uri="{BB962C8B-B14F-4D97-AF65-F5344CB8AC3E}">
        <p14:creationId xmlns:p14="http://schemas.microsoft.com/office/powerpoint/2010/main" val="794882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A36D1993-A3EF-42D1-AADE-1AE1B8BE28CF}"/>
              </a:ext>
            </a:extLst>
          </p:cNvPr>
          <p:cNvSpPr>
            <a:spLocks noGrp="1"/>
          </p:cNvSpPr>
          <p:nvPr>
            <p:ph idx="1"/>
          </p:nvPr>
        </p:nvSpPr>
        <p:spPr bwMode="auto">
          <a:xfrm>
            <a:off x="11362" y="0"/>
            <a:ext cx="9144000" cy="54730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542925" lvl="2" indent="-271463" algn="just">
              <a:spcBef>
                <a:spcPts val="0"/>
              </a:spcBef>
              <a:tabLst>
                <a:tab pos="182563" algn="l"/>
              </a:tabLst>
            </a:pPr>
            <a:endParaRPr lang="fr-FR" sz="1600" dirty="0">
              <a:solidFill>
                <a:srgbClr val="002060"/>
              </a:solidFill>
              <a:latin typeface="Arial" charset="0"/>
              <a:cs typeface="Arial" charset="0"/>
            </a:endParaRPr>
          </a:p>
          <a:p>
            <a:pPr marL="542925" lvl="2" indent="-271463" algn="just">
              <a:spcBef>
                <a:spcPts val="0"/>
              </a:spcBef>
              <a:tabLst>
                <a:tab pos="182563" algn="l"/>
              </a:tabLst>
            </a:pPr>
            <a:endParaRPr lang="fr-FR" sz="1600" dirty="0">
              <a:solidFill>
                <a:srgbClr val="002060"/>
              </a:solidFill>
              <a:latin typeface="Arial" charset="0"/>
              <a:cs typeface="Arial" charset="0"/>
            </a:endParaRPr>
          </a:p>
          <a:p>
            <a:pPr marL="271462" lvl="2" indent="0" algn="just">
              <a:spcBef>
                <a:spcPts val="0"/>
              </a:spcBef>
              <a:buNone/>
              <a:tabLst>
                <a:tab pos="182563" algn="l"/>
              </a:tabLst>
            </a:pPr>
            <a:r>
              <a:rPr lang="fr-FR" sz="2000" b="1" u="sng" dirty="0">
                <a:solidFill>
                  <a:srgbClr val="0070C0"/>
                </a:solidFill>
              </a:rPr>
              <a:t>2- Bonus « </a:t>
            </a:r>
            <a:r>
              <a:rPr lang="fr-FR" sz="2000" b="1" u="sng" dirty="0" smtClean="0">
                <a:solidFill>
                  <a:srgbClr val="0070C0"/>
                </a:solidFill>
              </a:rPr>
              <a:t>Inclusion </a:t>
            </a:r>
            <a:r>
              <a:rPr lang="fr-FR" sz="2000" b="1" u="sng" dirty="0">
                <a:solidFill>
                  <a:srgbClr val="0070C0"/>
                </a:solidFill>
              </a:rPr>
              <a:t>handicap » : </a:t>
            </a:r>
          </a:p>
          <a:p>
            <a:pPr marL="271462" lvl="2" indent="0" algn="just">
              <a:spcBef>
                <a:spcPts val="0"/>
              </a:spcBef>
              <a:buNone/>
              <a:tabLst>
                <a:tab pos="182563" algn="l"/>
              </a:tabLst>
            </a:pPr>
            <a:endParaRPr lang="fr-FR" sz="1800" dirty="0" smtClean="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a:p>
            <a:pPr marL="1795463" lvl="6" indent="-285750" algn="just">
              <a:spcBef>
                <a:spcPts val="0"/>
              </a:spcBef>
              <a:buClr>
                <a:schemeClr val="accent1"/>
              </a:buClr>
              <a:buSzPct val="100000"/>
              <a:buFont typeface="Wingdings" panose="05000000000000000000" pitchFamily="2" charset="2"/>
              <a:buChar char="Ø"/>
              <a:tabLst>
                <a:tab pos="182563" algn="l"/>
              </a:tabLst>
            </a:pPr>
            <a:r>
              <a:rPr lang="fr-FR" b="1" dirty="0">
                <a:solidFill>
                  <a:schemeClr val="accent1"/>
                </a:solidFill>
              </a:rPr>
              <a:t>	</a:t>
            </a:r>
            <a:r>
              <a:rPr lang="fr-FR" b="1" u="sng" dirty="0">
                <a:solidFill>
                  <a:schemeClr val="accent1"/>
                </a:solidFill>
              </a:rPr>
              <a:t>Eléments de cadrage</a:t>
            </a:r>
          </a:p>
          <a:p>
            <a:pPr lvl="1">
              <a:buSzPct val="100000"/>
              <a:buFont typeface="Calibri" panose="020F0502020204030204" pitchFamily="34" charset="0"/>
              <a:buChar char="‒"/>
            </a:pPr>
            <a:r>
              <a:rPr lang="fr-FR" sz="1600" dirty="0">
                <a:solidFill>
                  <a:schemeClr val="tx1">
                    <a:tint val="75000"/>
                  </a:schemeClr>
                </a:solidFill>
                <a:latin typeface="Arial" charset="0"/>
                <a:cs typeface="Arial" charset="0"/>
              </a:rPr>
              <a:t>Au plan national, 54% des enfants en situation de handicap de moins de trois ans sont gardés exclusivement par leurs parents (contre 32% pour les autres enfants)  </a:t>
            </a:r>
          </a:p>
          <a:p>
            <a:pPr lvl="1">
              <a:buSzPct val="100000"/>
              <a:buFont typeface="Calibri" panose="020F0502020204030204" pitchFamily="34" charset="0"/>
              <a:buChar char="‒"/>
            </a:pPr>
            <a:r>
              <a:rPr lang="fr-FR" sz="1600" dirty="0">
                <a:solidFill>
                  <a:schemeClr val="tx1">
                    <a:tint val="75000"/>
                  </a:schemeClr>
                </a:solidFill>
                <a:latin typeface="Arial" charset="0"/>
                <a:cs typeface="Arial" charset="0"/>
              </a:rPr>
              <a:t>Les freins à l’accueil des enfants en situation de handicap : besoin de formations et renforcement des personnels, temps de concertation entre professionnels et avec les parents, nécessité de disposer de matériel spécifique, des temps d’accueil des enfants porteurs de handicaps courts et/ou plus irréguliers. </a:t>
            </a:r>
          </a:p>
          <a:p>
            <a:pPr marL="0" indent="0">
              <a:buClr>
                <a:schemeClr val="accent3"/>
              </a:buClr>
              <a:buSzPct val="100000"/>
              <a:buNone/>
            </a:pPr>
            <a:r>
              <a:rPr lang="fr-FR" sz="1600" dirty="0">
                <a:solidFill>
                  <a:schemeClr val="tx1">
                    <a:tint val="75000"/>
                  </a:schemeClr>
                </a:solidFill>
                <a:latin typeface="Arial" charset="0"/>
                <a:cs typeface="Arial" charset="0"/>
              </a:rPr>
              <a:t>	=&gt; Le reste à financer par place plus important de 20% quand le pourcentage de 	bénéficiaires de l’</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dépasse 7,5% des inscrits.</a:t>
            </a:r>
          </a:p>
          <a:p>
            <a:pPr marL="0" indent="0" algn="just">
              <a:spcBef>
                <a:spcPts val="0"/>
              </a:spcBef>
              <a:buClr>
                <a:schemeClr val="accent3"/>
              </a:buClr>
              <a:buSzPct val="100000"/>
              <a:buNone/>
            </a:pPr>
            <a:endParaRPr lang="fr-FR" sz="2000" b="1" u="sng" dirty="0">
              <a:solidFill>
                <a:srgbClr val="0070C0"/>
              </a:solidFill>
            </a:endParaRPr>
          </a:p>
          <a:p>
            <a:pPr marL="457200" lvl="1" indent="0" algn="just">
              <a:spcBef>
                <a:spcPts val="0"/>
              </a:spcBef>
              <a:buClr>
                <a:schemeClr val="tx1"/>
              </a:buClr>
              <a:buSzPct val="100000"/>
              <a:buNone/>
            </a:pPr>
            <a:r>
              <a:rPr lang="fr-FR" sz="1600" dirty="0">
                <a:solidFill>
                  <a:schemeClr val="tx1">
                    <a:tint val="75000"/>
                  </a:schemeClr>
                </a:solidFill>
                <a:latin typeface="Arial" charset="0"/>
                <a:cs typeface="Arial" charset="0"/>
              </a:rPr>
              <a:t> </a:t>
            </a:r>
          </a:p>
          <a:p>
            <a:pPr marL="457200" lvl="1" indent="0" algn="just">
              <a:spcBef>
                <a:spcPts val="0"/>
              </a:spcBef>
              <a:buClr>
                <a:schemeClr val="tx1"/>
              </a:buClr>
              <a:buSzPct val="100000"/>
              <a:buNone/>
            </a:pPr>
            <a:endParaRPr lang="fr-FR" sz="1600" dirty="0">
              <a:solidFill>
                <a:schemeClr val="tx1">
                  <a:tint val="75000"/>
                </a:schemeClr>
              </a:solidFill>
              <a:latin typeface="Arial" charset="0"/>
              <a:cs typeface="Arial" charset="0"/>
            </a:endParaRPr>
          </a:p>
          <a:p>
            <a:pPr marL="1795463" lvl="6" indent="-285750" algn="just">
              <a:spcBef>
                <a:spcPts val="0"/>
              </a:spcBef>
              <a:buFont typeface="Wingdings" panose="05000000000000000000" pitchFamily="2" charset="2"/>
              <a:buChar char="Ø"/>
              <a:tabLst>
                <a:tab pos="182563" algn="l"/>
              </a:tabLst>
            </a:pPr>
            <a:r>
              <a:rPr lang="fr-FR" b="1" u="sng" dirty="0">
                <a:solidFill>
                  <a:srgbClr val="0070C0"/>
                </a:solidFill>
              </a:rPr>
              <a:t>Objectif du bonus : </a:t>
            </a: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a:p>
            <a:pPr marL="271462" lvl="2" indent="0" algn="just">
              <a:spcBef>
                <a:spcPts val="0"/>
              </a:spcBef>
              <a:buNone/>
              <a:tabLst>
                <a:tab pos="182563" algn="l"/>
              </a:tabLst>
            </a:pPr>
            <a:r>
              <a:rPr lang="fr-FR" sz="1600" dirty="0">
                <a:solidFill>
                  <a:schemeClr val="tx1">
                    <a:tint val="75000"/>
                  </a:schemeClr>
                </a:solidFill>
                <a:latin typeface="Arial" charset="0"/>
                <a:cs typeface="Arial" charset="0"/>
              </a:rPr>
              <a:t>Encourager l’accueil des enfants </a:t>
            </a:r>
            <a:r>
              <a:rPr lang="fr-FR" sz="1600" dirty="0" smtClean="0">
                <a:solidFill>
                  <a:schemeClr val="tx1">
                    <a:tint val="75000"/>
                  </a:schemeClr>
                </a:solidFill>
                <a:latin typeface="Arial" charset="0"/>
                <a:cs typeface="Arial" charset="0"/>
              </a:rPr>
              <a:t>en situation de </a:t>
            </a:r>
            <a:r>
              <a:rPr lang="fr-FR" sz="1600" dirty="0">
                <a:solidFill>
                  <a:schemeClr val="tx1">
                    <a:tint val="75000"/>
                  </a:schemeClr>
                </a:solidFill>
                <a:latin typeface="Arial" charset="0"/>
                <a:cs typeface="Arial" charset="0"/>
              </a:rPr>
              <a:t>handicap dans les </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en levant les freins financiers qui se posent aux structures lorsqu’elles doivent adapter leur projet d’accueil pour accueillir un nombre significatif d’enfants porteurs de handicap. </a:t>
            </a: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800" dirty="0">
              <a:solidFill>
                <a:schemeClr val="tx1">
                  <a:tint val="75000"/>
                </a:schemeClr>
              </a:solidFill>
              <a:latin typeface="Arial" charset="0"/>
              <a:cs typeface="Arial" charset="0"/>
            </a:endParaRPr>
          </a:p>
        </p:txBody>
      </p:sp>
      <p:sp>
        <p:nvSpPr>
          <p:cNvPr id="5" name="Espace réservé du numéro de diapositive 4"/>
          <p:cNvSpPr>
            <a:spLocks noGrp="1"/>
          </p:cNvSpPr>
          <p:nvPr>
            <p:ph type="sldNum" sz="quarter" idx="12"/>
          </p:nvPr>
        </p:nvSpPr>
        <p:spPr/>
        <p:txBody>
          <a:bodyPr/>
          <a:lstStyle/>
          <a:p>
            <a:fld id="{6E2D02D6-2041-497C-ACA6-D35E5A6A47F0}" type="slidenum">
              <a:rPr lang="en-US" smtClean="0"/>
              <a:t>10</a:t>
            </a:fld>
            <a:endParaRPr lang="en-US" dirty="0"/>
          </a:p>
        </p:txBody>
      </p:sp>
    </p:spTree>
    <p:extLst>
      <p:ext uri="{BB962C8B-B14F-4D97-AF65-F5344CB8AC3E}">
        <p14:creationId xmlns:p14="http://schemas.microsoft.com/office/powerpoint/2010/main" val="2581253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A36D1993-A3EF-42D1-AADE-1AE1B8BE28CF}"/>
              </a:ext>
            </a:extLst>
          </p:cNvPr>
          <p:cNvSpPr>
            <a:spLocks noGrp="1"/>
          </p:cNvSpPr>
          <p:nvPr>
            <p:ph idx="1"/>
          </p:nvPr>
        </p:nvSpPr>
        <p:spPr bwMode="auto">
          <a:xfrm>
            <a:off x="158765" y="188640"/>
            <a:ext cx="8985235" cy="44644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1795463" lvl="6" indent="-285750" algn="just">
              <a:spcBef>
                <a:spcPts val="0"/>
              </a:spcBef>
              <a:buClr>
                <a:schemeClr val="accent1"/>
              </a:buClr>
              <a:buSzPct val="100000"/>
              <a:buFont typeface="Wingdings" panose="05000000000000000000" pitchFamily="2" charset="2"/>
              <a:buChar char="Ø"/>
              <a:tabLst>
                <a:tab pos="182563" algn="l"/>
              </a:tabLst>
            </a:pPr>
            <a:r>
              <a:rPr lang="fr-FR" b="1" dirty="0">
                <a:solidFill>
                  <a:schemeClr val="accent1"/>
                </a:solidFill>
              </a:rPr>
              <a:t>Modalités de calcul du Bonus « </a:t>
            </a:r>
            <a:r>
              <a:rPr lang="fr-FR" b="1" dirty="0" smtClean="0">
                <a:solidFill>
                  <a:schemeClr val="accent1"/>
                </a:solidFill>
              </a:rPr>
              <a:t>Inclusion </a:t>
            </a:r>
            <a:r>
              <a:rPr lang="fr-FR" b="1" dirty="0">
                <a:solidFill>
                  <a:schemeClr val="accent1"/>
                </a:solidFill>
              </a:rPr>
              <a:t>handicap » : </a:t>
            </a:r>
          </a:p>
          <a:p>
            <a:pPr marL="0" indent="0">
              <a:buNone/>
            </a:pPr>
            <a:endParaRPr lang="fr-FR" sz="1600" dirty="0">
              <a:solidFill>
                <a:schemeClr val="tx1">
                  <a:tint val="75000"/>
                </a:schemeClr>
              </a:solidFill>
              <a:latin typeface="Arial" charset="0"/>
              <a:cs typeface="Arial" charset="0"/>
            </a:endParaRPr>
          </a:p>
          <a:p>
            <a:pPr marL="0" indent="0">
              <a:buNone/>
            </a:pPr>
            <a:r>
              <a:rPr lang="fr-FR" sz="1600" dirty="0">
                <a:solidFill>
                  <a:schemeClr val="tx1">
                    <a:tint val="75000"/>
                  </a:schemeClr>
                </a:solidFill>
                <a:latin typeface="Arial" charset="0"/>
                <a:cs typeface="Arial" charset="0"/>
              </a:rPr>
              <a:t>== &gt; Pour l’année N, le montant total du bonus « </a:t>
            </a:r>
            <a:r>
              <a:rPr lang="fr-FR" sz="1600" dirty="0" smtClean="0">
                <a:solidFill>
                  <a:schemeClr val="tx1">
                    <a:tint val="75000"/>
                  </a:schemeClr>
                </a:solidFill>
                <a:latin typeface="Arial" charset="0"/>
                <a:cs typeface="Arial" charset="0"/>
              </a:rPr>
              <a:t>Inclusion </a:t>
            </a:r>
            <a:r>
              <a:rPr lang="fr-FR" sz="1600" dirty="0">
                <a:solidFill>
                  <a:schemeClr val="tx1">
                    <a:tint val="75000"/>
                  </a:schemeClr>
                </a:solidFill>
                <a:latin typeface="Arial" charset="0"/>
                <a:cs typeface="Arial" charset="0"/>
              </a:rPr>
              <a:t>handicap» pour un </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dépend :</a:t>
            </a:r>
          </a:p>
          <a:p>
            <a:pPr marL="0" indent="0">
              <a:buNone/>
            </a:pPr>
            <a:r>
              <a:rPr lang="fr-FR" sz="1600" dirty="0">
                <a:solidFill>
                  <a:schemeClr val="tx1">
                    <a:tint val="75000"/>
                  </a:schemeClr>
                </a:solidFill>
                <a:latin typeface="Arial" charset="0"/>
                <a:cs typeface="Arial" charset="0"/>
              </a:rPr>
              <a:t>	- du pourcentage d’enfants en situation de handicap inscrits  dans L’</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en année N</a:t>
            </a:r>
          </a:p>
          <a:p>
            <a:pPr marL="0" indent="0">
              <a:buNone/>
            </a:pPr>
            <a:r>
              <a:rPr lang="fr-FR" sz="1600" dirty="0">
                <a:solidFill>
                  <a:schemeClr val="tx1">
                    <a:tint val="75000"/>
                  </a:schemeClr>
                </a:solidFill>
                <a:latin typeface="Arial" charset="0"/>
                <a:cs typeface="Arial" charset="0"/>
              </a:rPr>
              <a:t>	- du coût par place de la structure de l’année N  (dans la limite d’un plafond)</a:t>
            </a:r>
          </a:p>
          <a:p>
            <a:pPr marL="0" indent="0">
              <a:buNone/>
            </a:pPr>
            <a:r>
              <a:rPr lang="fr-FR" sz="1600" dirty="0">
                <a:solidFill>
                  <a:schemeClr val="tx1">
                    <a:tint val="75000"/>
                  </a:schemeClr>
                </a:solidFill>
                <a:latin typeface="Arial" charset="0"/>
                <a:cs typeface="Arial" charset="0"/>
              </a:rPr>
              <a:t>	- du taux de financement «inclusion handicap», composé de 3 tranches</a:t>
            </a:r>
          </a:p>
          <a:p>
            <a:pPr marL="0" indent="0">
              <a:buNone/>
            </a:pPr>
            <a:r>
              <a:rPr lang="fr-FR" sz="1600" dirty="0">
                <a:solidFill>
                  <a:schemeClr val="tx1">
                    <a:tint val="75000"/>
                  </a:schemeClr>
                </a:solidFill>
                <a:latin typeface="Arial" charset="0"/>
                <a:cs typeface="Arial" charset="0"/>
              </a:rPr>
              <a:t>	- du nombre de places agréées (maximum de l’année)</a:t>
            </a:r>
          </a:p>
          <a:p>
            <a:pPr marL="0" indent="0">
              <a:buNone/>
            </a:pPr>
            <a:r>
              <a:rPr lang="fr-FR" sz="1600" dirty="0">
                <a:solidFill>
                  <a:schemeClr val="tx1">
                    <a:tint val="75000"/>
                  </a:schemeClr>
                </a:solidFill>
                <a:latin typeface="Arial" charset="0"/>
                <a:cs typeface="Arial" charset="0"/>
              </a:rPr>
              <a:t>Le bonus par place est plafonné à 1300 €</a:t>
            </a:r>
          </a:p>
          <a:p>
            <a:pPr marL="271462" lvl="2" indent="0" algn="just">
              <a:spcBef>
                <a:spcPts val="0"/>
              </a:spcBef>
              <a:buNone/>
              <a:tabLst>
                <a:tab pos="182563" algn="l"/>
              </a:tabLst>
            </a:pPr>
            <a:endParaRPr lang="fr-FR" sz="1600" b="1" dirty="0">
              <a:solidFill>
                <a:schemeClr val="accent2">
                  <a:lumMod val="75000"/>
                </a:schemeClr>
              </a:solidFill>
              <a:latin typeface="Arial" panose="020B0604020202020204" pitchFamily="34" charset="0"/>
              <a:cs typeface="Arial" panose="020B0604020202020204" pitchFamily="34" charset="0"/>
            </a:endParaRPr>
          </a:p>
          <a:p>
            <a:pPr marL="271462" lvl="2" indent="0" algn="just">
              <a:spcBef>
                <a:spcPts val="0"/>
              </a:spcBef>
              <a:buNone/>
              <a:tabLst>
                <a:tab pos="182563" algn="l"/>
              </a:tabLst>
            </a:pPr>
            <a:endParaRPr lang="fr-FR" sz="1600" b="1" dirty="0">
              <a:solidFill>
                <a:schemeClr val="accent2">
                  <a:lumMod val="75000"/>
                </a:schemeClr>
              </a:solidFill>
              <a:latin typeface="Arial" panose="020B0604020202020204" pitchFamily="34" charset="0"/>
              <a:cs typeface="Arial" panose="020B0604020202020204" pitchFamily="34" charset="0"/>
            </a:endParaRPr>
          </a:p>
          <a:p>
            <a:pPr marL="271462" lvl="2" indent="0" algn="just">
              <a:spcBef>
                <a:spcPts val="0"/>
              </a:spcBef>
              <a:buNone/>
              <a:tabLst>
                <a:tab pos="182563" algn="l"/>
              </a:tabLst>
            </a:pPr>
            <a:endParaRPr lang="fr-FR" sz="1600" b="1" dirty="0">
              <a:solidFill>
                <a:schemeClr val="accent2">
                  <a:lumMod val="75000"/>
                </a:schemeClr>
              </a:solidFill>
              <a:latin typeface="Arial" panose="020B0604020202020204" pitchFamily="34" charset="0"/>
              <a:cs typeface="Arial" panose="020B0604020202020204" pitchFamily="34" charset="0"/>
            </a:endParaRPr>
          </a:p>
          <a:p>
            <a:pPr marL="271462" lvl="2" indent="0" algn="just">
              <a:spcBef>
                <a:spcPts val="0"/>
              </a:spcBef>
              <a:buNone/>
              <a:tabLst>
                <a:tab pos="182563" algn="l"/>
              </a:tabLst>
            </a:pPr>
            <a:endParaRPr lang="fr-FR" sz="1600" b="1" dirty="0">
              <a:solidFill>
                <a:schemeClr val="accent2">
                  <a:lumMod val="75000"/>
                </a:schemeClr>
              </a:solidFill>
              <a:latin typeface="Arial" panose="020B0604020202020204" pitchFamily="34" charset="0"/>
              <a:cs typeface="Arial" panose="020B0604020202020204" pitchFamily="34" charset="0"/>
            </a:endParaRPr>
          </a:p>
          <a:p>
            <a:pPr marL="0" indent="0">
              <a:buNone/>
            </a:pPr>
            <a:endParaRPr lang="fr-FR" sz="1600" dirty="0">
              <a:solidFill>
                <a:schemeClr val="tx1">
                  <a:tint val="75000"/>
                </a:schemeClr>
              </a:solidFill>
              <a:latin typeface="Arial" charset="0"/>
              <a:cs typeface="Arial" charset="0"/>
            </a:endParaRPr>
          </a:p>
          <a:p>
            <a:pPr marL="0" indent="0">
              <a:buNone/>
            </a:pPr>
            <a:r>
              <a:rPr lang="fr-FR" sz="1800" b="1" u="sng" dirty="0">
                <a:solidFill>
                  <a:srgbClr val="0070C0"/>
                </a:solidFill>
              </a:rPr>
              <a:t>Comment calculer le pourcentage d’enfants en situation de handicap ? </a:t>
            </a:r>
          </a:p>
          <a:p>
            <a:pPr>
              <a:buFont typeface="Wingdings" panose="05000000000000000000" pitchFamily="2" charset="2"/>
              <a:buChar char="Ø"/>
            </a:pPr>
            <a:r>
              <a:rPr lang="fr-FR" sz="1600" dirty="0">
                <a:solidFill>
                  <a:schemeClr val="tx1">
                    <a:tint val="75000"/>
                  </a:schemeClr>
                </a:solidFill>
                <a:latin typeface="Arial" charset="0"/>
                <a:cs typeface="Arial" charset="0"/>
              </a:rPr>
              <a:t>Dès le 1</a:t>
            </a:r>
            <a:r>
              <a:rPr lang="fr-FR" sz="1600" baseline="30000" dirty="0">
                <a:solidFill>
                  <a:schemeClr val="tx1">
                    <a:tint val="75000"/>
                  </a:schemeClr>
                </a:solidFill>
                <a:latin typeface="Arial" charset="0"/>
                <a:cs typeface="Arial" charset="0"/>
              </a:rPr>
              <a:t>er</a:t>
            </a:r>
            <a:r>
              <a:rPr lang="fr-FR" sz="1600" dirty="0">
                <a:solidFill>
                  <a:schemeClr val="tx1">
                    <a:tint val="75000"/>
                  </a:schemeClr>
                </a:solidFill>
                <a:latin typeface="Arial" charset="0"/>
                <a:cs typeface="Arial" charset="0"/>
              </a:rPr>
              <a:t> janvier 2019 : pourcentage d’enfants bénéficiaire </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inscrits dans la </a:t>
            </a:r>
          </a:p>
          <a:p>
            <a:pPr marL="0" indent="0">
              <a:buNone/>
            </a:pPr>
            <a:r>
              <a:rPr lang="fr-FR" sz="1600" dirty="0">
                <a:solidFill>
                  <a:schemeClr val="tx1">
                    <a:tint val="75000"/>
                  </a:schemeClr>
                </a:solidFill>
                <a:latin typeface="Arial" charset="0"/>
                <a:cs typeface="Arial" charset="0"/>
              </a:rPr>
              <a:t>structure</a:t>
            </a:r>
          </a:p>
          <a:p>
            <a:pPr marL="0" indent="0">
              <a:buNone/>
            </a:pPr>
            <a:r>
              <a:rPr lang="fr-FR" sz="1600" dirty="0">
                <a:solidFill>
                  <a:schemeClr val="tx1">
                    <a:tint val="75000"/>
                  </a:schemeClr>
                </a:solidFill>
                <a:latin typeface="Arial" charset="0"/>
                <a:cs typeface="Arial" charset="0"/>
              </a:rPr>
              <a:t>	Nombre d’enfants  </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inscrits dans la structure au cours de l’année N</a:t>
            </a:r>
          </a:p>
          <a:p>
            <a:pPr marL="0" indent="0">
              <a:buNone/>
            </a:pPr>
            <a:r>
              <a:rPr lang="fr-FR" sz="1600" dirty="0">
                <a:solidFill>
                  <a:schemeClr val="tx1">
                    <a:tint val="75000"/>
                  </a:schemeClr>
                </a:solidFill>
                <a:latin typeface="Arial" charset="0"/>
                <a:cs typeface="Arial" charset="0"/>
              </a:rPr>
              <a:t>	Nombre total d’enfants inscrits au cours de l’année N</a:t>
            </a:r>
          </a:p>
          <a:p>
            <a:pPr marL="0" indent="0">
              <a:buNone/>
            </a:pPr>
            <a:endParaRPr lang="fr-FR" sz="1600" dirty="0">
              <a:solidFill>
                <a:schemeClr val="tx1">
                  <a:tint val="75000"/>
                </a:schemeClr>
              </a:solidFill>
              <a:latin typeface="Arial" charset="0"/>
              <a:cs typeface="Arial" charset="0"/>
            </a:endParaRPr>
          </a:p>
          <a:p>
            <a:pPr>
              <a:buFont typeface="Wingdings" panose="05000000000000000000" pitchFamily="2" charset="2"/>
              <a:buChar char="Ø"/>
            </a:pPr>
            <a:r>
              <a:rPr lang="fr-FR" sz="1600" dirty="0">
                <a:solidFill>
                  <a:schemeClr val="tx1">
                    <a:tint val="75000"/>
                  </a:schemeClr>
                </a:solidFill>
                <a:latin typeface="Arial" charset="0"/>
                <a:cs typeface="Arial" charset="0"/>
              </a:rPr>
              <a:t>Extension en 2020, aux enfants bénéficiaires de « </a:t>
            </a:r>
            <a:r>
              <a:rPr lang="fr-FR" sz="1600" dirty="0" err="1">
                <a:solidFill>
                  <a:schemeClr val="tx1">
                    <a:tint val="75000"/>
                  </a:schemeClr>
                </a:solidFill>
                <a:latin typeface="Arial" charset="0"/>
                <a:cs typeface="Arial" charset="0"/>
              </a:rPr>
              <a:t>Pai</a:t>
            </a:r>
            <a:r>
              <a:rPr lang="fr-FR" sz="1600" dirty="0">
                <a:solidFill>
                  <a:schemeClr val="tx1">
                    <a:tint val="75000"/>
                  </a:schemeClr>
                </a:solidFill>
                <a:latin typeface="Arial" charset="0"/>
                <a:cs typeface="Arial" charset="0"/>
              </a:rPr>
              <a:t> handicap » ou « plan personnalisé d’accueil du jeune enfants » </a:t>
            </a:r>
            <a:r>
              <a:rPr lang="fr-FR" sz="1600" b="1" u="sng" dirty="0">
                <a:solidFill>
                  <a:schemeClr val="tx1">
                    <a:tint val="75000"/>
                  </a:schemeClr>
                </a:solidFill>
                <a:latin typeface="Arial" charset="0"/>
                <a:cs typeface="Arial" charset="0"/>
              </a:rPr>
              <a:t>dont les critères restent à définir</a:t>
            </a:r>
            <a:r>
              <a:rPr lang="fr-FR" sz="1600" dirty="0">
                <a:solidFill>
                  <a:schemeClr val="tx1">
                    <a:tint val="75000"/>
                  </a:schemeClr>
                </a:solidFill>
                <a:latin typeface="Arial" charset="0"/>
                <a:cs typeface="Arial" charset="0"/>
              </a:rPr>
              <a:t>. </a:t>
            </a:r>
          </a:p>
          <a:p>
            <a:pPr lvl="1">
              <a:spcBef>
                <a:spcPts val="600"/>
              </a:spcBef>
              <a:buSzPct val="100000"/>
              <a:buFont typeface="Calibri" panose="020F0502020204030204" pitchFamily="34" charset="0"/>
              <a:buChar char="‒"/>
            </a:pPr>
            <a:endParaRPr lang="fr-FR" sz="16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b="1" dirty="0">
              <a:solidFill>
                <a:schemeClr val="accent2">
                  <a:lumMod val="75000"/>
                </a:schemeClr>
              </a:solidFill>
              <a:latin typeface="Arial" panose="020B0604020202020204" pitchFamily="34" charset="0"/>
              <a:cs typeface="Arial" panose="020B0604020202020204" pitchFamily="34" charset="0"/>
            </a:endParaRP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p:txBody>
      </p:sp>
      <p:sp>
        <p:nvSpPr>
          <p:cNvPr id="5" name="Espace réservé du numéro de diapositive 4"/>
          <p:cNvSpPr>
            <a:spLocks noGrp="1"/>
          </p:cNvSpPr>
          <p:nvPr>
            <p:ph type="sldNum" sz="quarter" idx="12"/>
          </p:nvPr>
        </p:nvSpPr>
        <p:spPr/>
        <p:txBody>
          <a:bodyPr/>
          <a:lstStyle/>
          <a:p>
            <a:fld id="{6E2D02D6-2041-497C-ACA6-D35E5A6A47F0}" type="slidenum">
              <a:rPr lang="en-US" smtClean="0"/>
              <a:t>11</a:t>
            </a:fld>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2780928"/>
            <a:ext cx="6984776"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Connecteur droit 2"/>
          <p:cNvCxnSpPr/>
          <p:nvPr/>
        </p:nvCxnSpPr>
        <p:spPr>
          <a:xfrm>
            <a:off x="1187624" y="5085184"/>
            <a:ext cx="6480720" cy="0"/>
          </a:xfrm>
          <a:prstGeom prst="line">
            <a:avLst/>
          </a:prstGeom>
          <a:ln w="12700" cmpd="sng"/>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3982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A36D1993-A3EF-42D1-AADE-1AE1B8BE28CF}"/>
              </a:ext>
            </a:extLst>
          </p:cNvPr>
          <p:cNvSpPr>
            <a:spLocks noGrp="1"/>
          </p:cNvSpPr>
          <p:nvPr>
            <p:ph idx="1"/>
          </p:nvPr>
        </p:nvSpPr>
        <p:spPr bwMode="auto">
          <a:xfrm>
            <a:off x="158765" y="188640"/>
            <a:ext cx="8985235" cy="44644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0" indent="0">
              <a:buNone/>
            </a:pPr>
            <a:r>
              <a:rPr lang="fr-FR" sz="1800" b="1" u="sng" dirty="0">
                <a:solidFill>
                  <a:srgbClr val="0070C0"/>
                </a:solidFill>
              </a:rPr>
              <a:t>Quel taux retenir ? </a:t>
            </a:r>
          </a:p>
          <a:p>
            <a:pPr marL="0" indent="0">
              <a:buNone/>
            </a:pPr>
            <a:endParaRPr lang="fr-FR" sz="1800" b="1" u="sng" dirty="0">
              <a:solidFill>
                <a:srgbClr val="0070C0"/>
              </a:solidFill>
            </a:endParaRPr>
          </a:p>
          <a:p>
            <a:pPr marL="0" indent="0">
              <a:buNone/>
            </a:pPr>
            <a:r>
              <a:rPr lang="fr-FR" sz="1600" dirty="0">
                <a:solidFill>
                  <a:schemeClr val="tx1">
                    <a:tint val="75000"/>
                  </a:schemeClr>
                </a:solidFill>
                <a:latin typeface="Arial" charset="0"/>
                <a:cs typeface="Arial" charset="0"/>
              </a:rPr>
              <a:t>Le taux de financement à retenir varie entre 15% et 45% en fonction du pourcentage d’enfants en situation de handicap accueillis dans la structure. </a:t>
            </a:r>
          </a:p>
          <a:p>
            <a:pPr marL="0" indent="0">
              <a:buNone/>
            </a:pPr>
            <a:endParaRPr lang="fr-FR" sz="1800" dirty="0"/>
          </a:p>
          <a:p>
            <a:pPr marL="0" indent="0">
              <a:buNone/>
            </a:pPr>
            <a:endParaRPr lang="fr-FR" sz="1800" b="1" u="sng" dirty="0">
              <a:solidFill>
                <a:srgbClr val="0070C0"/>
              </a:solidFill>
              <a:latin typeface="Arial" charset="0"/>
              <a:cs typeface="Arial" charset="0"/>
            </a:endParaRPr>
          </a:p>
          <a:p>
            <a:pPr marL="0" indent="0">
              <a:buNone/>
            </a:pPr>
            <a:endParaRPr lang="fr-FR" sz="1800" b="1" u="sng" dirty="0">
              <a:solidFill>
                <a:srgbClr val="0070C0"/>
              </a:solidFill>
              <a:latin typeface="Arial" charset="0"/>
              <a:cs typeface="Arial" charset="0"/>
            </a:endParaRPr>
          </a:p>
          <a:p>
            <a:pPr marL="0" indent="0">
              <a:buNone/>
            </a:pPr>
            <a:endParaRPr lang="fr-FR" sz="1800" b="1" u="sng" dirty="0">
              <a:solidFill>
                <a:srgbClr val="0070C0"/>
              </a:solidFill>
              <a:latin typeface="Arial" charset="0"/>
              <a:cs typeface="Arial" charset="0"/>
            </a:endParaRPr>
          </a:p>
          <a:p>
            <a:pPr marL="0" indent="0">
              <a:buNone/>
            </a:pPr>
            <a:endParaRPr lang="fr-FR" sz="1800" b="1" u="sng" dirty="0">
              <a:solidFill>
                <a:srgbClr val="0070C0"/>
              </a:solidFill>
              <a:latin typeface="Arial" charset="0"/>
              <a:cs typeface="Arial" charset="0"/>
            </a:endParaRPr>
          </a:p>
          <a:p>
            <a:pPr marL="0" indent="0">
              <a:buNone/>
            </a:pPr>
            <a:endParaRPr lang="fr-FR" sz="1600" b="1" u="sng" dirty="0">
              <a:solidFill>
                <a:schemeClr val="tx1">
                  <a:tint val="75000"/>
                </a:schemeClr>
              </a:solidFill>
              <a:latin typeface="Arial" charset="0"/>
              <a:cs typeface="Arial" charset="0"/>
            </a:endParaRPr>
          </a:p>
          <a:p>
            <a:pPr marL="0" indent="0">
              <a:buNone/>
            </a:pPr>
            <a:endParaRPr lang="fr-FR" sz="1600" b="1" u="sng" dirty="0">
              <a:solidFill>
                <a:schemeClr val="tx1">
                  <a:tint val="75000"/>
                </a:schemeClr>
              </a:solidFill>
              <a:latin typeface="Arial" charset="0"/>
              <a:cs typeface="Arial" charset="0"/>
            </a:endParaRPr>
          </a:p>
          <a:p>
            <a:pPr marL="0" indent="0">
              <a:buNone/>
            </a:pPr>
            <a:r>
              <a:rPr lang="fr-FR" sz="1600" b="1" u="sng" dirty="0">
                <a:solidFill>
                  <a:schemeClr val="tx1">
                    <a:tint val="75000"/>
                  </a:schemeClr>
                </a:solidFill>
                <a:latin typeface="Arial" charset="0"/>
                <a:cs typeface="Arial" charset="0"/>
              </a:rPr>
              <a:t>Mise en œuvre :</a:t>
            </a:r>
          </a:p>
          <a:p>
            <a:pPr marL="0" indent="0">
              <a:buNone/>
            </a:pPr>
            <a:r>
              <a:rPr lang="fr-FR" sz="1600" dirty="0">
                <a:solidFill>
                  <a:schemeClr val="tx1">
                    <a:tint val="75000"/>
                  </a:schemeClr>
                </a:solidFill>
                <a:latin typeface="Arial" charset="0"/>
                <a:cs typeface="Arial" charset="0"/>
              </a:rPr>
              <a:t>- Dès le 1</a:t>
            </a:r>
            <a:r>
              <a:rPr lang="fr-FR" sz="1600" baseline="30000" dirty="0">
                <a:solidFill>
                  <a:schemeClr val="tx1">
                    <a:tint val="75000"/>
                  </a:schemeClr>
                </a:solidFill>
                <a:latin typeface="Arial" charset="0"/>
                <a:cs typeface="Arial" charset="0"/>
              </a:rPr>
              <a:t>er</a:t>
            </a:r>
            <a:r>
              <a:rPr lang="fr-FR" sz="1600" dirty="0">
                <a:solidFill>
                  <a:schemeClr val="tx1">
                    <a:tint val="75000"/>
                  </a:schemeClr>
                </a:solidFill>
                <a:latin typeface="Arial" charset="0"/>
                <a:cs typeface="Arial" charset="0"/>
              </a:rPr>
              <a:t> janvier 2019 : pourcentage d’enfants bénéficiaire </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inscrits dans la structure</a:t>
            </a:r>
          </a:p>
          <a:p>
            <a:pPr marL="0" indent="0">
              <a:buNone/>
            </a:pPr>
            <a:r>
              <a:rPr lang="fr-FR" sz="1600" dirty="0">
                <a:solidFill>
                  <a:schemeClr val="tx1">
                    <a:tint val="75000"/>
                  </a:schemeClr>
                </a:solidFill>
                <a:latin typeface="Arial" charset="0"/>
                <a:cs typeface="Arial" charset="0"/>
              </a:rPr>
              <a:t>	Nombre d’enfants  </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inscrits dans la structure au cours de l’année N</a:t>
            </a:r>
          </a:p>
          <a:p>
            <a:pPr marL="0" indent="0">
              <a:buNone/>
            </a:pPr>
            <a:r>
              <a:rPr lang="fr-FR" sz="1600" dirty="0">
                <a:solidFill>
                  <a:schemeClr val="tx1">
                    <a:tint val="75000"/>
                  </a:schemeClr>
                </a:solidFill>
                <a:latin typeface="Arial" charset="0"/>
                <a:cs typeface="Arial" charset="0"/>
              </a:rPr>
              <a:t>		Nombre total d’enfants inscrits au cours de l’année N</a:t>
            </a:r>
          </a:p>
          <a:p>
            <a:pPr marL="0" indent="0">
              <a:buNone/>
            </a:pPr>
            <a:endParaRPr lang="fr-FR" sz="1600" dirty="0">
              <a:solidFill>
                <a:schemeClr val="tx1">
                  <a:tint val="75000"/>
                </a:schemeClr>
              </a:solidFill>
              <a:latin typeface="Arial" charset="0"/>
              <a:cs typeface="Arial" charset="0"/>
            </a:endParaRPr>
          </a:p>
          <a:p>
            <a:pPr marL="0" indent="0">
              <a:buNone/>
            </a:pPr>
            <a:r>
              <a:rPr lang="fr-FR" sz="1600" dirty="0">
                <a:solidFill>
                  <a:schemeClr val="tx1">
                    <a:tint val="75000"/>
                  </a:schemeClr>
                </a:solidFill>
                <a:latin typeface="Arial" charset="0"/>
                <a:cs typeface="Arial" charset="0"/>
              </a:rPr>
              <a:t>- Extension en 2020, aux enfants bénéficiaires de « </a:t>
            </a:r>
            <a:r>
              <a:rPr lang="fr-FR" sz="1600" dirty="0" err="1">
                <a:solidFill>
                  <a:schemeClr val="tx1">
                    <a:tint val="75000"/>
                  </a:schemeClr>
                </a:solidFill>
                <a:latin typeface="Arial" charset="0"/>
                <a:cs typeface="Arial" charset="0"/>
              </a:rPr>
              <a:t>Pai</a:t>
            </a:r>
            <a:r>
              <a:rPr lang="fr-FR" sz="1600" dirty="0">
                <a:solidFill>
                  <a:schemeClr val="tx1">
                    <a:tint val="75000"/>
                  </a:schemeClr>
                </a:solidFill>
                <a:latin typeface="Arial" charset="0"/>
                <a:cs typeface="Arial" charset="0"/>
              </a:rPr>
              <a:t> handicap » ou « plan personnalisé d’accueil du jeune enfants » </a:t>
            </a:r>
            <a:r>
              <a:rPr lang="fr-FR" sz="1600" b="1" u="sng" dirty="0">
                <a:solidFill>
                  <a:schemeClr val="tx1">
                    <a:tint val="75000"/>
                  </a:schemeClr>
                </a:solidFill>
                <a:latin typeface="Arial" charset="0"/>
                <a:cs typeface="Arial" charset="0"/>
              </a:rPr>
              <a:t>dont les critères restent à définir</a:t>
            </a:r>
            <a:r>
              <a:rPr lang="fr-FR" sz="1600" dirty="0">
                <a:solidFill>
                  <a:schemeClr val="tx1">
                    <a:tint val="75000"/>
                  </a:schemeClr>
                </a:solidFill>
                <a:latin typeface="Arial" charset="0"/>
                <a:cs typeface="Arial" charset="0"/>
              </a:rPr>
              <a:t>. </a:t>
            </a:r>
          </a:p>
          <a:p>
            <a:pPr lvl="1">
              <a:spcBef>
                <a:spcPts val="600"/>
              </a:spcBef>
              <a:buSzPct val="100000"/>
              <a:buFont typeface="Calibri" panose="020F0502020204030204" pitchFamily="34" charset="0"/>
              <a:buChar char="‒"/>
            </a:pPr>
            <a:endParaRPr lang="fr-FR" sz="16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b="1" dirty="0">
              <a:solidFill>
                <a:schemeClr val="accent2">
                  <a:lumMod val="75000"/>
                </a:schemeClr>
              </a:solidFill>
              <a:latin typeface="Arial" panose="020B0604020202020204" pitchFamily="34" charset="0"/>
              <a:cs typeface="Arial" panose="020B0604020202020204" pitchFamily="34" charset="0"/>
            </a:endParaRP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p:txBody>
      </p:sp>
      <p:sp>
        <p:nvSpPr>
          <p:cNvPr id="5" name="Espace réservé du numéro de diapositive 4"/>
          <p:cNvSpPr>
            <a:spLocks noGrp="1"/>
          </p:cNvSpPr>
          <p:nvPr>
            <p:ph type="sldNum" sz="quarter" idx="12"/>
          </p:nvPr>
        </p:nvSpPr>
        <p:spPr/>
        <p:txBody>
          <a:bodyPr/>
          <a:lstStyle/>
          <a:p>
            <a:fld id="{6E2D02D6-2041-497C-ACA6-D35E5A6A47F0}" type="slidenum">
              <a:rPr lang="en-US" smtClean="0"/>
              <a:t>12</a:t>
            </a:fld>
            <a:endParaRPr lang="en-US" dirty="0"/>
          </a:p>
        </p:txBody>
      </p:sp>
      <p:cxnSp>
        <p:nvCxnSpPr>
          <p:cNvPr id="3" name="Connecteur droit 2"/>
          <p:cNvCxnSpPr/>
          <p:nvPr/>
        </p:nvCxnSpPr>
        <p:spPr>
          <a:xfrm>
            <a:off x="1187624" y="4509120"/>
            <a:ext cx="6480720" cy="0"/>
          </a:xfrm>
          <a:prstGeom prst="line">
            <a:avLst/>
          </a:prstGeom>
          <a:ln w="12700" cmpd="sng"/>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5015" y="1734224"/>
            <a:ext cx="4532734" cy="137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9937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A36D1993-A3EF-42D1-AADE-1AE1B8BE28CF}"/>
              </a:ext>
            </a:extLst>
          </p:cNvPr>
          <p:cNvSpPr>
            <a:spLocks noGrp="1"/>
          </p:cNvSpPr>
          <p:nvPr>
            <p:ph idx="1"/>
          </p:nvPr>
        </p:nvSpPr>
        <p:spPr bwMode="auto">
          <a:xfrm>
            <a:off x="158765" y="188640"/>
            <a:ext cx="8985235" cy="44644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271462" lvl="2" indent="0" algn="just">
              <a:spcBef>
                <a:spcPts val="0"/>
              </a:spcBef>
              <a:buNone/>
              <a:tabLst>
                <a:tab pos="182563" algn="l"/>
              </a:tabLst>
            </a:pPr>
            <a:endParaRPr lang="fr-FR" sz="2000" b="1" u="sng" dirty="0">
              <a:solidFill>
                <a:srgbClr val="0070C0"/>
              </a:solidFill>
            </a:endParaRPr>
          </a:p>
          <a:p>
            <a:pPr marL="271462" lvl="2" indent="0" algn="just">
              <a:spcBef>
                <a:spcPts val="0"/>
              </a:spcBef>
              <a:buNone/>
              <a:tabLst>
                <a:tab pos="182563" algn="l"/>
              </a:tabLst>
            </a:pPr>
            <a:endParaRPr lang="fr-FR" sz="2000" b="1" u="sng" dirty="0">
              <a:solidFill>
                <a:srgbClr val="0070C0"/>
              </a:solidFill>
            </a:endParaRPr>
          </a:p>
          <a:p>
            <a:pPr marL="0" indent="0">
              <a:buNone/>
            </a:pPr>
            <a:r>
              <a:rPr lang="fr-FR" sz="1800" b="1" u="sng" dirty="0">
                <a:solidFill>
                  <a:srgbClr val="0070C0"/>
                </a:solidFill>
              </a:rPr>
              <a:t>Comment calculer le coût par place ? </a:t>
            </a:r>
          </a:p>
          <a:p>
            <a:pPr marL="0" indent="0">
              <a:buNone/>
            </a:pPr>
            <a:r>
              <a:rPr lang="fr-FR" sz="1600" dirty="0">
                <a:solidFill>
                  <a:schemeClr val="tx1">
                    <a:tint val="75000"/>
                  </a:schemeClr>
                </a:solidFill>
                <a:latin typeface="Arial" charset="0"/>
                <a:cs typeface="Arial" charset="0"/>
              </a:rPr>
              <a:t>Calcul du coût par place : </a:t>
            </a:r>
          </a:p>
          <a:p>
            <a:pPr marL="0" indent="0">
              <a:buNone/>
            </a:pPr>
            <a:r>
              <a:rPr lang="fr-FR" sz="1600" dirty="0">
                <a:solidFill>
                  <a:schemeClr val="tx1">
                    <a:tint val="75000"/>
                  </a:schemeClr>
                </a:solidFill>
                <a:latin typeface="Arial" charset="0"/>
                <a:cs typeface="Arial" charset="0"/>
              </a:rPr>
              <a:t>		Total des dépenses de la structure de l’année N</a:t>
            </a:r>
          </a:p>
          <a:p>
            <a:pPr marL="0" indent="0">
              <a:buNone/>
            </a:pPr>
            <a:r>
              <a:rPr lang="fr-FR" sz="1600" dirty="0">
                <a:solidFill>
                  <a:schemeClr val="tx1">
                    <a:tint val="75000"/>
                  </a:schemeClr>
                </a:solidFill>
                <a:latin typeface="Arial" charset="0"/>
                <a:cs typeface="Arial" charset="0"/>
              </a:rPr>
              <a:t>		Nombre de places figurant dans l’agrément Pmi (maximum dans l’année</a:t>
            </a:r>
            <a:r>
              <a:rPr lang="fr-FR" sz="1800" dirty="0"/>
              <a:t>)</a:t>
            </a:r>
          </a:p>
          <a:p>
            <a:pPr marL="0" indent="0">
              <a:buNone/>
            </a:pPr>
            <a:endParaRPr lang="fr-FR" sz="1800" b="1" u="sng" dirty="0">
              <a:solidFill>
                <a:srgbClr val="0070C0"/>
              </a:solidFill>
              <a:latin typeface="Arial" charset="0"/>
              <a:cs typeface="Arial" charset="0"/>
            </a:endParaRPr>
          </a:p>
          <a:p>
            <a:pPr marL="0" indent="0">
              <a:buNone/>
            </a:pPr>
            <a:r>
              <a:rPr lang="fr-FR" sz="1800" b="1" u="sng" dirty="0">
                <a:solidFill>
                  <a:srgbClr val="0070C0"/>
                </a:solidFill>
              </a:rPr>
              <a:t>Quel coût par place retenir ?</a:t>
            </a:r>
          </a:p>
          <a:p>
            <a:pPr marL="0" indent="0">
              <a:buNone/>
            </a:pPr>
            <a:r>
              <a:rPr lang="fr-FR" sz="1600" dirty="0">
                <a:solidFill>
                  <a:schemeClr val="tx1">
                    <a:tint val="75000"/>
                  </a:schemeClr>
                </a:solidFill>
                <a:latin typeface="Arial" charset="0"/>
                <a:cs typeface="Arial" charset="0"/>
              </a:rPr>
              <a:t>Ce coût par place est plafonné.</a:t>
            </a:r>
          </a:p>
          <a:p>
            <a:pPr marL="0" indent="0">
              <a:buNone/>
            </a:pPr>
            <a:endParaRPr lang="fr-FR" sz="1800" b="1" u="sng" dirty="0">
              <a:solidFill>
                <a:srgbClr val="0070C0"/>
              </a:solidFill>
              <a:latin typeface="Arial" charset="0"/>
              <a:cs typeface="Arial" charset="0"/>
            </a:endParaRPr>
          </a:p>
          <a:p>
            <a:pPr marL="0" indent="0">
              <a:buNone/>
            </a:pPr>
            <a:endParaRPr lang="fr-FR" sz="1800" b="1" u="sng" dirty="0">
              <a:solidFill>
                <a:srgbClr val="0070C0"/>
              </a:solidFill>
              <a:latin typeface="Arial" charset="0"/>
              <a:cs typeface="Arial" charset="0"/>
            </a:endParaRPr>
          </a:p>
          <a:p>
            <a:pPr lvl="1">
              <a:spcBef>
                <a:spcPts val="600"/>
              </a:spcBef>
              <a:buSzPct val="100000"/>
              <a:buFont typeface="Calibri" panose="020F0502020204030204" pitchFamily="34" charset="0"/>
              <a:buChar char="‒"/>
            </a:pPr>
            <a:endParaRPr lang="fr-FR" sz="1600" dirty="0">
              <a:solidFill>
                <a:schemeClr val="tx1">
                  <a:tint val="75000"/>
                </a:schemeClr>
              </a:solidFill>
              <a:latin typeface="Arial" charset="0"/>
              <a:cs typeface="Arial" charset="0"/>
            </a:endParaRPr>
          </a:p>
          <a:p>
            <a:pPr lvl="1">
              <a:spcBef>
                <a:spcPts val="600"/>
              </a:spcBef>
              <a:buSzPct val="100000"/>
              <a:buFont typeface="Calibri" panose="020F0502020204030204" pitchFamily="34" charset="0"/>
              <a:buChar char="‒"/>
            </a:pPr>
            <a:endParaRPr lang="fr-FR" sz="1600" dirty="0">
              <a:solidFill>
                <a:schemeClr val="tx1">
                  <a:tint val="75000"/>
                </a:schemeClr>
              </a:solidFill>
              <a:latin typeface="Arial" charset="0"/>
              <a:cs typeface="Arial" charset="0"/>
            </a:endParaRPr>
          </a:p>
          <a:p>
            <a:pPr lvl="1">
              <a:spcBef>
                <a:spcPts val="600"/>
              </a:spcBef>
              <a:buSzPct val="100000"/>
              <a:buFont typeface="Calibri" panose="020F0502020204030204" pitchFamily="34" charset="0"/>
              <a:buChar char="‒"/>
            </a:pPr>
            <a:endParaRPr lang="fr-FR" sz="1600" dirty="0">
              <a:solidFill>
                <a:schemeClr val="tx1">
                  <a:tint val="75000"/>
                </a:schemeClr>
              </a:solidFill>
              <a:latin typeface="Arial" charset="0"/>
              <a:cs typeface="Arial" charset="0"/>
            </a:endParaRPr>
          </a:p>
          <a:p>
            <a:pPr marL="0" indent="0">
              <a:buNone/>
            </a:pPr>
            <a:r>
              <a:rPr lang="fr-FR" sz="1600" dirty="0">
                <a:solidFill>
                  <a:schemeClr val="tx1">
                    <a:tint val="75000"/>
                  </a:schemeClr>
                </a:solidFill>
                <a:latin typeface="Arial" charset="0"/>
                <a:cs typeface="Arial" charset="0"/>
              </a:rPr>
              <a:t>Pour la fourchette d’enfants </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compris entre 5% et 7,5%,l’équation retenue conduit à un montant plafond du coût par place compris entre 16 000 € et 20 000 €.</a:t>
            </a:r>
          </a:p>
          <a:p>
            <a:pPr marL="0" indent="0">
              <a:buNone/>
            </a:pPr>
            <a:endParaRPr lang="fr-FR" sz="1600" b="1" u="sng" dirty="0">
              <a:solidFill>
                <a:schemeClr val="tx1">
                  <a:tint val="75000"/>
                </a:schemeClr>
              </a:solidFill>
              <a:latin typeface="Arial" charset="0"/>
              <a:cs typeface="Arial" charset="0"/>
            </a:endParaRPr>
          </a:p>
          <a:p>
            <a:pPr marL="0" indent="0">
              <a:buNone/>
            </a:pPr>
            <a:r>
              <a:rPr lang="fr-FR" sz="1800" b="1" u="sng" dirty="0">
                <a:solidFill>
                  <a:srgbClr val="0070C0"/>
                </a:solidFill>
              </a:rPr>
              <a:t>Comment calculer le montant total du bonus ?</a:t>
            </a:r>
          </a:p>
          <a:p>
            <a:pPr marL="0" indent="0">
              <a:buNone/>
            </a:pPr>
            <a:endParaRPr lang="fr-FR" sz="1800" b="1" u="sng" dirty="0">
              <a:solidFill>
                <a:srgbClr val="0070C0"/>
              </a:solidFill>
            </a:endParaRPr>
          </a:p>
          <a:p>
            <a:pPr marL="271462" lvl="2" indent="0" algn="just">
              <a:spcBef>
                <a:spcPts val="0"/>
              </a:spcBef>
              <a:buNone/>
              <a:tabLst>
                <a:tab pos="182563" algn="l"/>
              </a:tabLst>
            </a:pPr>
            <a:r>
              <a:rPr lang="fr-FR" sz="2000" b="1" u="sng" dirty="0">
                <a:solidFill>
                  <a:schemeClr val="accent1"/>
                </a:solidFill>
                <a:hlinkClick r:id="rId3" action="ppaction://hlinkfile"/>
              </a:rPr>
              <a:t>1-Utilitaire_Simulation_Bonus_Inclusion_Handicap_Mixite_Sociale.xls</a:t>
            </a:r>
            <a:endParaRPr lang="fr-FR" sz="2000" b="1" u="sng" dirty="0">
              <a:solidFill>
                <a:schemeClr val="accent1"/>
              </a:solidFill>
            </a:endParaRPr>
          </a:p>
          <a:p>
            <a:pPr marL="271462" lvl="2" indent="0" algn="just">
              <a:spcBef>
                <a:spcPts val="0"/>
              </a:spcBef>
              <a:buNone/>
              <a:tabLst>
                <a:tab pos="182563" algn="l"/>
              </a:tabLst>
            </a:pPr>
            <a:endParaRPr lang="fr-FR" sz="1600" b="1" dirty="0">
              <a:solidFill>
                <a:schemeClr val="accent2">
                  <a:lumMod val="75000"/>
                </a:schemeClr>
              </a:solidFill>
              <a:latin typeface="Arial" panose="020B0604020202020204" pitchFamily="34" charset="0"/>
              <a:cs typeface="Arial" panose="020B0604020202020204" pitchFamily="34" charset="0"/>
            </a:endParaRP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p:txBody>
      </p:sp>
      <p:sp>
        <p:nvSpPr>
          <p:cNvPr id="5" name="Espace réservé du numéro de diapositive 4"/>
          <p:cNvSpPr>
            <a:spLocks noGrp="1"/>
          </p:cNvSpPr>
          <p:nvPr>
            <p:ph type="sldNum" sz="quarter" idx="12"/>
          </p:nvPr>
        </p:nvSpPr>
        <p:spPr/>
        <p:txBody>
          <a:bodyPr/>
          <a:lstStyle/>
          <a:p>
            <a:fld id="{6E2D02D6-2041-497C-ACA6-D35E5A6A47F0}" type="slidenum">
              <a:rPr lang="en-US" smtClean="0"/>
              <a:t>13</a:t>
            </a:fld>
            <a:endParaRPr lang="en-US" dirty="0"/>
          </a:p>
        </p:txBody>
      </p:sp>
      <p:cxnSp>
        <p:nvCxnSpPr>
          <p:cNvPr id="3" name="Connecteur droit 2"/>
          <p:cNvCxnSpPr/>
          <p:nvPr/>
        </p:nvCxnSpPr>
        <p:spPr>
          <a:xfrm>
            <a:off x="2051720" y="1844824"/>
            <a:ext cx="6480720" cy="0"/>
          </a:xfrm>
          <a:prstGeom prst="line">
            <a:avLst/>
          </a:prstGeom>
          <a:ln w="12700" cmpd="sng"/>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3272325"/>
            <a:ext cx="5753100"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380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72000" y="6165304"/>
            <a:ext cx="184731" cy="369332"/>
          </a:xfrm>
          <a:prstGeom prst="rect">
            <a:avLst/>
          </a:prstGeom>
          <a:noFill/>
        </p:spPr>
        <p:txBody>
          <a:bodyPr wrap="none" rtlCol="0">
            <a:spAutoFit/>
          </a:bodyPr>
          <a:lstStyle/>
          <a:p>
            <a:endParaRPr lang="fr-FR" dirty="0"/>
          </a:p>
        </p:txBody>
      </p:sp>
      <p:sp>
        <p:nvSpPr>
          <p:cNvPr id="4" name="Espace réservé du numéro de diapositive 3"/>
          <p:cNvSpPr>
            <a:spLocks noGrp="1"/>
          </p:cNvSpPr>
          <p:nvPr>
            <p:ph type="sldNum" sz="quarter" idx="12"/>
          </p:nvPr>
        </p:nvSpPr>
        <p:spPr/>
        <p:txBody>
          <a:bodyPr/>
          <a:lstStyle/>
          <a:p>
            <a:fld id="{6E2D02D6-2041-497C-ACA6-D35E5A6A47F0}" type="slidenum">
              <a:rPr lang="en-US" smtClean="0"/>
              <a:t>14</a:t>
            </a:fld>
            <a:endParaRPr lang="en-US" dirty="0"/>
          </a:p>
        </p:txBody>
      </p:sp>
      <p:sp>
        <p:nvSpPr>
          <p:cNvPr id="22" name="Rectangle 2">
            <a:extLst>
              <a:ext uri="{FF2B5EF4-FFF2-40B4-BE49-F238E27FC236}">
                <a16:creationId xmlns:a16="http://schemas.microsoft.com/office/drawing/2014/main" xmlns="" id="{0F711101-4E01-4909-A582-91D065D3F2AE}"/>
              </a:ext>
            </a:extLst>
          </p:cNvPr>
          <p:cNvSpPr>
            <a:spLocks noChangeArrowheads="1"/>
          </p:cNvSpPr>
          <p:nvPr/>
        </p:nvSpPr>
        <p:spPr bwMode="auto">
          <a:xfrm>
            <a:off x="1259632" y="3007434"/>
            <a:ext cx="9363518" cy="461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graphicFrame>
        <p:nvGraphicFramePr>
          <p:cNvPr id="23" name="Objet 22">
            <a:extLst>
              <a:ext uri="{FF2B5EF4-FFF2-40B4-BE49-F238E27FC236}">
                <a16:creationId xmlns:a16="http://schemas.microsoft.com/office/drawing/2014/main" xmlns="" id="{0B719D5E-363F-4927-941D-15FBFE764220}"/>
              </a:ext>
            </a:extLst>
          </p:cNvPr>
          <p:cNvGraphicFramePr>
            <a:graphicFrameLocks noChangeAspect="1"/>
          </p:cNvGraphicFramePr>
          <p:nvPr>
            <p:extLst>
              <p:ext uri="{D42A27DB-BD31-4B8C-83A1-F6EECF244321}">
                <p14:modId xmlns:p14="http://schemas.microsoft.com/office/powerpoint/2010/main" val="2683942176"/>
              </p:ext>
            </p:extLst>
          </p:nvPr>
        </p:nvGraphicFramePr>
        <p:xfrm>
          <a:off x="2528990" y="3463418"/>
          <a:ext cx="3672408" cy="1769609"/>
        </p:xfrm>
        <a:graphic>
          <a:graphicData uri="http://schemas.openxmlformats.org/presentationml/2006/ole">
            <mc:AlternateContent xmlns:mc="http://schemas.openxmlformats.org/markup-compatibility/2006">
              <mc:Choice xmlns:v="urn:schemas-microsoft-com:vml" Requires="v">
                <p:oleObj spid="_x0000_s1083" name="Feuille de calcul" r:id="rId5" imgW="4105210" imgH="2428920" progId="Excel.Sheet.12">
                  <p:embed/>
                </p:oleObj>
              </mc:Choice>
              <mc:Fallback>
                <p:oleObj name="Feuille de calcul" r:id="rId5" imgW="4105210" imgH="2428920" progId="Excel.Sheet.12">
                  <p:embed/>
                  <p:pic>
                    <p:nvPicPr>
                      <p:cNvPr id="0" name=""/>
                      <p:cNvPicPr/>
                      <p:nvPr/>
                    </p:nvPicPr>
                    <p:blipFill>
                      <a:blip r:embed="rId6"/>
                      <a:stretch>
                        <a:fillRect/>
                      </a:stretch>
                    </p:blipFill>
                    <p:spPr>
                      <a:xfrm>
                        <a:off x="2528990" y="3463418"/>
                        <a:ext cx="3672408" cy="1769609"/>
                      </a:xfrm>
                      <a:prstGeom prst="rect">
                        <a:avLst/>
                      </a:prstGeom>
                      <a:ln cmpd="dbl">
                        <a:solidFill>
                          <a:schemeClr val="accent1">
                            <a:alpha val="99000"/>
                          </a:schemeClr>
                        </a:solidFill>
                      </a:ln>
                    </p:spPr>
                  </p:pic>
                </p:oleObj>
              </mc:Fallback>
            </mc:AlternateContent>
          </a:graphicData>
        </a:graphic>
      </p:graphicFrame>
      <p:sp>
        <p:nvSpPr>
          <p:cNvPr id="7" name="Rectangle 6"/>
          <p:cNvSpPr/>
          <p:nvPr/>
        </p:nvSpPr>
        <p:spPr>
          <a:xfrm>
            <a:off x="113958" y="2965594"/>
            <a:ext cx="4914166" cy="369332"/>
          </a:xfrm>
          <a:prstGeom prst="rect">
            <a:avLst/>
          </a:prstGeom>
        </p:spPr>
        <p:txBody>
          <a:bodyPr wrap="none">
            <a:spAutoFit/>
          </a:bodyPr>
          <a:lstStyle/>
          <a:p>
            <a:r>
              <a:rPr lang="fr-FR" b="1" u="sng" dirty="0">
                <a:solidFill>
                  <a:srgbClr val="0070C0"/>
                </a:solidFill>
              </a:rPr>
              <a:t>Impact direct sur l’aide locale au bonus national : </a:t>
            </a:r>
            <a:endParaRPr lang="fr-FR" dirty="0"/>
          </a:p>
        </p:txBody>
      </p:sp>
      <p:sp>
        <p:nvSpPr>
          <p:cNvPr id="9" name="Rectangle 8"/>
          <p:cNvSpPr/>
          <p:nvPr/>
        </p:nvSpPr>
        <p:spPr>
          <a:xfrm>
            <a:off x="128105" y="5272752"/>
            <a:ext cx="8928992" cy="1077218"/>
          </a:xfrm>
          <a:prstGeom prst="rect">
            <a:avLst/>
          </a:prstGeom>
        </p:spPr>
        <p:txBody>
          <a:bodyPr wrap="square">
            <a:spAutoFit/>
          </a:bodyPr>
          <a:lstStyle/>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p:txBody>
      </p:sp>
      <p:sp>
        <p:nvSpPr>
          <p:cNvPr id="5" name="Rectangle 4"/>
          <p:cNvSpPr/>
          <p:nvPr/>
        </p:nvSpPr>
        <p:spPr>
          <a:xfrm>
            <a:off x="128105" y="5445224"/>
            <a:ext cx="8749480" cy="1261884"/>
          </a:xfrm>
          <a:prstGeom prst="rect">
            <a:avLst/>
          </a:prstGeom>
        </p:spPr>
        <p:txBody>
          <a:bodyPr wrap="square">
            <a:spAutoFit/>
          </a:bodyPr>
          <a:lstStyle/>
          <a:p>
            <a:pPr marL="0" lvl="2" indent="0" algn="just">
              <a:spcBef>
                <a:spcPts val="0"/>
              </a:spcBef>
              <a:buNone/>
              <a:tabLst>
                <a:tab pos="182563" algn="l"/>
              </a:tabLst>
            </a:pPr>
            <a:r>
              <a:rPr lang="fr-FR" sz="2000" b="1" u="sng" dirty="0">
                <a:solidFill>
                  <a:srgbClr val="0070C0"/>
                </a:solidFill>
              </a:rPr>
              <a:t>Au plan national :</a:t>
            </a:r>
          </a:p>
          <a:p>
            <a:pPr>
              <a:spcBef>
                <a:spcPts val="0"/>
              </a:spcBef>
              <a:buClr>
                <a:schemeClr val="accent1"/>
              </a:buClr>
              <a:buSzPct val="100000"/>
              <a:buFont typeface="Wingdings" panose="05000000000000000000" pitchFamily="2" charset="2"/>
              <a:buChar char="Ø"/>
            </a:pPr>
            <a:r>
              <a:rPr lang="fr-FR" sz="1400" dirty="0">
                <a:solidFill>
                  <a:schemeClr val="tx1">
                    <a:tint val="75000"/>
                  </a:schemeClr>
                </a:solidFill>
                <a:latin typeface="Arial" charset="0"/>
                <a:cs typeface="Arial" charset="0"/>
              </a:rPr>
              <a:t>Budget : 33 M€ à horizon 2022 dont 8,3 M€ dès 2019</a:t>
            </a:r>
          </a:p>
          <a:p>
            <a:pPr>
              <a:spcBef>
                <a:spcPts val="0"/>
              </a:spcBef>
              <a:buClr>
                <a:schemeClr val="accent1"/>
              </a:buClr>
              <a:buSzPct val="100000"/>
              <a:buFont typeface="Wingdings" panose="05000000000000000000" pitchFamily="2" charset="2"/>
              <a:buChar char="Ø"/>
            </a:pPr>
            <a:r>
              <a:rPr lang="fr-FR" sz="1400" dirty="0">
                <a:solidFill>
                  <a:schemeClr val="tx1">
                    <a:tint val="75000"/>
                  </a:schemeClr>
                </a:solidFill>
                <a:latin typeface="Arial" charset="0"/>
                <a:cs typeface="Arial" charset="0"/>
              </a:rPr>
              <a:t>Nombres de places cibles : Bonus aux </a:t>
            </a:r>
            <a:r>
              <a:rPr lang="fr-FR" sz="1400" dirty="0" err="1">
                <a:solidFill>
                  <a:schemeClr val="tx1">
                    <a:tint val="75000"/>
                  </a:schemeClr>
                </a:solidFill>
                <a:latin typeface="Arial" charset="0"/>
                <a:cs typeface="Arial" charset="0"/>
              </a:rPr>
              <a:t>Eaje</a:t>
            </a:r>
            <a:r>
              <a:rPr lang="fr-FR" sz="1400" dirty="0">
                <a:solidFill>
                  <a:schemeClr val="tx1">
                    <a:tint val="75000"/>
                  </a:schemeClr>
                </a:solidFill>
                <a:latin typeface="Arial" charset="0"/>
                <a:cs typeface="Arial" charset="0"/>
              </a:rPr>
              <a:t> qui accueillent au moins un enfant bénéficiaire de l’</a:t>
            </a:r>
            <a:r>
              <a:rPr lang="fr-FR" sz="1400" dirty="0" err="1">
                <a:solidFill>
                  <a:schemeClr val="tx1">
                    <a:tint val="75000"/>
                  </a:schemeClr>
                </a:solidFill>
                <a:latin typeface="Arial" charset="0"/>
                <a:cs typeface="Arial" charset="0"/>
              </a:rPr>
              <a:t>Aeeh</a:t>
            </a:r>
            <a:r>
              <a:rPr lang="fr-FR" sz="1400" dirty="0">
                <a:solidFill>
                  <a:schemeClr val="tx1">
                    <a:tint val="75000"/>
                  </a:schemeClr>
                </a:solidFill>
                <a:latin typeface="Arial" charset="0"/>
                <a:cs typeface="Arial" charset="0"/>
              </a:rPr>
              <a:t>, on passe à 111 000 places concernées et de 250 à 3 100 </a:t>
            </a:r>
            <a:r>
              <a:rPr lang="fr-FR" sz="1400" dirty="0" err="1">
                <a:solidFill>
                  <a:schemeClr val="tx1">
                    <a:tint val="75000"/>
                  </a:schemeClr>
                </a:solidFill>
                <a:latin typeface="Arial" charset="0"/>
                <a:cs typeface="Arial" charset="0"/>
              </a:rPr>
              <a:t>Eaje</a:t>
            </a:r>
            <a:r>
              <a:rPr lang="fr-FR" sz="1400" dirty="0">
                <a:solidFill>
                  <a:schemeClr val="tx1">
                    <a:tint val="75000"/>
                  </a:schemeClr>
                </a:solidFill>
                <a:latin typeface="Arial" charset="0"/>
                <a:cs typeface="Arial" charset="0"/>
              </a:rPr>
              <a:t>. </a:t>
            </a:r>
          </a:p>
          <a:p>
            <a:pPr>
              <a:spcBef>
                <a:spcPts val="0"/>
              </a:spcBef>
              <a:buClr>
                <a:schemeClr val="accent1"/>
              </a:buClr>
              <a:buSzPct val="100000"/>
              <a:buFont typeface="Wingdings" panose="05000000000000000000" pitchFamily="2" charset="2"/>
              <a:buChar char="Ø"/>
            </a:pPr>
            <a:r>
              <a:rPr lang="fr-FR" sz="1400" dirty="0">
                <a:solidFill>
                  <a:schemeClr val="tx1">
                    <a:tint val="75000"/>
                  </a:schemeClr>
                </a:solidFill>
                <a:latin typeface="Arial" charset="0"/>
                <a:cs typeface="Arial" charset="0"/>
              </a:rPr>
              <a:t>Suivi des impacts sur les caractéristiques des familles : généralisation de </a:t>
            </a:r>
            <a:r>
              <a:rPr lang="fr-FR" sz="1400" dirty="0" err="1">
                <a:solidFill>
                  <a:schemeClr val="tx1">
                    <a:tint val="75000"/>
                  </a:schemeClr>
                </a:solidFill>
                <a:latin typeface="Arial" charset="0"/>
                <a:cs typeface="Arial" charset="0"/>
              </a:rPr>
              <a:t>Filoué</a:t>
            </a:r>
            <a:r>
              <a:rPr lang="fr-FR" sz="1400" dirty="0">
                <a:solidFill>
                  <a:schemeClr val="tx1">
                    <a:tint val="75000"/>
                  </a:schemeClr>
                </a:solidFill>
                <a:latin typeface="Arial" charset="0"/>
                <a:cs typeface="Arial" charset="0"/>
              </a:rPr>
              <a:t>  </a:t>
            </a:r>
          </a:p>
        </p:txBody>
      </p:sp>
      <p:sp>
        <p:nvSpPr>
          <p:cNvPr id="6" name="Rectangle 5"/>
          <p:cNvSpPr/>
          <p:nvPr/>
        </p:nvSpPr>
        <p:spPr>
          <a:xfrm>
            <a:off x="107504" y="12611"/>
            <a:ext cx="9036496" cy="2800767"/>
          </a:xfrm>
          <a:prstGeom prst="rect">
            <a:avLst/>
          </a:prstGeom>
        </p:spPr>
        <p:txBody>
          <a:bodyPr wrap="square">
            <a:spAutoFit/>
          </a:bodyPr>
          <a:lstStyle/>
          <a:p>
            <a:endParaRPr lang="fr-FR" sz="1600" b="1" u="sng" dirty="0">
              <a:solidFill>
                <a:schemeClr val="tx1">
                  <a:tint val="75000"/>
                </a:schemeClr>
              </a:solidFill>
              <a:latin typeface="Arial" charset="0"/>
              <a:cs typeface="Arial" charset="0"/>
            </a:endParaRPr>
          </a:p>
          <a:p>
            <a:r>
              <a:rPr lang="fr-FR" sz="1600" b="1" u="sng" dirty="0">
                <a:solidFill>
                  <a:schemeClr val="tx1">
                    <a:tint val="75000"/>
                  </a:schemeClr>
                </a:solidFill>
                <a:latin typeface="Arial" charset="0"/>
                <a:cs typeface="Arial" charset="0"/>
              </a:rPr>
              <a:t>Exemple : </a:t>
            </a:r>
          </a:p>
          <a:p>
            <a:r>
              <a:rPr lang="fr-FR" sz="1600" dirty="0">
                <a:solidFill>
                  <a:schemeClr val="tx1">
                    <a:tint val="75000"/>
                  </a:schemeClr>
                </a:solidFill>
                <a:latin typeface="Arial" charset="0"/>
                <a:cs typeface="Arial" charset="0"/>
              </a:rPr>
              <a:t>Une structure compte 25 places en 2019. </a:t>
            </a:r>
          </a:p>
          <a:p>
            <a:r>
              <a:rPr lang="fr-FR" sz="1600" dirty="0">
                <a:solidFill>
                  <a:schemeClr val="tx1">
                    <a:tint val="75000"/>
                  </a:schemeClr>
                </a:solidFill>
                <a:latin typeface="Arial" charset="0"/>
                <a:cs typeface="Arial" charset="0"/>
              </a:rPr>
              <a:t>Sur 60 enfants inscrits, 4 sont bénéficiaires de l’</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(6,67%). </a:t>
            </a:r>
          </a:p>
          <a:p>
            <a:r>
              <a:rPr lang="fr-FR" sz="1600" dirty="0">
                <a:solidFill>
                  <a:schemeClr val="tx1">
                    <a:tint val="75000"/>
                  </a:schemeClr>
                </a:solidFill>
                <a:latin typeface="Arial" charset="0"/>
                <a:cs typeface="Arial" charset="0"/>
              </a:rPr>
              <a:t>Cout par place de 18 000  € (inférieur au plafond de 18 656 €) </a:t>
            </a:r>
          </a:p>
          <a:p>
            <a:r>
              <a:rPr lang="fr-FR" sz="1600" dirty="0">
                <a:solidFill>
                  <a:schemeClr val="tx1">
                    <a:tint val="75000"/>
                  </a:schemeClr>
                </a:solidFill>
                <a:latin typeface="Arial" charset="0"/>
                <a:cs typeface="Arial" charset="0"/>
              </a:rPr>
              <a:t>Taux de financement à retenir (30 %dans le cas d’un accueil de 6,67% enfants </a:t>
            </a:r>
            <a:r>
              <a:rPr lang="fr-FR" sz="1600" dirty="0" err="1">
                <a:solidFill>
                  <a:schemeClr val="tx1">
                    <a:tint val="75000"/>
                  </a:schemeClr>
                </a:solidFill>
                <a:latin typeface="Arial" charset="0"/>
                <a:cs typeface="Arial" charset="0"/>
              </a:rPr>
              <a:t>Aeeh</a:t>
            </a:r>
            <a:r>
              <a:rPr lang="fr-FR" sz="1600" dirty="0">
                <a:solidFill>
                  <a:schemeClr val="tx1">
                    <a:tint val="75000"/>
                  </a:schemeClr>
                </a:solidFill>
                <a:latin typeface="Arial" charset="0"/>
                <a:cs typeface="Arial" charset="0"/>
              </a:rPr>
              <a:t>) </a:t>
            </a:r>
          </a:p>
          <a:p>
            <a:endParaRPr lang="fr-FR" sz="1600" dirty="0">
              <a:solidFill>
                <a:schemeClr val="tx1">
                  <a:tint val="75000"/>
                </a:schemeClr>
              </a:solidFill>
              <a:latin typeface="Arial" charset="0"/>
              <a:cs typeface="Arial" charset="0"/>
            </a:endParaRPr>
          </a:p>
          <a:p>
            <a:r>
              <a:rPr lang="fr-FR" sz="1600" u="sng" dirty="0">
                <a:solidFill>
                  <a:schemeClr val="tx1">
                    <a:tint val="75000"/>
                  </a:schemeClr>
                </a:solidFill>
                <a:latin typeface="Arial" charset="0"/>
                <a:cs typeface="Arial" charset="0"/>
              </a:rPr>
              <a:t>Détermination du bonus théorique à place :</a:t>
            </a:r>
          </a:p>
          <a:p>
            <a:r>
              <a:rPr lang="fr-FR" sz="1600" dirty="0">
                <a:solidFill>
                  <a:schemeClr val="tx1">
                    <a:tint val="75000"/>
                  </a:schemeClr>
                </a:solidFill>
                <a:latin typeface="Arial" charset="0"/>
                <a:cs typeface="Arial" charset="0"/>
              </a:rPr>
              <a:t>6,67% X 30% X18 000 € =  360 € / place (inférieur au plafond de 1 300 € par place)</a:t>
            </a:r>
          </a:p>
          <a:p>
            <a:r>
              <a:rPr lang="fr-FR" sz="1600" dirty="0">
                <a:solidFill>
                  <a:schemeClr val="tx1">
                    <a:tint val="75000"/>
                  </a:schemeClr>
                </a:solidFill>
                <a:latin typeface="Arial" charset="0"/>
                <a:cs typeface="Arial" charset="0"/>
              </a:rPr>
              <a:t>Le montant total du bonus pour l’</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au titre de l’année 2019 est égal à :</a:t>
            </a:r>
          </a:p>
          <a:p>
            <a:r>
              <a:rPr lang="fr-FR" sz="1600" dirty="0">
                <a:solidFill>
                  <a:schemeClr val="tx1">
                    <a:tint val="75000"/>
                  </a:schemeClr>
                </a:solidFill>
                <a:latin typeface="Arial" charset="0"/>
                <a:cs typeface="Arial" charset="0"/>
              </a:rPr>
              <a:t>360 € x 25 places = 9 000 €</a:t>
            </a:r>
          </a:p>
        </p:txBody>
      </p:sp>
    </p:spTree>
    <p:extLst>
      <p:ext uri="{BB962C8B-B14F-4D97-AF65-F5344CB8AC3E}">
        <p14:creationId xmlns:p14="http://schemas.microsoft.com/office/powerpoint/2010/main" val="3031540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97CC011-9814-4614-AB2E-FA6877E100AE}"/>
              </a:ext>
            </a:extLst>
          </p:cNvPr>
          <p:cNvSpPr/>
          <p:nvPr/>
        </p:nvSpPr>
        <p:spPr>
          <a:xfrm>
            <a:off x="755576" y="2132856"/>
            <a:ext cx="7956884" cy="2308324"/>
          </a:xfrm>
          <a:prstGeom prst="rect">
            <a:avLst/>
          </a:prstGeom>
        </p:spPr>
        <p:txBody>
          <a:bodyPr wrap="square">
            <a:spAutoFit/>
          </a:bodyPr>
          <a:lstStyle/>
          <a:p>
            <a:pPr marL="361950" algn="just"/>
            <a:r>
              <a:rPr lang="fr-FR" sz="3600" b="1" dirty="0">
                <a:solidFill>
                  <a:srgbClr val="0070C0"/>
                </a:solidFill>
              </a:rPr>
              <a:t>Rappel de la stratégie nationale </a:t>
            </a:r>
          </a:p>
          <a:p>
            <a:pPr marL="361950" algn="just"/>
            <a:r>
              <a:rPr lang="fr-FR" sz="3600" b="1" dirty="0">
                <a:solidFill>
                  <a:srgbClr val="0070C0"/>
                </a:solidFill>
              </a:rPr>
              <a:t>Petite Enfance et de lutte contre la Pauvreté</a:t>
            </a:r>
          </a:p>
          <a:p>
            <a:pPr marL="361950" algn="just"/>
            <a:endParaRPr lang="fr-FR" sz="3600" b="1" dirty="0">
              <a:solidFill>
                <a:srgbClr val="0070C0"/>
              </a:solidFill>
            </a:endParaRPr>
          </a:p>
        </p:txBody>
      </p:sp>
    </p:spTree>
    <p:extLst>
      <p:ext uri="{BB962C8B-B14F-4D97-AF65-F5344CB8AC3E}">
        <p14:creationId xmlns:p14="http://schemas.microsoft.com/office/powerpoint/2010/main" val="604115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FB99CC43-E19F-4D88-B45C-669B99E86BE6}"/>
              </a:ext>
            </a:extLst>
          </p:cNvPr>
          <p:cNvSpPr txBox="1">
            <a:spLocks/>
          </p:cNvSpPr>
          <p:nvPr/>
        </p:nvSpPr>
        <p:spPr bwMode="auto">
          <a:xfrm>
            <a:off x="222995" y="188640"/>
            <a:ext cx="8606904" cy="59046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1" indent="-457200" algn="just">
              <a:spcBef>
                <a:spcPts val="0"/>
              </a:spcBef>
              <a:buFont typeface="Wingdings" panose="05000000000000000000" pitchFamily="2" charset="2"/>
              <a:buChar char="§"/>
              <a:tabLst>
                <a:tab pos="182563" algn="l"/>
              </a:tabLst>
            </a:pPr>
            <a:endParaRPr lang="fr-FR" sz="100" b="1" dirty="0">
              <a:latin typeface="Arial" charset="0"/>
              <a:cs typeface="Arial" charset="0"/>
            </a:endParaRPr>
          </a:p>
          <a:p>
            <a:pPr marL="0" lvl="1" algn="just">
              <a:spcBef>
                <a:spcPts val="0"/>
              </a:spcBef>
              <a:tabLst>
                <a:tab pos="182563" algn="l"/>
              </a:tabLst>
            </a:pPr>
            <a:r>
              <a:rPr lang="fr-FR" sz="3200" b="1" u="sng" dirty="0">
                <a:solidFill>
                  <a:srgbClr val="0070C0"/>
                </a:solidFill>
              </a:rPr>
              <a:t>Les fondements nationaux</a:t>
            </a:r>
          </a:p>
          <a:p>
            <a:pPr marL="0" lvl="1" algn="just">
              <a:spcBef>
                <a:spcPts val="0"/>
              </a:spcBef>
              <a:tabLst>
                <a:tab pos="182563" algn="l"/>
              </a:tabLst>
            </a:pPr>
            <a:endParaRPr lang="fr-FR" sz="1600" b="1" dirty="0">
              <a:latin typeface="Arial" charset="0"/>
              <a:cs typeface="Arial" charset="0"/>
            </a:endParaRPr>
          </a:p>
          <a:p>
            <a:pPr marL="271463" lvl="1" indent="-271463" algn="just">
              <a:spcBef>
                <a:spcPts val="0"/>
              </a:spcBef>
              <a:buFont typeface="Wingdings" panose="05000000000000000000" pitchFamily="2" charset="2"/>
              <a:buChar char="§"/>
              <a:tabLst>
                <a:tab pos="182563" algn="l"/>
              </a:tabLst>
            </a:pPr>
            <a:r>
              <a:rPr lang="fr-FR" sz="1600" dirty="0">
                <a:solidFill>
                  <a:schemeClr val="tx1">
                    <a:lumMod val="50000"/>
                    <a:lumOff val="50000"/>
                  </a:schemeClr>
                </a:solidFill>
                <a:latin typeface="Arial" charset="0"/>
                <a:cs typeface="Arial" charset="0"/>
              </a:rPr>
              <a:t>La stratégie nationale de prévention et de lutte contre la pauvreté du 13/09/2018 – Théorie de l’investissement social</a:t>
            </a:r>
          </a:p>
          <a:p>
            <a:pPr marL="271463" lvl="1" indent="-271463" algn="just">
              <a:spcBef>
                <a:spcPts val="0"/>
              </a:spcBef>
              <a:buFont typeface="Wingdings" panose="05000000000000000000" pitchFamily="2" charset="2"/>
              <a:buChar char="§"/>
              <a:tabLst>
                <a:tab pos="182563" algn="l"/>
              </a:tabLst>
            </a:pPr>
            <a:endParaRPr lang="fr-FR" sz="1600" dirty="0">
              <a:solidFill>
                <a:schemeClr val="tx1">
                  <a:lumMod val="50000"/>
                  <a:lumOff val="50000"/>
                </a:schemeClr>
              </a:solidFill>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r>
              <a:rPr lang="fr-FR" sz="1600" dirty="0">
                <a:solidFill>
                  <a:schemeClr val="tx1">
                    <a:lumMod val="50000"/>
                    <a:lumOff val="50000"/>
                  </a:schemeClr>
                </a:solidFill>
                <a:latin typeface="Arial" charset="0"/>
                <a:cs typeface="Arial" charset="0"/>
              </a:rPr>
              <a:t>	</a:t>
            </a:r>
            <a:r>
              <a:rPr lang="fr-FR" sz="1600" dirty="0">
                <a:solidFill>
                  <a:schemeClr val="tx1">
                    <a:lumMod val="50000"/>
                    <a:lumOff val="50000"/>
                  </a:schemeClr>
                </a:solidFill>
                <a:latin typeface="Arial" charset="0"/>
                <a:cs typeface="Arial" charset="0"/>
                <a:hlinkClick r:id="rId3"/>
              </a:rPr>
              <a:t>https://www.dailymotion.com/video/x1bfkxg#tab_embed</a:t>
            </a: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dirty="0">
              <a:solidFill>
                <a:schemeClr val="tx1">
                  <a:lumMod val="50000"/>
                  <a:lumOff val="50000"/>
                </a:schemeClr>
              </a:solidFill>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dirty="0">
              <a:solidFill>
                <a:schemeClr val="tx1">
                  <a:lumMod val="50000"/>
                  <a:lumOff val="50000"/>
                </a:schemeClr>
              </a:solidFill>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dirty="0">
              <a:solidFill>
                <a:schemeClr val="tx1">
                  <a:lumMod val="50000"/>
                  <a:lumOff val="50000"/>
                </a:schemeClr>
              </a:solidFill>
              <a:latin typeface="Arial" charset="0"/>
              <a:cs typeface="Arial" charset="0"/>
            </a:endParaRPr>
          </a:p>
          <a:p>
            <a:pPr marL="271463" lvl="1" indent="-271463" algn="just">
              <a:spcBef>
                <a:spcPts val="0"/>
              </a:spcBef>
              <a:buFont typeface="Wingdings" panose="05000000000000000000" pitchFamily="2" charset="2"/>
              <a:buChar char="§"/>
              <a:tabLst>
                <a:tab pos="182563" algn="l"/>
              </a:tabLst>
            </a:pPr>
            <a:r>
              <a:rPr lang="fr-FR" sz="1600" dirty="0">
                <a:solidFill>
                  <a:schemeClr val="tx1">
                    <a:lumMod val="50000"/>
                    <a:lumOff val="50000"/>
                  </a:schemeClr>
                </a:solidFill>
                <a:latin typeface="Arial" charset="0"/>
                <a:cs typeface="Arial" charset="0"/>
              </a:rPr>
              <a:t>La convention d’Objectifs et de Gestion 2018-2022 signée entre l’Etat et la CNAF : la stratégie nationale pour la petite enfance</a:t>
            </a:r>
          </a:p>
          <a:p>
            <a:pPr marL="0" lvl="1" algn="just">
              <a:spcBef>
                <a:spcPts val="0"/>
              </a:spcBef>
              <a:tabLst>
                <a:tab pos="182563" algn="l"/>
              </a:tabLst>
            </a:pPr>
            <a:endParaRPr lang="fr-FR" sz="1600" b="1" dirty="0">
              <a:latin typeface="Arial" charset="0"/>
              <a:cs typeface="Arial" charset="0"/>
            </a:endParaRPr>
          </a:p>
          <a:p>
            <a:pPr marL="896938" lvl="1" algn="just">
              <a:spcBef>
                <a:spcPts val="0"/>
              </a:spcBef>
              <a:tabLst>
                <a:tab pos="896938" algn="l"/>
              </a:tabLst>
            </a:pPr>
            <a:endParaRPr lang="fr-FR" sz="1600" b="1" dirty="0">
              <a:latin typeface="Arial" charset="0"/>
              <a:cs typeface="Arial" charset="0"/>
            </a:endParaRPr>
          </a:p>
          <a:p>
            <a:pPr marL="0" lvl="1" algn="just">
              <a:spcBef>
                <a:spcPts val="0"/>
              </a:spcBef>
              <a:tabLst>
                <a:tab pos="182563" algn="l"/>
              </a:tabLst>
            </a:pPr>
            <a:endParaRPr lang="fr-FR" sz="1600" b="1" dirty="0">
              <a:latin typeface="Arial" charset="0"/>
              <a:cs typeface="Arial" charset="0"/>
            </a:endParaRPr>
          </a:p>
          <a:p>
            <a:pPr marL="0" lvl="1" algn="just">
              <a:spcBef>
                <a:spcPts val="0"/>
              </a:spcBef>
              <a:tabLst>
                <a:tab pos="182563" algn="l"/>
              </a:tabLst>
            </a:pPr>
            <a:r>
              <a:rPr lang="fr-FR" sz="1600" b="1" dirty="0">
                <a:latin typeface="Arial" charset="0"/>
                <a:cs typeface="Arial" charset="0"/>
              </a:rPr>
              <a:t>	</a:t>
            </a:r>
          </a:p>
          <a:p>
            <a:pPr marL="271463" lvl="1" indent="-271463" algn="just">
              <a:spcBef>
                <a:spcPts val="0"/>
              </a:spcBef>
              <a:buFont typeface="Wingdings" panose="05000000000000000000" pitchFamily="2" charset="2"/>
              <a:buChar char="§"/>
              <a:tabLst>
                <a:tab pos="182563" algn="l"/>
              </a:tabLst>
            </a:pPr>
            <a:endParaRPr lang="fr-FR" sz="1600" b="1" dirty="0">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b="1" dirty="0">
              <a:latin typeface="Arial" charset="0"/>
              <a:cs typeface="Arial" charset="0"/>
            </a:endParaRPr>
          </a:p>
          <a:p>
            <a:pPr marL="0" lvl="1" algn="just">
              <a:spcBef>
                <a:spcPts val="0"/>
              </a:spcBef>
              <a:tabLst>
                <a:tab pos="182563" algn="l"/>
              </a:tabLst>
            </a:pPr>
            <a:endParaRPr lang="fr-FR" sz="1600" b="1" dirty="0">
              <a:latin typeface="Arial" charset="0"/>
              <a:cs typeface="Arial" charset="0"/>
            </a:endParaRPr>
          </a:p>
          <a:p>
            <a:pPr marL="571500" lvl="2" algn="just">
              <a:spcBef>
                <a:spcPts val="0"/>
              </a:spcBef>
              <a:tabLst>
                <a:tab pos="182563" algn="l"/>
              </a:tabLst>
            </a:pPr>
            <a:endParaRPr lang="fr-FR" sz="1600" dirty="0">
              <a:solidFill>
                <a:srgbClr val="002060"/>
              </a:solidFill>
              <a:latin typeface="Arial" charset="0"/>
              <a:cs typeface="Arial" charset="0"/>
            </a:endParaRPr>
          </a:p>
          <a:p>
            <a:pPr marL="857250" lvl="2" indent="-285750" algn="just">
              <a:spcBef>
                <a:spcPts val="0"/>
              </a:spcBef>
              <a:buFont typeface="Wingdings" pitchFamily="2" charset="2"/>
              <a:buChar char="§"/>
              <a:tabLst>
                <a:tab pos="182563" algn="l"/>
              </a:tabLst>
            </a:pPr>
            <a:endParaRPr lang="fr-FR" sz="1600" dirty="0">
              <a:solidFill>
                <a:srgbClr val="002060"/>
              </a:solidFill>
              <a:latin typeface="Arial" charset="0"/>
              <a:cs typeface="Arial" charset="0"/>
            </a:endParaRPr>
          </a:p>
          <a:p>
            <a:pPr marL="857250" lvl="2" indent="-285750" algn="just">
              <a:spcBef>
                <a:spcPts val="0"/>
              </a:spcBef>
              <a:buFont typeface="Wingdings" pitchFamily="2" charset="2"/>
              <a:buChar char="§"/>
              <a:tabLst>
                <a:tab pos="182563" algn="l"/>
              </a:tabLst>
            </a:pPr>
            <a:endParaRPr lang="fr-FR" sz="1600" dirty="0">
              <a:solidFill>
                <a:srgbClr val="002060"/>
              </a:solidFill>
              <a:latin typeface="Arial" charset="0"/>
              <a:cs typeface="Arial" charset="0"/>
            </a:endParaRPr>
          </a:p>
          <a:p>
            <a:pPr lvl="1" indent="-457200" algn="just">
              <a:spcBef>
                <a:spcPts val="0"/>
              </a:spcBef>
              <a:buFont typeface="Wingdings"/>
              <a:buChar char="Ø"/>
              <a:tabLst>
                <a:tab pos="182563" algn="l"/>
              </a:tabLst>
            </a:pPr>
            <a:endParaRPr lang="fr-FR" sz="1600" b="1" dirty="0">
              <a:latin typeface="Arial" charset="0"/>
              <a:cs typeface="Arial" charset="0"/>
            </a:endParaRPr>
          </a:p>
          <a:p>
            <a:pPr>
              <a:spcBef>
                <a:spcPts val="1800"/>
              </a:spcBef>
            </a:pPr>
            <a:endParaRPr lang="fr-FR" altLang="fr-FR" sz="2400" b="1" dirty="0">
              <a:solidFill>
                <a:srgbClr val="002060"/>
              </a:solidFill>
              <a:latin typeface="Arial" charset="0"/>
              <a:cs typeface="Arial" charset="0"/>
            </a:endParaRPr>
          </a:p>
          <a:p>
            <a:pPr>
              <a:spcBef>
                <a:spcPts val="1800"/>
              </a:spcBef>
            </a:pPr>
            <a:endParaRPr lang="fr-FR" altLang="fr-FR" sz="2400" b="1" dirty="0">
              <a:solidFill>
                <a:srgbClr val="002060"/>
              </a:solidFill>
              <a:latin typeface="Arial" charset="0"/>
              <a:cs typeface="Arial" charset="0"/>
            </a:endParaRPr>
          </a:p>
        </p:txBody>
      </p:sp>
      <p:pic>
        <p:nvPicPr>
          <p:cNvPr id="4" name="Picture 14">
            <a:extLst>
              <a:ext uri="{FF2B5EF4-FFF2-40B4-BE49-F238E27FC236}">
                <a16:creationId xmlns:a16="http://schemas.microsoft.com/office/drawing/2014/main" xmlns="" id="{0D474BF5-82EF-4228-BFDE-41CA20F3EB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636912"/>
            <a:ext cx="3744837" cy="259323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ZoneTexte 2">
            <a:extLst>
              <a:ext uri="{FF2B5EF4-FFF2-40B4-BE49-F238E27FC236}">
                <a16:creationId xmlns:a16="http://schemas.microsoft.com/office/drawing/2014/main" xmlns="" id="{BCF6393A-1B06-4198-81D7-AB69C4A6B668}"/>
              </a:ext>
            </a:extLst>
          </p:cNvPr>
          <p:cNvSpPr txBox="1"/>
          <p:nvPr/>
        </p:nvSpPr>
        <p:spPr>
          <a:xfrm>
            <a:off x="5297004" y="3140968"/>
            <a:ext cx="2448272" cy="1200329"/>
          </a:xfrm>
          <a:prstGeom prst="rect">
            <a:avLst/>
          </a:prstGeom>
          <a:noFill/>
        </p:spPr>
        <p:txBody>
          <a:bodyPr wrap="square" rtlCol="0">
            <a:spAutoFit/>
          </a:bodyPr>
          <a:lstStyle/>
          <a:p>
            <a:r>
              <a:rPr lang="fr-FR" b="1" dirty="0"/>
              <a:t>Une rupture conceptuelle de l’accès aux modes d’accueil collectif PSU</a:t>
            </a:r>
          </a:p>
        </p:txBody>
      </p:sp>
    </p:spTree>
    <p:extLst>
      <p:ext uri="{BB962C8B-B14F-4D97-AF65-F5344CB8AC3E}">
        <p14:creationId xmlns:p14="http://schemas.microsoft.com/office/powerpoint/2010/main" val="2802927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FB99CC43-E19F-4D88-B45C-669B99E86BE6}"/>
              </a:ext>
            </a:extLst>
          </p:cNvPr>
          <p:cNvSpPr txBox="1">
            <a:spLocks/>
          </p:cNvSpPr>
          <p:nvPr/>
        </p:nvSpPr>
        <p:spPr bwMode="auto">
          <a:xfrm>
            <a:off x="179512" y="1412776"/>
            <a:ext cx="9001000" cy="51571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1" indent="-457200" algn="just">
              <a:spcBef>
                <a:spcPts val="0"/>
              </a:spcBef>
              <a:buFont typeface="Wingdings" panose="05000000000000000000" pitchFamily="2" charset="2"/>
              <a:buChar char="§"/>
              <a:tabLst>
                <a:tab pos="182563" algn="l"/>
              </a:tabLst>
            </a:pPr>
            <a:endParaRPr lang="fr-FR" sz="100" b="1" dirty="0">
              <a:latin typeface="Arial" charset="0"/>
              <a:cs typeface="Arial" charset="0"/>
            </a:endParaRPr>
          </a:p>
          <a:p>
            <a:pPr marL="0" lvl="1" algn="just">
              <a:spcBef>
                <a:spcPts val="0"/>
              </a:spcBef>
              <a:tabLst>
                <a:tab pos="182563" algn="l"/>
              </a:tabLst>
            </a:pPr>
            <a:r>
              <a:rPr lang="fr-FR" sz="3200" b="1" u="sng" dirty="0">
                <a:solidFill>
                  <a:srgbClr val="0070C0"/>
                </a:solidFill>
              </a:rPr>
              <a:t>Les déclinaisons départementales</a:t>
            </a:r>
          </a:p>
          <a:p>
            <a:pPr marL="0" lvl="1" algn="just">
              <a:spcBef>
                <a:spcPts val="0"/>
              </a:spcBef>
              <a:tabLst>
                <a:tab pos="182563" algn="l"/>
              </a:tabLst>
            </a:pPr>
            <a:endParaRPr lang="fr-FR" sz="1800" b="1" dirty="0">
              <a:latin typeface="Arial" charset="0"/>
              <a:cs typeface="Arial" charset="0"/>
            </a:endParaRPr>
          </a:p>
          <a:p>
            <a:pPr marL="0" lvl="1" algn="just">
              <a:spcBef>
                <a:spcPts val="0"/>
              </a:spcBef>
              <a:tabLst>
                <a:tab pos="182563" algn="l"/>
              </a:tabLst>
            </a:pPr>
            <a:r>
              <a:rPr lang="fr-FR" sz="1800" b="1" dirty="0">
                <a:solidFill>
                  <a:schemeClr val="tx1">
                    <a:lumMod val="50000"/>
                    <a:lumOff val="50000"/>
                  </a:schemeClr>
                </a:solidFill>
                <a:latin typeface="Arial" charset="0"/>
                <a:cs typeface="Arial" charset="0"/>
              </a:rPr>
              <a:t>L'Indre et Loire est un département « démonstrateur » du Plan de lutte contre la pauvreté et la CAF Touraine porte la référence régionale « petite enfance ».</a:t>
            </a:r>
          </a:p>
          <a:p>
            <a:pPr marL="0" lvl="1" algn="just">
              <a:spcBef>
                <a:spcPts val="0"/>
              </a:spcBef>
              <a:tabLst>
                <a:tab pos="182563" algn="l"/>
              </a:tabLst>
            </a:pPr>
            <a:endParaRPr lang="fr-FR" sz="2000" u="sng" dirty="0" smtClean="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2000" u="sng" dirty="0">
              <a:solidFill>
                <a:schemeClr val="tx1">
                  <a:lumMod val="50000"/>
                  <a:lumOff val="50000"/>
                </a:schemeClr>
              </a:solidFill>
              <a:latin typeface="Arial" charset="0"/>
              <a:cs typeface="Arial" charset="0"/>
            </a:endParaRPr>
          </a:p>
          <a:p>
            <a:pPr marL="0" lvl="1" algn="just">
              <a:spcBef>
                <a:spcPts val="0"/>
              </a:spcBef>
              <a:tabLst>
                <a:tab pos="182563" algn="l"/>
              </a:tabLst>
            </a:pPr>
            <a:endParaRPr lang="fr-FR" sz="2000" u="sng" dirty="0">
              <a:solidFill>
                <a:schemeClr val="tx1">
                  <a:lumMod val="50000"/>
                  <a:lumOff val="50000"/>
                </a:schemeClr>
              </a:solidFill>
              <a:latin typeface="Arial" charset="0"/>
              <a:cs typeface="Arial" charset="0"/>
            </a:endParaRPr>
          </a:p>
          <a:p>
            <a:pPr marL="271463" lvl="1" indent="-271463" algn="just">
              <a:spcBef>
                <a:spcPts val="0"/>
              </a:spcBef>
              <a:buFont typeface="Wingdings" panose="05000000000000000000" pitchFamily="2" charset="2"/>
              <a:buChar char="§"/>
              <a:tabLst>
                <a:tab pos="182563" algn="l"/>
              </a:tabLst>
            </a:pPr>
            <a:r>
              <a:rPr lang="fr-FR" sz="1600" u="sng" dirty="0">
                <a:solidFill>
                  <a:schemeClr val="tx1">
                    <a:lumMod val="50000"/>
                    <a:lumOff val="50000"/>
                  </a:schemeClr>
                </a:solidFill>
                <a:latin typeface="Arial" charset="0"/>
                <a:cs typeface="Arial" charset="0"/>
              </a:rPr>
              <a:t>Une double inscription de la préoccupation dans les différents Schémas départementaux </a:t>
            </a:r>
            <a:r>
              <a:rPr lang="fr-FR" sz="1600" dirty="0">
                <a:solidFill>
                  <a:schemeClr val="tx1">
                    <a:lumMod val="50000"/>
                    <a:lumOff val="50000"/>
                  </a:schemeClr>
                </a:solidFill>
                <a:latin typeface="Arial" charset="0"/>
                <a:cs typeface="Arial" charset="0"/>
              </a:rPr>
              <a:t>:</a:t>
            </a:r>
          </a:p>
          <a:p>
            <a:pPr marL="0" lvl="1"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712788" lvl="1" indent="-179388" algn="just" defTabSz="201613">
              <a:spcBef>
                <a:spcPts val="0"/>
              </a:spcBef>
              <a:buFont typeface="Wingdings" panose="05000000000000000000" pitchFamily="2" charset="2"/>
              <a:buChar char="Ø"/>
              <a:tabLst>
                <a:tab pos="809625" algn="l"/>
              </a:tabLst>
            </a:pPr>
            <a:r>
              <a:rPr lang="fr-FR" sz="1600" dirty="0">
                <a:solidFill>
                  <a:schemeClr val="tx1">
                    <a:lumMod val="50000"/>
                    <a:lumOff val="50000"/>
                  </a:schemeClr>
                </a:solidFill>
                <a:latin typeface="Arial" charset="0"/>
                <a:cs typeface="Arial" charset="0"/>
              </a:rPr>
              <a:t> 	Schéma Départemental des Services aux Familles (SDSF)</a:t>
            </a:r>
          </a:p>
          <a:p>
            <a:pPr marL="809625" lvl="3" indent="-266700" algn="just">
              <a:spcBef>
                <a:spcPts val="0"/>
              </a:spcBef>
              <a:buFont typeface="Wingdings" panose="05000000000000000000" pitchFamily="2" charset="2"/>
              <a:buChar char="Ø"/>
              <a:tabLst>
                <a:tab pos="182563" algn="l"/>
              </a:tabLst>
            </a:pPr>
            <a:r>
              <a:rPr lang="fr-FR" sz="1600" dirty="0">
                <a:solidFill>
                  <a:schemeClr val="tx1">
                    <a:lumMod val="50000"/>
                    <a:lumOff val="50000"/>
                  </a:schemeClr>
                </a:solidFill>
                <a:latin typeface="Arial" charset="0"/>
                <a:cs typeface="Arial" charset="0"/>
              </a:rPr>
              <a:t>Pacte Territorial pour l’Insertion (PTI)</a:t>
            </a:r>
          </a:p>
          <a:p>
            <a:pPr marL="712788" lvl="3" indent="-179388" algn="just">
              <a:spcBef>
                <a:spcPts val="0"/>
              </a:spcBef>
              <a:tabLst>
                <a:tab pos="182563" algn="l"/>
              </a:tabLst>
            </a:pPr>
            <a:endParaRPr lang="fr-FR" sz="800" dirty="0">
              <a:solidFill>
                <a:schemeClr val="tx1">
                  <a:lumMod val="50000"/>
                  <a:lumOff val="50000"/>
                </a:schemeClr>
              </a:solidFill>
              <a:latin typeface="Arial" charset="0"/>
              <a:cs typeface="Arial" charset="0"/>
            </a:endParaRPr>
          </a:p>
          <a:p>
            <a:pPr marL="712788" lvl="3" indent="-179388" algn="just">
              <a:spcBef>
                <a:spcPts val="0"/>
              </a:spcBef>
              <a:buFont typeface="Wingdings" panose="05000000000000000000" pitchFamily="2" charset="2"/>
              <a:buChar char="§"/>
              <a:tabLst>
                <a:tab pos="182563" algn="l"/>
              </a:tabLst>
            </a:pPr>
            <a:endParaRPr lang="fr-FR" sz="800" dirty="0">
              <a:solidFill>
                <a:schemeClr val="tx1">
                  <a:lumMod val="50000"/>
                  <a:lumOff val="50000"/>
                </a:schemeClr>
              </a:solidFill>
              <a:latin typeface="Arial" charset="0"/>
              <a:cs typeface="Arial" charset="0"/>
            </a:endParaRPr>
          </a:p>
          <a:p>
            <a:pPr marL="712788" lvl="3" indent="-179388" algn="just">
              <a:spcBef>
                <a:spcPts val="0"/>
              </a:spcBef>
              <a:buFont typeface="Wingdings" panose="05000000000000000000" pitchFamily="2" charset="2"/>
              <a:buChar char="§"/>
              <a:tabLst>
                <a:tab pos="182563" algn="l"/>
              </a:tabLst>
            </a:pPr>
            <a:endParaRPr lang="fr-FR" sz="800" dirty="0">
              <a:solidFill>
                <a:schemeClr val="tx1">
                  <a:lumMod val="50000"/>
                  <a:lumOff val="50000"/>
                </a:schemeClr>
              </a:solidFill>
              <a:latin typeface="Arial" charset="0"/>
              <a:cs typeface="Arial" charset="0"/>
            </a:endParaRPr>
          </a:p>
          <a:p>
            <a:pPr marL="533400" lvl="3" algn="just">
              <a:spcBef>
                <a:spcPts val="0"/>
              </a:spcBef>
              <a:tabLst>
                <a:tab pos="182563" algn="l"/>
              </a:tabLst>
            </a:pPr>
            <a:endParaRPr lang="fr-FR" sz="1600" dirty="0">
              <a:solidFill>
                <a:schemeClr val="tx1">
                  <a:lumMod val="50000"/>
                  <a:lumOff val="50000"/>
                </a:schemeClr>
              </a:solidFill>
              <a:latin typeface="Arial" charset="0"/>
              <a:cs typeface="Arial" charset="0"/>
            </a:endParaRPr>
          </a:p>
          <a:p>
            <a:pPr marL="533400" lvl="3" algn="just">
              <a:spcBef>
                <a:spcPts val="0"/>
              </a:spcBef>
              <a:tabLst>
                <a:tab pos="182563" algn="l"/>
              </a:tabLst>
            </a:pPr>
            <a:endParaRPr lang="fr-FR" sz="1600" b="1" dirty="0">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b="1" dirty="0">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b="1" dirty="0">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b="1" dirty="0">
              <a:latin typeface="Arial" charset="0"/>
              <a:cs typeface="Arial" charset="0"/>
            </a:endParaRPr>
          </a:p>
          <a:p>
            <a:pPr marL="0" lvl="1" algn="just">
              <a:spcBef>
                <a:spcPts val="0"/>
              </a:spcBef>
              <a:tabLst>
                <a:tab pos="182563" algn="l"/>
              </a:tabLst>
            </a:pPr>
            <a:endParaRPr lang="fr-FR" sz="1600" b="1" dirty="0">
              <a:latin typeface="Arial" charset="0"/>
              <a:cs typeface="Arial" charset="0"/>
            </a:endParaRPr>
          </a:p>
          <a:p>
            <a:pPr marL="571500" lvl="2" algn="just">
              <a:spcBef>
                <a:spcPts val="0"/>
              </a:spcBef>
              <a:tabLst>
                <a:tab pos="182563" algn="l"/>
              </a:tabLst>
            </a:pPr>
            <a:endParaRPr lang="fr-FR" sz="1600" dirty="0">
              <a:solidFill>
                <a:srgbClr val="002060"/>
              </a:solidFill>
              <a:latin typeface="Arial" charset="0"/>
              <a:cs typeface="Arial" charset="0"/>
            </a:endParaRPr>
          </a:p>
          <a:p>
            <a:pPr marL="857250" lvl="2" indent="-285750" algn="just">
              <a:spcBef>
                <a:spcPts val="0"/>
              </a:spcBef>
              <a:buFont typeface="Wingdings" pitchFamily="2" charset="2"/>
              <a:buChar char="§"/>
              <a:tabLst>
                <a:tab pos="182563" algn="l"/>
              </a:tabLst>
            </a:pPr>
            <a:endParaRPr lang="fr-FR" sz="1600" dirty="0">
              <a:solidFill>
                <a:srgbClr val="002060"/>
              </a:solidFill>
              <a:latin typeface="Arial" charset="0"/>
              <a:cs typeface="Arial" charset="0"/>
            </a:endParaRPr>
          </a:p>
          <a:p>
            <a:pPr marL="857250" lvl="2" indent="-285750" algn="just">
              <a:spcBef>
                <a:spcPts val="0"/>
              </a:spcBef>
              <a:buFont typeface="Wingdings" pitchFamily="2" charset="2"/>
              <a:buChar char="§"/>
              <a:tabLst>
                <a:tab pos="182563" algn="l"/>
              </a:tabLst>
            </a:pPr>
            <a:endParaRPr lang="fr-FR" sz="1600" dirty="0">
              <a:solidFill>
                <a:srgbClr val="002060"/>
              </a:solidFill>
              <a:latin typeface="Arial" charset="0"/>
              <a:cs typeface="Arial" charset="0"/>
            </a:endParaRPr>
          </a:p>
          <a:p>
            <a:pPr lvl="1" indent="-457200" algn="just">
              <a:spcBef>
                <a:spcPts val="0"/>
              </a:spcBef>
              <a:buFont typeface="Wingdings"/>
              <a:buChar char="Ø"/>
              <a:tabLst>
                <a:tab pos="182563" algn="l"/>
              </a:tabLst>
            </a:pPr>
            <a:endParaRPr lang="fr-FR" sz="1600" b="1" dirty="0">
              <a:latin typeface="Arial" charset="0"/>
              <a:cs typeface="Arial" charset="0"/>
            </a:endParaRPr>
          </a:p>
          <a:p>
            <a:pPr>
              <a:spcBef>
                <a:spcPts val="1800"/>
              </a:spcBef>
            </a:pPr>
            <a:endParaRPr lang="fr-FR" altLang="fr-FR" sz="2400" b="1" dirty="0">
              <a:solidFill>
                <a:srgbClr val="002060"/>
              </a:solidFill>
              <a:latin typeface="Arial" charset="0"/>
              <a:cs typeface="Arial" charset="0"/>
            </a:endParaRPr>
          </a:p>
          <a:p>
            <a:pPr>
              <a:spcBef>
                <a:spcPts val="1800"/>
              </a:spcBef>
            </a:pPr>
            <a:endParaRPr lang="fr-FR" altLang="fr-FR" sz="2400" b="1" dirty="0">
              <a:solidFill>
                <a:srgbClr val="002060"/>
              </a:solidFill>
              <a:latin typeface="Arial" charset="0"/>
              <a:cs typeface="Arial" charset="0"/>
            </a:endParaRPr>
          </a:p>
        </p:txBody>
      </p:sp>
    </p:spTree>
    <p:extLst>
      <p:ext uri="{BB962C8B-B14F-4D97-AF65-F5344CB8AC3E}">
        <p14:creationId xmlns:p14="http://schemas.microsoft.com/office/powerpoint/2010/main" val="3974018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Espace réservé du contenu 2"/>
          <p:cNvSpPr>
            <a:spLocks noGrp="1"/>
          </p:cNvSpPr>
          <p:nvPr>
            <p:ph idx="1"/>
          </p:nvPr>
        </p:nvSpPr>
        <p:spPr bwMode="auto">
          <a:xfrm>
            <a:off x="16768" y="1556792"/>
            <a:ext cx="9144000" cy="685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271463" lvl="1" indent="-185738" algn="just">
              <a:spcBef>
                <a:spcPts val="0"/>
              </a:spcBef>
              <a:buFont typeface="Wingdings" panose="05000000000000000000" pitchFamily="2" charset="2"/>
              <a:buChar char="§"/>
              <a:tabLst>
                <a:tab pos="182563" algn="l"/>
              </a:tabLst>
            </a:pPr>
            <a:r>
              <a:rPr lang="fr-FR" sz="2000" b="1" u="sng" dirty="0" smtClean="0">
                <a:solidFill>
                  <a:srgbClr val="0070C0"/>
                </a:solidFill>
              </a:rPr>
              <a:t>L’accueil  des </a:t>
            </a:r>
            <a:r>
              <a:rPr lang="fr-FR" sz="2000" b="1" u="sng" dirty="0">
                <a:solidFill>
                  <a:srgbClr val="0070C0"/>
                </a:solidFill>
              </a:rPr>
              <a:t>familles vulnérables </a:t>
            </a:r>
            <a:r>
              <a:rPr lang="fr-FR" sz="2000" b="1" u="sng" dirty="0">
                <a:solidFill>
                  <a:srgbClr val="0070C0"/>
                </a:solidFill>
                <a:latin typeface="Arial" panose="020B0604020202020204" pitchFamily="34" charset="0"/>
                <a:cs typeface="Arial" panose="020B0604020202020204" pitchFamily="34" charset="0"/>
              </a:rPr>
              <a:t>: </a:t>
            </a:r>
          </a:p>
          <a:p>
            <a:pPr marL="447675" lvl="1" indent="0" algn="just">
              <a:spcBef>
                <a:spcPts val="0"/>
              </a:spcBef>
              <a:buNone/>
              <a:tabLst>
                <a:tab pos="714375" algn="l"/>
              </a:tabLst>
            </a:pPr>
            <a:endParaRPr lang="fr-FR" sz="1400" dirty="0">
              <a:solidFill>
                <a:srgbClr val="002060"/>
              </a:solidFill>
              <a:latin typeface="Arial" charset="0"/>
              <a:cs typeface="Arial" charset="0"/>
            </a:endParaRPr>
          </a:p>
          <a:p>
            <a:pPr marL="0" lvl="1" indent="0" algn="just">
              <a:spcBef>
                <a:spcPts val="0"/>
              </a:spcBef>
              <a:buNone/>
              <a:tabLst>
                <a:tab pos="182563" algn="l"/>
              </a:tabLst>
            </a:pPr>
            <a:r>
              <a:rPr lang="fr-FR" sz="2000" b="1" dirty="0">
                <a:solidFill>
                  <a:srgbClr val="0070C0"/>
                </a:solidFill>
              </a:rPr>
              <a:t>	== &gt; </a:t>
            </a:r>
            <a:r>
              <a:rPr lang="fr-FR" sz="2000" b="1" u="sng" dirty="0">
                <a:solidFill>
                  <a:srgbClr val="0070C0"/>
                </a:solidFill>
              </a:rPr>
              <a:t>Du coté de l’accueil collectif </a:t>
            </a:r>
            <a:r>
              <a:rPr lang="fr-FR" sz="2000" b="1" dirty="0">
                <a:solidFill>
                  <a:srgbClr val="0070C0"/>
                </a:solidFill>
              </a:rPr>
              <a:t>: </a:t>
            </a:r>
          </a:p>
          <a:p>
            <a:pPr marL="447675" lvl="1" indent="0" algn="just">
              <a:spcBef>
                <a:spcPts val="0"/>
              </a:spcBef>
              <a:buNone/>
              <a:tabLst>
                <a:tab pos="714375" algn="l"/>
              </a:tabLst>
            </a:pPr>
            <a:endParaRPr lang="fr-FR" sz="1800" dirty="0">
              <a:solidFill>
                <a:schemeClr val="tx1">
                  <a:lumMod val="50000"/>
                  <a:lumOff val="50000"/>
                </a:schemeClr>
              </a:solidFill>
              <a:latin typeface="Arial" charset="0"/>
              <a:cs typeface="Arial" charset="0"/>
            </a:endParaRPr>
          </a:p>
          <a:p>
            <a:pPr marL="841375" lvl="2" indent="-285750" algn="just">
              <a:spcBef>
                <a:spcPts val="0"/>
              </a:spcBef>
              <a:buFont typeface="Wingdings" panose="05000000000000000000" pitchFamily="2" charset="2"/>
              <a:buChar char="Ø"/>
              <a:tabLst>
                <a:tab pos="180975" algn="l"/>
              </a:tabLst>
            </a:pPr>
            <a:r>
              <a:rPr lang="fr-FR" sz="1600" dirty="0">
                <a:solidFill>
                  <a:schemeClr val="tx1">
                    <a:lumMod val="50000"/>
                    <a:lumOff val="50000"/>
                  </a:schemeClr>
                </a:solidFill>
                <a:latin typeface="Arial" charset="0"/>
                <a:cs typeface="Arial" charset="0"/>
              </a:rPr>
              <a:t>Doublement des heures de concertation dès 2018</a:t>
            </a:r>
          </a:p>
          <a:p>
            <a:pPr marL="841375" lvl="2" indent="-285750" algn="just">
              <a:spcBef>
                <a:spcPts val="0"/>
              </a:spcBef>
              <a:buFont typeface="Wingdings" panose="05000000000000000000" pitchFamily="2" charset="2"/>
              <a:buChar char="Ø"/>
              <a:tabLst>
                <a:tab pos="180975" algn="l"/>
              </a:tabLst>
            </a:pPr>
            <a:endParaRPr lang="fr-FR" sz="1600" dirty="0">
              <a:solidFill>
                <a:schemeClr val="tx1">
                  <a:lumMod val="50000"/>
                  <a:lumOff val="50000"/>
                </a:schemeClr>
              </a:solidFill>
              <a:latin typeface="Arial" charset="0"/>
              <a:cs typeface="Arial" charset="0"/>
            </a:endParaRPr>
          </a:p>
          <a:p>
            <a:pPr marL="841375" lvl="2" indent="-285750" algn="just">
              <a:spcBef>
                <a:spcPts val="0"/>
              </a:spcBef>
              <a:buFont typeface="Wingdings" panose="05000000000000000000" pitchFamily="2" charset="2"/>
              <a:buChar char="Ø"/>
              <a:tabLst>
                <a:tab pos="180975" algn="l"/>
              </a:tabLst>
            </a:pPr>
            <a:r>
              <a:rPr lang="fr-FR" sz="1600" dirty="0">
                <a:solidFill>
                  <a:schemeClr val="tx1">
                    <a:lumMod val="50000"/>
                    <a:lumOff val="50000"/>
                  </a:schemeClr>
                </a:solidFill>
                <a:latin typeface="Arial" charset="0"/>
                <a:cs typeface="Arial" charset="0"/>
              </a:rPr>
              <a:t>Réforme du barème des participations familiales PSU – 2 </a:t>
            </a:r>
            <a:r>
              <a:rPr lang="fr-FR" sz="1600" dirty="0" err="1">
                <a:solidFill>
                  <a:schemeClr val="tx1">
                    <a:lumMod val="50000"/>
                    <a:lumOff val="50000"/>
                  </a:schemeClr>
                </a:solidFill>
                <a:latin typeface="Arial" charset="0"/>
                <a:cs typeface="Arial" charset="0"/>
              </a:rPr>
              <a:t>nd</a:t>
            </a:r>
            <a:r>
              <a:rPr lang="fr-FR" sz="1600" dirty="0">
                <a:solidFill>
                  <a:schemeClr val="tx1">
                    <a:lumMod val="50000"/>
                    <a:lumOff val="50000"/>
                  </a:schemeClr>
                </a:solidFill>
                <a:latin typeface="Arial" charset="0"/>
                <a:cs typeface="Arial" charset="0"/>
              </a:rPr>
              <a:t> semestre 2019</a:t>
            </a:r>
          </a:p>
          <a:p>
            <a:pPr marL="841375" lvl="2" indent="-285750" algn="just">
              <a:spcBef>
                <a:spcPts val="0"/>
              </a:spcBef>
              <a:buFont typeface="Wingdings" panose="05000000000000000000" pitchFamily="2" charset="2"/>
              <a:buChar char="Ø"/>
              <a:tabLst>
                <a:tab pos="180975" algn="l"/>
              </a:tabLst>
            </a:pPr>
            <a:endParaRPr lang="fr-FR" sz="1600" dirty="0">
              <a:solidFill>
                <a:schemeClr val="tx1">
                  <a:lumMod val="50000"/>
                  <a:lumOff val="50000"/>
                </a:schemeClr>
              </a:solidFill>
              <a:latin typeface="Arial" charset="0"/>
              <a:cs typeface="Arial" charset="0"/>
            </a:endParaRPr>
          </a:p>
          <a:p>
            <a:pPr marL="841375" lvl="2" indent="-285750" algn="just">
              <a:spcBef>
                <a:spcPts val="0"/>
              </a:spcBef>
              <a:buFont typeface="Wingdings" panose="05000000000000000000" pitchFamily="2" charset="2"/>
              <a:buChar char="Ø"/>
              <a:tabLst>
                <a:tab pos="180975" algn="l"/>
              </a:tabLst>
            </a:pPr>
            <a:r>
              <a:rPr lang="fr-FR" sz="1600" dirty="0">
                <a:solidFill>
                  <a:schemeClr val="tx1">
                    <a:lumMod val="50000"/>
                    <a:lumOff val="50000"/>
                  </a:schemeClr>
                </a:solidFill>
                <a:latin typeface="Arial" charset="0"/>
                <a:cs typeface="Arial" charset="0"/>
              </a:rPr>
              <a:t>Transparence sur l’attribution des places de crèches (commission ; critères)</a:t>
            </a:r>
          </a:p>
          <a:p>
            <a:pPr marL="555625" lvl="2" indent="0" algn="just">
              <a:spcBef>
                <a:spcPts val="0"/>
              </a:spcBef>
              <a:buNone/>
              <a:tabLst>
                <a:tab pos="180975" algn="l"/>
              </a:tabLst>
            </a:pPr>
            <a:endParaRPr lang="fr-FR" sz="1600" dirty="0">
              <a:solidFill>
                <a:schemeClr val="tx1">
                  <a:lumMod val="50000"/>
                  <a:lumOff val="50000"/>
                </a:schemeClr>
              </a:solidFill>
              <a:latin typeface="Arial" charset="0"/>
              <a:cs typeface="Arial" charset="0"/>
            </a:endParaRPr>
          </a:p>
          <a:p>
            <a:pPr marL="841375" lvl="2" indent="-285750" algn="just">
              <a:spcBef>
                <a:spcPts val="0"/>
              </a:spcBef>
              <a:buFont typeface="Wingdings" panose="05000000000000000000" pitchFamily="2" charset="2"/>
              <a:buChar char="Ø"/>
              <a:tabLst>
                <a:tab pos="180975" algn="l"/>
              </a:tabLst>
            </a:pPr>
            <a:r>
              <a:rPr lang="fr-FR" sz="1600" dirty="0">
                <a:solidFill>
                  <a:schemeClr val="tx1">
                    <a:lumMod val="50000"/>
                    <a:lumOff val="50000"/>
                  </a:schemeClr>
                </a:solidFill>
                <a:latin typeface="Arial" charset="0"/>
                <a:cs typeface="Arial" charset="0"/>
              </a:rPr>
              <a:t>Généralisation de </a:t>
            </a:r>
            <a:r>
              <a:rPr lang="fr-FR" sz="1600" dirty="0" err="1">
                <a:solidFill>
                  <a:schemeClr val="tx1">
                    <a:lumMod val="50000"/>
                    <a:lumOff val="50000"/>
                  </a:schemeClr>
                </a:solidFill>
                <a:latin typeface="Arial" charset="0"/>
                <a:cs typeface="Arial" charset="0"/>
              </a:rPr>
              <a:t>Filoué</a:t>
            </a:r>
            <a:r>
              <a:rPr lang="fr-FR" sz="1600" dirty="0">
                <a:solidFill>
                  <a:schemeClr val="tx1">
                    <a:lumMod val="50000"/>
                    <a:lumOff val="50000"/>
                  </a:schemeClr>
                </a:solidFill>
                <a:latin typeface="Arial" charset="0"/>
                <a:cs typeface="Arial" charset="0"/>
              </a:rPr>
              <a:t>  dès 2020</a:t>
            </a:r>
          </a:p>
          <a:p>
            <a:pPr marL="555625" lvl="2" indent="0" algn="just">
              <a:spcBef>
                <a:spcPts val="0"/>
              </a:spcBef>
              <a:buNone/>
              <a:tabLst>
                <a:tab pos="180975" algn="l"/>
              </a:tabLst>
            </a:pPr>
            <a:endParaRPr lang="fr-FR" sz="1600" dirty="0">
              <a:solidFill>
                <a:schemeClr val="tx1">
                  <a:lumMod val="50000"/>
                  <a:lumOff val="50000"/>
                </a:schemeClr>
              </a:solidFill>
              <a:latin typeface="Arial" charset="0"/>
              <a:cs typeface="Arial" charset="0"/>
            </a:endParaRPr>
          </a:p>
          <a:p>
            <a:pPr marL="841375" lvl="2" indent="-285750" algn="just">
              <a:spcBef>
                <a:spcPts val="0"/>
              </a:spcBef>
              <a:buFont typeface="Wingdings" panose="05000000000000000000" pitchFamily="2" charset="2"/>
              <a:buChar char="Ø"/>
              <a:tabLst>
                <a:tab pos="180975" algn="l"/>
              </a:tabLst>
            </a:pPr>
            <a:r>
              <a:rPr lang="fr-FR" sz="1600" dirty="0">
                <a:solidFill>
                  <a:schemeClr val="tx1">
                    <a:lumMod val="50000"/>
                    <a:lumOff val="50000"/>
                  </a:schemeClr>
                </a:solidFill>
                <a:latin typeface="Arial" charset="0"/>
                <a:cs typeface="Arial" charset="0"/>
              </a:rPr>
              <a:t>Bonus « mixité » (90 000 places « insertion » + 300 crèches à vocation d’insertion professionnelle)  </a:t>
            </a:r>
            <a:r>
              <a:rPr lang="fr-FR" sz="1600" dirty="0" smtClean="0">
                <a:solidFill>
                  <a:schemeClr val="tx1">
                    <a:lumMod val="50000"/>
                    <a:lumOff val="50000"/>
                  </a:schemeClr>
                </a:solidFill>
                <a:latin typeface="Arial" charset="0"/>
                <a:cs typeface="Arial" charset="0"/>
              </a:rPr>
              <a:t>dès </a:t>
            </a:r>
            <a:r>
              <a:rPr lang="fr-FR" sz="1600" dirty="0">
                <a:solidFill>
                  <a:schemeClr val="tx1">
                    <a:lumMod val="50000"/>
                    <a:lumOff val="50000"/>
                  </a:schemeClr>
                </a:solidFill>
                <a:latin typeface="Arial" charset="0"/>
                <a:cs typeface="Arial" charset="0"/>
              </a:rPr>
              <a:t>2019</a:t>
            </a:r>
          </a:p>
          <a:p>
            <a:pPr marL="555625" lvl="2" indent="0" algn="just">
              <a:spcBef>
                <a:spcPts val="0"/>
              </a:spcBef>
              <a:buNone/>
              <a:tabLst>
                <a:tab pos="180975" algn="l"/>
              </a:tabLst>
            </a:pPr>
            <a:endParaRPr lang="fr-FR" sz="1600" dirty="0">
              <a:solidFill>
                <a:schemeClr val="tx1">
                  <a:lumMod val="50000"/>
                  <a:lumOff val="50000"/>
                </a:schemeClr>
              </a:solidFill>
              <a:latin typeface="Arial" charset="0"/>
              <a:cs typeface="Arial" charset="0"/>
            </a:endParaRPr>
          </a:p>
          <a:p>
            <a:pPr marL="841375" lvl="2" indent="-285750" algn="just">
              <a:spcBef>
                <a:spcPts val="0"/>
              </a:spcBef>
              <a:buFont typeface="Wingdings" panose="05000000000000000000" pitchFamily="2" charset="2"/>
              <a:buChar char="Ø"/>
              <a:tabLst>
                <a:tab pos="180975" algn="l"/>
              </a:tabLst>
            </a:pPr>
            <a:r>
              <a:rPr lang="fr-FR" sz="1600" dirty="0">
                <a:solidFill>
                  <a:schemeClr val="tx1">
                    <a:lumMod val="50000"/>
                    <a:lumOff val="50000"/>
                  </a:schemeClr>
                </a:solidFill>
                <a:latin typeface="Arial" charset="0"/>
                <a:cs typeface="Arial" charset="0"/>
              </a:rPr>
              <a:t>Bonus « </a:t>
            </a:r>
            <a:r>
              <a:rPr lang="fr-FR" sz="1600" dirty="0" smtClean="0">
                <a:solidFill>
                  <a:schemeClr val="tx1">
                    <a:lumMod val="50000"/>
                    <a:lumOff val="50000"/>
                  </a:schemeClr>
                </a:solidFill>
                <a:latin typeface="Arial" charset="0"/>
                <a:cs typeface="Arial" charset="0"/>
              </a:rPr>
              <a:t> Inclusion handicap</a:t>
            </a:r>
            <a:r>
              <a:rPr lang="fr-FR" sz="1600" dirty="0">
                <a:solidFill>
                  <a:schemeClr val="tx1">
                    <a:lumMod val="50000"/>
                    <a:lumOff val="50000"/>
                  </a:schemeClr>
                </a:solidFill>
                <a:latin typeface="Arial" charset="0"/>
                <a:cs typeface="Arial" charset="0"/>
              </a:rPr>
              <a:t> »  dès </a:t>
            </a:r>
            <a:r>
              <a:rPr lang="fr-FR" sz="1600" dirty="0" smtClean="0">
                <a:solidFill>
                  <a:schemeClr val="tx1">
                    <a:lumMod val="50000"/>
                    <a:lumOff val="50000"/>
                  </a:schemeClr>
                </a:solidFill>
                <a:latin typeface="Arial" charset="0"/>
                <a:cs typeface="Arial" charset="0"/>
              </a:rPr>
              <a:t>2019</a:t>
            </a:r>
            <a:endParaRPr lang="fr-FR" sz="2000" b="1" dirty="0" smtClean="0">
              <a:solidFill>
                <a:srgbClr val="0070C0"/>
              </a:solidFill>
            </a:endParaRPr>
          </a:p>
          <a:p>
            <a:pPr marL="896938" indent="-896938" algn="just">
              <a:buNone/>
            </a:pPr>
            <a:endParaRPr lang="fr-FR" sz="1600" dirty="0">
              <a:solidFill>
                <a:srgbClr val="002060"/>
              </a:solidFill>
              <a:latin typeface="Arial" charset="0"/>
              <a:cs typeface="Arial" charset="0"/>
            </a:endParaRPr>
          </a:p>
          <a:p>
            <a:pPr marL="571500" lvl="2" indent="0">
              <a:spcBef>
                <a:spcPts val="0"/>
              </a:spcBef>
              <a:buNone/>
            </a:pPr>
            <a:endParaRPr lang="fr-FR" sz="1400" dirty="0">
              <a:solidFill>
                <a:srgbClr val="002060"/>
              </a:solidFill>
              <a:latin typeface="Arial" charset="0"/>
              <a:cs typeface="Arial" charset="0"/>
            </a:endParaRPr>
          </a:p>
          <a:p>
            <a:pPr marL="0" indent="0">
              <a:spcBef>
                <a:spcPts val="1800"/>
              </a:spcBef>
              <a:buNone/>
            </a:pPr>
            <a:endParaRPr lang="fr-FR" altLang="fr-FR" sz="2400" b="1" dirty="0">
              <a:solidFill>
                <a:srgbClr val="002060"/>
              </a:solidFill>
              <a:latin typeface="Arial" charset="0"/>
              <a:cs typeface="Arial" charset="0"/>
            </a:endParaRPr>
          </a:p>
        </p:txBody>
      </p:sp>
      <p:sp>
        <p:nvSpPr>
          <p:cNvPr id="4" name="Espace réservé du numéro de diapositive 3"/>
          <p:cNvSpPr>
            <a:spLocks noGrp="1"/>
          </p:cNvSpPr>
          <p:nvPr>
            <p:ph type="sldNum" sz="quarter" idx="12"/>
          </p:nvPr>
        </p:nvSpPr>
        <p:spPr/>
        <p:txBody>
          <a:bodyPr/>
          <a:lstStyle/>
          <a:p>
            <a:fld id="{6E2D02D6-2041-497C-ACA6-D35E5A6A47F0}" type="slidenum">
              <a:rPr lang="en-US" smtClean="0"/>
              <a:t>5</a:t>
            </a:fld>
            <a:endParaRPr lang="en-US" dirty="0"/>
          </a:p>
        </p:txBody>
      </p:sp>
    </p:spTree>
    <p:extLst>
      <p:ext uri="{BB962C8B-B14F-4D97-AF65-F5344CB8AC3E}">
        <p14:creationId xmlns:p14="http://schemas.microsoft.com/office/powerpoint/2010/main" val="1287373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FB99CC43-E19F-4D88-B45C-669B99E86BE6}"/>
              </a:ext>
            </a:extLst>
          </p:cNvPr>
          <p:cNvSpPr txBox="1">
            <a:spLocks/>
          </p:cNvSpPr>
          <p:nvPr/>
        </p:nvSpPr>
        <p:spPr bwMode="auto">
          <a:xfrm>
            <a:off x="251520" y="620688"/>
            <a:ext cx="8606904" cy="59046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1" indent="-457200" algn="just">
              <a:spcBef>
                <a:spcPts val="0"/>
              </a:spcBef>
              <a:buFont typeface="Wingdings" panose="05000000000000000000" pitchFamily="2" charset="2"/>
              <a:buChar char="§"/>
              <a:tabLst>
                <a:tab pos="182563" algn="l"/>
              </a:tabLst>
            </a:pPr>
            <a:endParaRPr lang="fr-FR" sz="100" b="1" dirty="0">
              <a:latin typeface="Arial" charset="0"/>
              <a:cs typeface="Arial" charset="0"/>
            </a:endParaRPr>
          </a:p>
          <a:p>
            <a:pPr marL="0" lvl="1" algn="just">
              <a:spcBef>
                <a:spcPts val="0"/>
              </a:spcBef>
              <a:tabLst>
                <a:tab pos="182563" algn="l"/>
              </a:tabLst>
            </a:pPr>
            <a:endParaRPr lang="fr-FR" b="1" u="sng" dirty="0">
              <a:solidFill>
                <a:srgbClr val="0070C0"/>
              </a:solidFill>
            </a:endParaRPr>
          </a:p>
          <a:p>
            <a:pPr marL="0" lvl="1" algn="just">
              <a:spcBef>
                <a:spcPts val="0"/>
              </a:spcBef>
              <a:tabLst>
                <a:tab pos="182563" algn="l"/>
              </a:tabLst>
            </a:pPr>
            <a:endParaRPr lang="fr-FR" b="1" u="sng" dirty="0">
              <a:solidFill>
                <a:srgbClr val="0070C0"/>
              </a:solidFill>
            </a:endParaRPr>
          </a:p>
          <a:p>
            <a:pPr marL="0" lvl="1" algn="just">
              <a:spcBef>
                <a:spcPts val="0"/>
              </a:spcBef>
              <a:tabLst>
                <a:tab pos="182563" algn="l"/>
              </a:tabLst>
            </a:pPr>
            <a:endParaRPr lang="fr-FR" b="1" u="sng" dirty="0">
              <a:solidFill>
                <a:srgbClr val="0070C0"/>
              </a:solidFill>
            </a:endParaRPr>
          </a:p>
          <a:p>
            <a:pPr marL="0" lvl="1" algn="just">
              <a:spcBef>
                <a:spcPts val="0"/>
              </a:spcBef>
              <a:tabLst>
                <a:tab pos="182563" algn="l"/>
              </a:tabLst>
            </a:pPr>
            <a:endParaRPr lang="fr-FR" b="1" u="sng" dirty="0">
              <a:solidFill>
                <a:srgbClr val="0070C0"/>
              </a:solidFill>
            </a:endParaRPr>
          </a:p>
          <a:p>
            <a:pPr marL="0" lvl="1" algn="just">
              <a:spcBef>
                <a:spcPts val="0"/>
              </a:spcBef>
              <a:tabLst>
                <a:tab pos="182563" algn="l"/>
              </a:tabLst>
            </a:pPr>
            <a:endParaRPr lang="fr-FR" b="1" u="sng" dirty="0">
              <a:solidFill>
                <a:srgbClr val="0070C0"/>
              </a:solidFill>
            </a:endParaRPr>
          </a:p>
          <a:p>
            <a:pPr marL="361950" indent="-361950" algn="just"/>
            <a:r>
              <a:rPr lang="fr-FR" sz="4400" b="1" dirty="0">
                <a:solidFill>
                  <a:srgbClr val="0070C0"/>
                </a:solidFill>
              </a:rPr>
              <a:t>	Un modèle de financement rénové des EAJE</a:t>
            </a:r>
          </a:p>
          <a:p>
            <a:pPr marL="0" lvl="1" algn="just">
              <a:spcBef>
                <a:spcPts val="0"/>
              </a:spcBef>
              <a:tabLst>
                <a:tab pos="182563" algn="l"/>
              </a:tabLst>
            </a:pPr>
            <a:endParaRPr lang="fr-FR" b="1" u="sng" dirty="0">
              <a:solidFill>
                <a:srgbClr val="0070C0"/>
              </a:solidFill>
            </a:endParaRPr>
          </a:p>
          <a:p>
            <a:pPr marL="0" lvl="1" algn="just">
              <a:spcBef>
                <a:spcPts val="0"/>
              </a:spcBef>
              <a:tabLst>
                <a:tab pos="182563" algn="l"/>
              </a:tabLst>
            </a:pPr>
            <a:endParaRPr lang="fr-FR" sz="1600" b="1" dirty="0">
              <a:latin typeface="Arial" charset="0"/>
              <a:cs typeface="Arial" charset="0"/>
            </a:endParaRPr>
          </a:p>
          <a:p>
            <a:pPr marL="896938" lvl="1" algn="just">
              <a:spcBef>
                <a:spcPts val="0"/>
              </a:spcBef>
              <a:tabLst>
                <a:tab pos="896938" algn="l"/>
              </a:tabLst>
            </a:pPr>
            <a:endParaRPr lang="fr-FR" sz="1600" b="1" dirty="0">
              <a:latin typeface="Arial" charset="0"/>
              <a:cs typeface="Arial" charset="0"/>
            </a:endParaRPr>
          </a:p>
          <a:p>
            <a:pPr marL="0" lvl="1" algn="just">
              <a:spcBef>
                <a:spcPts val="0"/>
              </a:spcBef>
              <a:tabLst>
                <a:tab pos="182563" algn="l"/>
              </a:tabLst>
            </a:pPr>
            <a:endParaRPr lang="fr-FR" sz="1600" b="1" dirty="0">
              <a:latin typeface="Arial" charset="0"/>
              <a:cs typeface="Arial" charset="0"/>
            </a:endParaRPr>
          </a:p>
          <a:p>
            <a:pPr marL="0" lvl="1" algn="just">
              <a:spcBef>
                <a:spcPts val="0"/>
              </a:spcBef>
              <a:tabLst>
                <a:tab pos="182563" algn="l"/>
              </a:tabLst>
            </a:pPr>
            <a:r>
              <a:rPr lang="fr-FR" sz="1600" b="1" dirty="0">
                <a:latin typeface="Arial" charset="0"/>
                <a:cs typeface="Arial" charset="0"/>
              </a:rPr>
              <a:t>	</a:t>
            </a:r>
          </a:p>
          <a:p>
            <a:pPr marL="271463" lvl="1" indent="-271463" algn="just">
              <a:spcBef>
                <a:spcPts val="0"/>
              </a:spcBef>
              <a:buFont typeface="Wingdings" panose="05000000000000000000" pitchFamily="2" charset="2"/>
              <a:buChar char="§"/>
              <a:tabLst>
                <a:tab pos="182563" algn="l"/>
              </a:tabLst>
            </a:pPr>
            <a:endParaRPr lang="fr-FR" sz="1600" b="1" dirty="0">
              <a:latin typeface="Arial" charset="0"/>
              <a:cs typeface="Arial" charset="0"/>
            </a:endParaRPr>
          </a:p>
          <a:p>
            <a:pPr marL="271463" lvl="1" indent="-271463" algn="just">
              <a:spcBef>
                <a:spcPts val="0"/>
              </a:spcBef>
              <a:buFont typeface="Wingdings" panose="05000000000000000000" pitchFamily="2" charset="2"/>
              <a:buChar char="§"/>
              <a:tabLst>
                <a:tab pos="182563" algn="l"/>
              </a:tabLst>
            </a:pPr>
            <a:endParaRPr lang="fr-FR" sz="1600" b="1" dirty="0">
              <a:latin typeface="Arial" charset="0"/>
              <a:cs typeface="Arial" charset="0"/>
            </a:endParaRPr>
          </a:p>
          <a:p>
            <a:pPr marL="0" lvl="1" algn="just">
              <a:spcBef>
                <a:spcPts val="0"/>
              </a:spcBef>
              <a:tabLst>
                <a:tab pos="182563" algn="l"/>
              </a:tabLst>
            </a:pPr>
            <a:endParaRPr lang="fr-FR" sz="1600" b="1" dirty="0">
              <a:latin typeface="Arial" charset="0"/>
              <a:cs typeface="Arial" charset="0"/>
            </a:endParaRPr>
          </a:p>
          <a:p>
            <a:pPr marL="571500" lvl="2" algn="just">
              <a:spcBef>
                <a:spcPts val="0"/>
              </a:spcBef>
              <a:tabLst>
                <a:tab pos="182563" algn="l"/>
              </a:tabLst>
            </a:pPr>
            <a:endParaRPr lang="fr-FR" sz="1600" dirty="0">
              <a:solidFill>
                <a:srgbClr val="002060"/>
              </a:solidFill>
              <a:latin typeface="Arial" charset="0"/>
              <a:cs typeface="Arial" charset="0"/>
            </a:endParaRPr>
          </a:p>
          <a:p>
            <a:pPr marL="857250" lvl="2" indent="-285750" algn="just">
              <a:spcBef>
                <a:spcPts val="0"/>
              </a:spcBef>
              <a:buFont typeface="Wingdings" pitchFamily="2" charset="2"/>
              <a:buChar char="§"/>
              <a:tabLst>
                <a:tab pos="182563" algn="l"/>
              </a:tabLst>
            </a:pPr>
            <a:endParaRPr lang="fr-FR" sz="1600" dirty="0">
              <a:solidFill>
                <a:srgbClr val="002060"/>
              </a:solidFill>
              <a:latin typeface="Arial" charset="0"/>
              <a:cs typeface="Arial" charset="0"/>
            </a:endParaRPr>
          </a:p>
          <a:p>
            <a:pPr marL="857250" lvl="2" indent="-285750" algn="just">
              <a:spcBef>
                <a:spcPts val="0"/>
              </a:spcBef>
              <a:buFont typeface="Wingdings" pitchFamily="2" charset="2"/>
              <a:buChar char="§"/>
              <a:tabLst>
                <a:tab pos="182563" algn="l"/>
              </a:tabLst>
            </a:pPr>
            <a:endParaRPr lang="fr-FR" sz="1600" dirty="0">
              <a:solidFill>
                <a:srgbClr val="002060"/>
              </a:solidFill>
              <a:latin typeface="Arial" charset="0"/>
              <a:cs typeface="Arial" charset="0"/>
            </a:endParaRPr>
          </a:p>
          <a:p>
            <a:pPr lvl="1" indent="-457200" algn="just">
              <a:spcBef>
                <a:spcPts val="0"/>
              </a:spcBef>
              <a:buFont typeface="Wingdings"/>
              <a:buChar char="Ø"/>
              <a:tabLst>
                <a:tab pos="182563" algn="l"/>
              </a:tabLst>
            </a:pPr>
            <a:endParaRPr lang="fr-FR" sz="1600" b="1" dirty="0">
              <a:latin typeface="Arial" charset="0"/>
              <a:cs typeface="Arial" charset="0"/>
            </a:endParaRPr>
          </a:p>
          <a:p>
            <a:pPr>
              <a:spcBef>
                <a:spcPts val="1800"/>
              </a:spcBef>
            </a:pPr>
            <a:endParaRPr lang="fr-FR" altLang="fr-FR" sz="2400" b="1" dirty="0">
              <a:solidFill>
                <a:srgbClr val="002060"/>
              </a:solidFill>
              <a:latin typeface="Arial" charset="0"/>
              <a:cs typeface="Arial" charset="0"/>
            </a:endParaRPr>
          </a:p>
          <a:p>
            <a:pPr>
              <a:spcBef>
                <a:spcPts val="1800"/>
              </a:spcBef>
            </a:pPr>
            <a:endParaRPr lang="fr-FR" altLang="fr-FR" sz="2400" b="1" dirty="0">
              <a:solidFill>
                <a:srgbClr val="002060"/>
              </a:solidFill>
              <a:latin typeface="Arial" charset="0"/>
              <a:cs typeface="Arial" charset="0"/>
            </a:endParaRPr>
          </a:p>
        </p:txBody>
      </p:sp>
    </p:spTree>
    <p:extLst>
      <p:ext uri="{BB962C8B-B14F-4D97-AF65-F5344CB8AC3E}">
        <p14:creationId xmlns:p14="http://schemas.microsoft.com/office/powerpoint/2010/main" val="737385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numéro de diapositive 17"/>
          <p:cNvSpPr>
            <a:spLocks noGrp="1"/>
          </p:cNvSpPr>
          <p:nvPr>
            <p:ph type="sldNum" sz="quarter" idx="12"/>
          </p:nvPr>
        </p:nvSpPr>
        <p:spPr/>
        <p:txBody>
          <a:bodyPr/>
          <a:lstStyle/>
          <a:p>
            <a:fld id="{6E2D02D6-2041-497C-ACA6-D35E5A6A47F0}" type="slidenum">
              <a:rPr lang="en-US" smtClean="0"/>
              <a:t>7</a:t>
            </a:fld>
            <a:endParaRPr lang="en-US" dirty="0"/>
          </a:p>
        </p:txBody>
      </p:sp>
      <p:grpSp>
        <p:nvGrpSpPr>
          <p:cNvPr id="2" name="Groupe 1">
            <a:extLst>
              <a:ext uri="{FF2B5EF4-FFF2-40B4-BE49-F238E27FC236}">
                <a16:creationId xmlns:a16="http://schemas.microsoft.com/office/drawing/2014/main" xmlns="" id="{29628E5A-ED52-4929-9EE7-BE8108A93CE3}"/>
              </a:ext>
            </a:extLst>
          </p:cNvPr>
          <p:cNvGrpSpPr/>
          <p:nvPr/>
        </p:nvGrpSpPr>
        <p:grpSpPr>
          <a:xfrm>
            <a:off x="260168" y="735370"/>
            <a:ext cx="8624040" cy="3486986"/>
            <a:chOff x="1269119" y="268659"/>
            <a:chExt cx="6615911" cy="2761584"/>
          </a:xfrm>
        </p:grpSpPr>
        <p:sp>
          <p:nvSpPr>
            <p:cNvPr id="4" name="Rectangle à coins arrondis 42">
              <a:extLst>
                <a:ext uri="{FF2B5EF4-FFF2-40B4-BE49-F238E27FC236}">
                  <a16:creationId xmlns:a16="http://schemas.microsoft.com/office/drawing/2014/main" xmlns="" id="{E2F02286-13EB-4C06-82E7-A5307CF22905}"/>
                </a:ext>
              </a:extLst>
            </p:cNvPr>
            <p:cNvSpPr/>
            <p:nvPr/>
          </p:nvSpPr>
          <p:spPr>
            <a:xfrm>
              <a:off x="1269119" y="268659"/>
              <a:ext cx="6566867" cy="490056"/>
            </a:xfrm>
            <a:prstGeom prst="roundRect">
              <a:avLst/>
            </a:prstGeom>
            <a:solidFill>
              <a:schemeClr val="accent3">
                <a:lumMod val="20000"/>
                <a:lumOff val="80000"/>
                <a:alpha val="64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prstClr val="black"/>
                  </a:solidFill>
                  <a:latin typeface="Arial" pitchFamily="34" charset="0"/>
                  <a:cs typeface="Arial" pitchFamily="34" charset="0"/>
                </a:rPr>
                <a:t>Financement national « socle » à l’heure, lié à l’activité  =  </a:t>
              </a:r>
              <a:r>
                <a:rPr lang="fr-FR" b="1" dirty="0" err="1">
                  <a:solidFill>
                    <a:prstClr val="black"/>
                  </a:solidFill>
                  <a:latin typeface="Arial" pitchFamily="34" charset="0"/>
                  <a:cs typeface="Arial" pitchFamily="34" charset="0"/>
                </a:rPr>
                <a:t>Psu</a:t>
              </a:r>
              <a:endParaRPr lang="fr-FR" sz="1400" b="1" dirty="0">
                <a:solidFill>
                  <a:prstClr val="black"/>
                </a:solidFill>
                <a:latin typeface="Arial" pitchFamily="34" charset="0"/>
                <a:cs typeface="Arial" pitchFamily="34" charset="0"/>
              </a:endParaRPr>
            </a:p>
          </p:txBody>
        </p:sp>
        <p:sp>
          <p:nvSpPr>
            <p:cNvPr id="5" name="Rectangle à coins arrondis 51">
              <a:extLst>
                <a:ext uri="{FF2B5EF4-FFF2-40B4-BE49-F238E27FC236}">
                  <a16:creationId xmlns:a16="http://schemas.microsoft.com/office/drawing/2014/main" xmlns="" id="{08352482-3BFE-495A-B3C3-39F22F1BC844}"/>
                </a:ext>
              </a:extLst>
            </p:cNvPr>
            <p:cNvSpPr/>
            <p:nvPr/>
          </p:nvSpPr>
          <p:spPr>
            <a:xfrm>
              <a:off x="1321652" y="1677092"/>
              <a:ext cx="6563378" cy="1353151"/>
            </a:xfrm>
            <a:prstGeom prst="roundRect">
              <a:avLst/>
            </a:prstGeom>
            <a:solidFill>
              <a:srgbClr val="CCECFF">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fr-FR" b="1" dirty="0">
                <a:solidFill>
                  <a:prstClr val="black"/>
                </a:solidFill>
                <a:latin typeface="Arial" pitchFamily="34" charset="0"/>
                <a:cs typeface="Arial" pitchFamily="34" charset="0"/>
              </a:endParaRPr>
            </a:p>
          </p:txBody>
        </p:sp>
        <p:sp>
          <p:nvSpPr>
            <p:cNvPr id="6" name="Rectangle à coins arrondis 38">
              <a:extLst>
                <a:ext uri="{FF2B5EF4-FFF2-40B4-BE49-F238E27FC236}">
                  <a16:creationId xmlns:a16="http://schemas.microsoft.com/office/drawing/2014/main" xmlns="" id="{F675D6D5-1C83-40A1-B92C-6AED85210CEF}"/>
                </a:ext>
              </a:extLst>
            </p:cNvPr>
            <p:cNvSpPr/>
            <p:nvPr/>
          </p:nvSpPr>
          <p:spPr>
            <a:xfrm>
              <a:off x="5613649" y="2145171"/>
              <a:ext cx="2023405" cy="570217"/>
            </a:xfrm>
            <a:prstGeom prst="roundRect">
              <a:avLst/>
            </a:prstGeom>
            <a:pattFill prst="ltDnDiag">
              <a:fgClr>
                <a:srgbClr val="FF0000"/>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prstClr val="black"/>
                  </a:solidFill>
                  <a:latin typeface="Arial" pitchFamily="34" charset="0"/>
                  <a:cs typeface="Arial" pitchFamily="34" charset="0"/>
                </a:rPr>
                <a:t>Bonus territoire contractualisé (</a:t>
              </a:r>
              <a:r>
                <a:rPr lang="fr-FR" sz="1600" b="1" dirty="0" err="1">
                  <a:solidFill>
                    <a:prstClr val="black"/>
                  </a:solidFill>
                  <a:latin typeface="Arial" pitchFamily="34" charset="0"/>
                  <a:cs typeface="Arial" pitchFamily="34" charset="0"/>
                </a:rPr>
                <a:t>Ctg</a:t>
              </a:r>
              <a:r>
                <a:rPr lang="fr-FR" sz="1600" b="1" dirty="0">
                  <a:solidFill>
                    <a:prstClr val="black"/>
                  </a:solidFill>
                  <a:latin typeface="Arial" pitchFamily="34" charset="0"/>
                  <a:cs typeface="Arial" pitchFamily="34" charset="0"/>
                </a:rPr>
                <a:t>)</a:t>
              </a:r>
              <a:endParaRPr lang="fr-FR" sz="1200" dirty="0">
                <a:solidFill>
                  <a:prstClr val="black"/>
                </a:solidFill>
                <a:latin typeface="Arial" pitchFamily="34" charset="0"/>
                <a:cs typeface="Arial" pitchFamily="34" charset="0"/>
              </a:endParaRPr>
            </a:p>
          </p:txBody>
        </p:sp>
        <p:sp>
          <p:nvSpPr>
            <p:cNvPr id="7" name="Rectangle à coins arrondis 36">
              <a:extLst>
                <a:ext uri="{FF2B5EF4-FFF2-40B4-BE49-F238E27FC236}">
                  <a16:creationId xmlns:a16="http://schemas.microsoft.com/office/drawing/2014/main" xmlns="" id="{9C52ABCF-8843-4D6F-898A-F3A62EFFBA8A}"/>
                </a:ext>
              </a:extLst>
            </p:cNvPr>
            <p:cNvSpPr/>
            <p:nvPr/>
          </p:nvSpPr>
          <p:spPr>
            <a:xfrm>
              <a:off x="3497886" y="2131121"/>
              <a:ext cx="1845692" cy="570217"/>
            </a:xfrm>
            <a:prstGeom prst="roundRect">
              <a:avLst/>
            </a:prstGeom>
            <a:gradFill flip="none" rotWithShape="1">
              <a:gsLst>
                <a:gs pos="0">
                  <a:srgbClr val="E59A71">
                    <a:tint val="66000"/>
                    <a:satMod val="160000"/>
                  </a:srgbClr>
                </a:gs>
                <a:gs pos="50000">
                  <a:srgbClr val="E59A71">
                    <a:tint val="44500"/>
                    <a:satMod val="160000"/>
                  </a:srgbClr>
                </a:gs>
                <a:gs pos="100000">
                  <a:srgbClr val="E59A71">
                    <a:tint val="23500"/>
                    <a:satMod val="160000"/>
                  </a:srgbClr>
                </a:gs>
              </a:gsLst>
              <a:path path="circle">
                <a:fillToRect l="100000" b="100000"/>
              </a:path>
              <a:tileRect t="-100000" r="-10000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prstClr val="black"/>
                  </a:solidFill>
                  <a:latin typeface="Arial" pitchFamily="34" charset="0"/>
                  <a:cs typeface="Arial" pitchFamily="34" charset="0"/>
                </a:rPr>
                <a:t>Bonus handicap</a:t>
              </a:r>
              <a:endParaRPr lang="fr-FR" sz="1600" dirty="0">
                <a:solidFill>
                  <a:prstClr val="black"/>
                </a:solidFill>
                <a:latin typeface="Arial" pitchFamily="34" charset="0"/>
                <a:cs typeface="Arial" pitchFamily="34" charset="0"/>
              </a:endParaRPr>
            </a:p>
          </p:txBody>
        </p:sp>
        <p:sp>
          <p:nvSpPr>
            <p:cNvPr id="8" name="Rectangle à coins arrondis 36">
              <a:extLst>
                <a:ext uri="{FF2B5EF4-FFF2-40B4-BE49-F238E27FC236}">
                  <a16:creationId xmlns:a16="http://schemas.microsoft.com/office/drawing/2014/main" xmlns="" id="{B614DC92-5BA0-4F76-B091-8EE5FDBB9BD5}"/>
                </a:ext>
              </a:extLst>
            </p:cNvPr>
            <p:cNvSpPr/>
            <p:nvPr/>
          </p:nvSpPr>
          <p:spPr>
            <a:xfrm>
              <a:off x="1437666" y="2133314"/>
              <a:ext cx="1693293" cy="570217"/>
            </a:xfrm>
            <a:prstGeom prst="roundRect">
              <a:avLst/>
            </a:prstGeom>
            <a:gradFill flip="none" rotWithShape="1">
              <a:gsLst>
                <a:gs pos="0">
                  <a:srgbClr val="E59A71">
                    <a:tint val="66000"/>
                    <a:satMod val="160000"/>
                  </a:srgbClr>
                </a:gs>
                <a:gs pos="50000">
                  <a:srgbClr val="E59A71">
                    <a:tint val="44500"/>
                    <a:satMod val="160000"/>
                  </a:srgbClr>
                </a:gs>
                <a:gs pos="100000">
                  <a:srgbClr val="E59A71">
                    <a:tint val="23500"/>
                    <a:satMod val="160000"/>
                  </a:srgbClr>
                </a:gs>
              </a:gsLst>
              <a:path path="circle">
                <a:fillToRect l="100000" b="100000"/>
              </a:path>
              <a:tileRect t="-100000" r="-10000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prstClr val="black"/>
                  </a:solidFill>
                  <a:latin typeface="Arial" pitchFamily="34" charset="0"/>
                  <a:cs typeface="Arial" pitchFamily="34" charset="0"/>
                </a:rPr>
                <a:t>Bonus mixité</a:t>
              </a:r>
              <a:endParaRPr lang="fr-FR" sz="1600" dirty="0">
                <a:solidFill>
                  <a:prstClr val="black"/>
                </a:solidFill>
                <a:latin typeface="Arial" pitchFamily="34" charset="0"/>
                <a:cs typeface="Arial" pitchFamily="34" charset="0"/>
              </a:endParaRPr>
            </a:p>
          </p:txBody>
        </p:sp>
        <p:sp>
          <p:nvSpPr>
            <p:cNvPr id="9" name="Rectangle à coins arrondis 36">
              <a:extLst>
                <a:ext uri="{FF2B5EF4-FFF2-40B4-BE49-F238E27FC236}">
                  <a16:creationId xmlns:a16="http://schemas.microsoft.com/office/drawing/2014/main" xmlns="" id="{2E22D6C6-98D0-4D32-9102-2986BE95C7B4}"/>
                </a:ext>
              </a:extLst>
            </p:cNvPr>
            <p:cNvSpPr/>
            <p:nvPr/>
          </p:nvSpPr>
          <p:spPr>
            <a:xfrm>
              <a:off x="1318163" y="1140703"/>
              <a:ext cx="6566867" cy="344382"/>
            </a:xfrm>
            <a:prstGeom prst="round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prstClr val="black"/>
                  </a:solidFill>
                  <a:latin typeface="Arial" pitchFamily="34" charset="0"/>
                  <a:cs typeface="Arial" pitchFamily="34" charset="0"/>
                </a:rPr>
                <a:t>Financement national additionnel lié à la vulnérabilité</a:t>
              </a:r>
              <a:endParaRPr lang="fr-FR" sz="2000" dirty="0">
                <a:solidFill>
                  <a:prstClr val="black"/>
                </a:solidFill>
                <a:latin typeface="Arial" pitchFamily="34" charset="0"/>
                <a:cs typeface="Arial" pitchFamily="34" charset="0"/>
              </a:endParaRPr>
            </a:p>
          </p:txBody>
        </p:sp>
      </p:grpSp>
      <p:sp>
        <p:nvSpPr>
          <p:cNvPr id="3" name="ZoneTexte 2"/>
          <p:cNvSpPr txBox="1"/>
          <p:nvPr/>
        </p:nvSpPr>
        <p:spPr>
          <a:xfrm>
            <a:off x="4572000" y="6165304"/>
            <a:ext cx="184731" cy="369332"/>
          </a:xfrm>
          <a:prstGeom prst="rect">
            <a:avLst/>
          </a:prstGeom>
          <a:noFill/>
        </p:spPr>
        <p:txBody>
          <a:bodyPr wrap="none" rtlCol="0">
            <a:spAutoFit/>
          </a:bodyPr>
          <a:lstStyle/>
          <a:p>
            <a:endParaRPr lang="fr-FR" dirty="0"/>
          </a:p>
        </p:txBody>
      </p:sp>
      <p:sp>
        <p:nvSpPr>
          <p:cNvPr id="12" name="Rectangle à coins arrondis 36">
            <a:extLst>
              <a:ext uri="{FF2B5EF4-FFF2-40B4-BE49-F238E27FC236}">
                <a16:creationId xmlns:a16="http://schemas.microsoft.com/office/drawing/2014/main" xmlns="" id="{DD8DEF82-BD12-49EC-994B-F3DFBD8444F7}"/>
              </a:ext>
            </a:extLst>
          </p:cNvPr>
          <p:cNvSpPr/>
          <p:nvPr/>
        </p:nvSpPr>
        <p:spPr>
          <a:xfrm>
            <a:off x="324098" y="4980831"/>
            <a:ext cx="8667324" cy="434843"/>
          </a:xfrm>
          <a:prstGeom prst="round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prstClr val="black"/>
                </a:solidFill>
                <a:latin typeface="Arial" pitchFamily="34" charset="0"/>
                <a:cs typeface="Arial" pitchFamily="34" charset="0"/>
              </a:rPr>
              <a:t>Financements locaux</a:t>
            </a:r>
          </a:p>
        </p:txBody>
      </p:sp>
      <p:sp>
        <p:nvSpPr>
          <p:cNvPr id="13" name="Rectangle à coins arrondis 36">
            <a:extLst>
              <a:ext uri="{FF2B5EF4-FFF2-40B4-BE49-F238E27FC236}">
                <a16:creationId xmlns:a16="http://schemas.microsoft.com/office/drawing/2014/main" xmlns="" id="{DFFC9967-3010-4A60-A437-5E3B248D898E}"/>
              </a:ext>
            </a:extLst>
          </p:cNvPr>
          <p:cNvSpPr/>
          <p:nvPr/>
        </p:nvSpPr>
        <p:spPr>
          <a:xfrm>
            <a:off x="4722798" y="5852188"/>
            <a:ext cx="2747133" cy="719999"/>
          </a:xfrm>
          <a:prstGeom prst="roundRect">
            <a:avLst/>
          </a:prstGeom>
          <a:gradFill flip="none" rotWithShape="1">
            <a:gsLst>
              <a:gs pos="0">
                <a:srgbClr val="E59A71">
                  <a:tint val="66000"/>
                  <a:satMod val="160000"/>
                </a:srgbClr>
              </a:gs>
              <a:gs pos="50000">
                <a:srgbClr val="E59A71">
                  <a:tint val="44500"/>
                  <a:satMod val="160000"/>
                </a:srgbClr>
              </a:gs>
              <a:gs pos="100000">
                <a:srgbClr val="E59A71">
                  <a:tint val="23500"/>
                  <a:satMod val="160000"/>
                </a:srgbClr>
              </a:gs>
            </a:gsLst>
            <a:path path="circle">
              <a:fillToRect l="100000" b="100000"/>
            </a:path>
            <a:tileRect t="-100000" r="-10000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prstClr val="black"/>
                </a:solidFill>
                <a:latin typeface="Arial" pitchFamily="34" charset="0"/>
                <a:cs typeface="Arial" pitchFamily="34" charset="0"/>
              </a:rPr>
              <a:t>CAF Handicap – suppression en deux ans  (financement des ALSH)</a:t>
            </a:r>
            <a:endParaRPr lang="fr-FR" sz="1600" dirty="0">
              <a:solidFill>
                <a:prstClr val="black"/>
              </a:solidFill>
              <a:latin typeface="Arial" pitchFamily="34" charset="0"/>
              <a:cs typeface="Arial" pitchFamily="34" charset="0"/>
            </a:endParaRPr>
          </a:p>
        </p:txBody>
      </p:sp>
      <p:sp>
        <p:nvSpPr>
          <p:cNvPr id="11" name="ZoneTexte 10">
            <a:extLst>
              <a:ext uri="{FF2B5EF4-FFF2-40B4-BE49-F238E27FC236}">
                <a16:creationId xmlns:a16="http://schemas.microsoft.com/office/drawing/2014/main" xmlns="" id="{F9C56FE0-05B8-429E-AAFC-EB9CDFF7725B}"/>
              </a:ext>
            </a:extLst>
          </p:cNvPr>
          <p:cNvSpPr txBox="1"/>
          <p:nvPr/>
        </p:nvSpPr>
        <p:spPr>
          <a:xfrm>
            <a:off x="3419872" y="4243867"/>
            <a:ext cx="2081461" cy="584775"/>
          </a:xfrm>
          <a:prstGeom prst="rect">
            <a:avLst/>
          </a:prstGeom>
          <a:noFill/>
        </p:spPr>
        <p:txBody>
          <a:bodyPr wrap="square" rtlCol="0">
            <a:spAutoFit/>
          </a:bodyPr>
          <a:lstStyle/>
          <a:p>
            <a:r>
              <a:rPr lang="fr-FR" sz="1600" dirty="0">
                <a:solidFill>
                  <a:schemeClr val="tx1">
                    <a:lumMod val="50000"/>
                    <a:lumOff val="50000"/>
                  </a:schemeClr>
                </a:solidFill>
              </a:rPr>
              <a:t>2019 : AEEH  </a:t>
            </a:r>
          </a:p>
          <a:p>
            <a:r>
              <a:rPr lang="fr-FR" sz="1600" dirty="0">
                <a:solidFill>
                  <a:schemeClr val="tx1">
                    <a:lumMod val="50000"/>
                    <a:lumOff val="50000"/>
                  </a:schemeClr>
                </a:solidFill>
              </a:rPr>
              <a:t>2020 : AEEH + PAIJE</a:t>
            </a:r>
          </a:p>
        </p:txBody>
      </p:sp>
      <p:sp>
        <p:nvSpPr>
          <p:cNvPr id="15" name="Rectangle à coins arrondis 36">
            <a:extLst>
              <a:ext uri="{FF2B5EF4-FFF2-40B4-BE49-F238E27FC236}">
                <a16:creationId xmlns:a16="http://schemas.microsoft.com/office/drawing/2014/main" xmlns="" id="{542DFF25-96E7-459A-94B7-F85E45AEEBB7}"/>
              </a:ext>
            </a:extLst>
          </p:cNvPr>
          <p:cNvSpPr/>
          <p:nvPr/>
        </p:nvSpPr>
        <p:spPr>
          <a:xfrm>
            <a:off x="1043608" y="5877352"/>
            <a:ext cx="2747133" cy="719999"/>
          </a:xfrm>
          <a:prstGeom prst="roundRect">
            <a:avLst/>
          </a:prstGeom>
          <a:gradFill flip="none" rotWithShape="1">
            <a:gsLst>
              <a:gs pos="0">
                <a:srgbClr val="E59A71">
                  <a:tint val="66000"/>
                  <a:satMod val="160000"/>
                </a:srgbClr>
              </a:gs>
              <a:gs pos="50000">
                <a:srgbClr val="E59A71">
                  <a:tint val="44500"/>
                  <a:satMod val="160000"/>
                </a:srgbClr>
              </a:gs>
              <a:gs pos="100000">
                <a:srgbClr val="E59A71">
                  <a:tint val="23500"/>
                  <a:satMod val="160000"/>
                </a:srgbClr>
              </a:gs>
            </a:gsLst>
            <a:path path="circle">
              <a:fillToRect l="100000" b="100000"/>
            </a:path>
            <a:tileRect t="-100000" r="-100000"/>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prstClr val="black"/>
                </a:solidFill>
                <a:latin typeface="Arial" pitchFamily="34" charset="0"/>
                <a:cs typeface="Arial" pitchFamily="34" charset="0"/>
              </a:rPr>
              <a:t>Conseil Départemental Insertion </a:t>
            </a:r>
            <a:endParaRPr lang="fr-FR" sz="1600" dirty="0">
              <a:solidFill>
                <a:prstClr val="black"/>
              </a:solidFill>
              <a:latin typeface="Arial" pitchFamily="34" charset="0"/>
              <a:cs typeface="Arial" pitchFamily="34" charset="0"/>
            </a:endParaRPr>
          </a:p>
        </p:txBody>
      </p:sp>
      <p:sp>
        <p:nvSpPr>
          <p:cNvPr id="16" name="ZoneTexte 15">
            <a:extLst>
              <a:ext uri="{FF2B5EF4-FFF2-40B4-BE49-F238E27FC236}">
                <a16:creationId xmlns:a16="http://schemas.microsoft.com/office/drawing/2014/main" xmlns="" id="{F9C56FE0-05B8-429E-AAFC-EB9CDFF7725B}"/>
              </a:ext>
            </a:extLst>
          </p:cNvPr>
          <p:cNvSpPr txBox="1"/>
          <p:nvPr/>
        </p:nvSpPr>
        <p:spPr>
          <a:xfrm>
            <a:off x="356233" y="4274172"/>
            <a:ext cx="2946780" cy="338554"/>
          </a:xfrm>
          <a:prstGeom prst="rect">
            <a:avLst/>
          </a:prstGeom>
          <a:noFill/>
        </p:spPr>
        <p:txBody>
          <a:bodyPr wrap="square" rtlCol="0">
            <a:spAutoFit/>
          </a:bodyPr>
          <a:lstStyle/>
          <a:p>
            <a:r>
              <a:rPr lang="fr-FR" sz="1600" dirty="0">
                <a:solidFill>
                  <a:schemeClr val="tx1">
                    <a:lumMod val="50000"/>
                    <a:lumOff val="50000"/>
                  </a:schemeClr>
                </a:solidFill>
              </a:rPr>
              <a:t>2020 : Données réelles 2019</a:t>
            </a:r>
          </a:p>
        </p:txBody>
      </p:sp>
      <p:sp>
        <p:nvSpPr>
          <p:cNvPr id="17" name="ZoneTexte 16">
            <a:extLst>
              <a:ext uri="{FF2B5EF4-FFF2-40B4-BE49-F238E27FC236}">
                <a16:creationId xmlns:a16="http://schemas.microsoft.com/office/drawing/2014/main" xmlns="" id="{F9C56FE0-05B8-429E-AAFC-EB9CDFF7725B}"/>
              </a:ext>
            </a:extLst>
          </p:cNvPr>
          <p:cNvSpPr txBox="1"/>
          <p:nvPr/>
        </p:nvSpPr>
        <p:spPr>
          <a:xfrm>
            <a:off x="6876256" y="4243867"/>
            <a:ext cx="1524580" cy="338554"/>
          </a:xfrm>
          <a:prstGeom prst="rect">
            <a:avLst/>
          </a:prstGeom>
          <a:noFill/>
        </p:spPr>
        <p:txBody>
          <a:bodyPr wrap="square" rtlCol="0">
            <a:spAutoFit/>
          </a:bodyPr>
          <a:lstStyle/>
          <a:p>
            <a:r>
              <a:rPr lang="fr-FR" sz="1600" dirty="0">
                <a:solidFill>
                  <a:schemeClr val="tx1">
                    <a:lumMod val="50000"/>
                    <a:lumOff val="50000"/>
                  </a:schemeClr>
                </a:solidFill>
              </a:rPr>
              <a:t>A partir de 2020</a:t>
            </a:r>
          </a:p>
        </p:txBody>
      </p:sp>
    </p:spTree>
    <p:extLst>
      <p:ext uri="{BB962C8B-B14F-4D97-AF65-F5344CB8AC3E}">
        <p14:creationId xmlns:p14="http://schemas.microsoft.com/office/powerpoint/2010/main" val="3717982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B6CCA7DD-BDDC-4F40-A764-5776AA95765D}"/>
              </a:ext>
            </a:extLst>
          </p:cNvPr>
          <p:cNvSpPr txBox="1"/>
          <p:nvPr/>
        </p:nvSpPr>
        <p:spPr>
          <a:xfrm>
            <a:off x="-36512" y="-99394"/>
            <a:ext cx="9144000" cy="892552"/>
          </a:xfrm>
          <a:prstGeom prst="rect">
            <a:avLst/>
          </a:prstGeom>
          <a:ln w="12700">
            <a:noFill/>
          </a:ln>
          <a:effectLst/>
          <a:scene3d>
            <a:camera prst="orthographicFront">
              <a:rot lat="0" lon="0" rev="0"/>
            </a:camera>
            <a:lightRig rig="chilly" dir="t">
              <a:rot lat="0" lon="0" rev="18480000"/>
            </a:lightRig>
          </a:scene3d>
          <a:sp3d prstMaterial="clear">
            <a:bevelT h="63500"/>
          </a:sp3d>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61950" indent="-361950"/>
            <a:endParaRPr lang="fr-FR" sz="2000" b="1" u="sng" dirty="0">
              <a:solidFill>
                <a:srgbClr val="0070C0"/>
              </a:solidFill>
            </a:endParaRPr>
          </a:p>
          <a:p>
            <a:pPr marL="361950" indent="-361950"/>
            <a:r>
              <a:rPr lang="fr-FR" sz="3200" b="1" u="sng" dirty="0">
                <a:solidFill>
                  <a:srgbClr val="0070C0"/>
                </a:solidFill>
              </a:rPr>
              <a:t>1-  Les Bonus </a:t>
            </a:r>
            <a:r>
              <a:rPr lang="fr-FR" sz="2000" b="1" u="sng" dirty="0">
                <a:solidFill>
                  <a:srgbClr val="0070C0"/>
                </a:solidFill>
              </a:rPr>
              <a:t>(en faveur des EAJE bénéficiant de la </a:t>
            </a:r>
            <a:r>
              <a:rPr lang="fr-FR" sz="2000" b="1" u="sng" dirty="0" err="1">
                <a:solidFill>
                  <a:srgbClr val="0070C0"/>
                </a:solidFill>
              </a:rPr>
              <a:t>Psu</a:t>
            </a:r>
            <a:r>
              <a:rPr lang="fr-FR" sz="2000" b="1" u="sng" dirty="0">
                <a:solidFill>
                  <a:srgbClr val="0070C0"/>
                </a:solidFill>
              </a:rPr>
              <a:t>) : </a:t>
            </a:r>
          </a:p>
        </p:txBody>
      </p:sp>
      <p:sp>
        <p:nvSpPr>
          <p:cNvPr id="7" name="Espace réservé du contenu 2">
            <a:extLst>
              <a:ext uri="{FF2B5EF4-FFF2-40B4-BE49-F238E27FC236}">
                <a16:creationId xmlns:a16="http://schemas.microsoft.com/office/drawing/2014/main" xmlns="" id="{A36D1993-A3EF-42D1-AADE-1AE1B8BE28CF}"/>
              </a:ext>
            </a:extLst>
          </p:cNvPr>
          <p:cNvSpPr>
            <a:spLocks noGrp="1"/>
          </p:cNvSpPr>
          <p:nvPr>
            <p:ph idx="1"/>
          </p:nvPr>
        </p:nvSpPr>
        <p:spPr bwMode="auto">
          <a:xfrm>
            <a:off x="0" y="836712"/>
            <a:ext cx="9144000" cy="56102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271462" lvl="2" indent="0" algn="just">
              <a:spcBef>
                <a:spcPts val="0"/>
              </a:spcBef>
              <a:buNone/>
              <a:tabLst>
                <a:tab pos="182563" algn="l"/>
              </a:tabLst>
            </a:pPr>
            <a:endParaRPr lang="fr-FR" sz="2000" b="1" u="sng" dirty="0">
              <a:solidFill>
                <a:srgbClr val="0070C0"/>
              </a:solidFill>
            </a:endParaRPr>
          </a:p>
          <a:p>
            <a:pPr marL="271462" lvl="2" indent="0" algn="just">
              <a:spcBef>
                <a:spcPts val="0"/>
              </a:spcBef>
              <a:buNone/>
              <a:tabLst>
                <a:tab pos="182563" algn="l"/>
              </a:tabLst>
            </a:pPr>
            <a:r>
              <a:rPr lang="fr-FR" sz="2000" b="1" u="sng" dirty="0">
                <a:solidFill>
                  <a:srgbClr val="0070C0"/>
                </a:solidFill>
              </a:rPr>
              <a:t>1- Bonus Mixité</a:t>
            </a:r>
          </a:p>
          <a:p>
            <a:pPr marL="271462" lvl="2" indent="0" algn="just">
              <a:spcBef>
                <a:spcPts val="0"/>
              </a:spcBef>
              <a:buNone/>
              <a:tabLst>
                <a:tab pos="182563" algn="l"/>
              </a:tabLst>
            </a:pPr>
            <a:endParaRPr lang="fr-FR" sz="2000" b="1" u="sng" dirty="0">
              <a:solidFill>
                <a:srgbClr val="0070C0"/>
              </a:solidFill>
            </a:endParaRPr>
          </a:p>
          <a:p>
            <a:pPr marL="1795463" lvl="6" indent="-285750" algn="just">
              <a:spcBef>
                <a:spcPts val="0"/>
              </a:spcBef>
              <a:buClr>
                <a:schemeClr val="accent1"/>
              </a:buClr>
              <a:buSzPct val="100000"/>
              <a:buFont typeface="Wingdings" panose="05000000000000000000" pitchFamily="2" charset="2"/>
              <a:buChar char="Ø"/>
              <a:tabLst>
                <a:tab pos="182563" algn="l"/>
              </a:tabLst>
            </a:pPr>
            <a:r>
              <a:rPr lang="fr-FR" sz="2000" b="1" dirty="0">
                <a:solidFill>
                  <a:schemeClr val="accent1"/>
                </a:solidFill>
              </a:rPr>
              <a:t>	</a:t>
            </a:r>
            <a:r>
              <a:rPr lang="fr-FR" b="1" u="sng" dirty="0">
                <a:solidFill>
                  <a:schemeClr val="accent1"/>
                </a:solidFill>
              </a:rPr>
              <a:t>Eléments de cadrage</a:t>
            </a:r>
          </a:p>
          <a:p>
            <a:pPr marL="0" indent="0" algn="just">
              <a:spcBef>
                <a:spcPts val="0"/>
              </a:spcBef>
              <a:buClr>
                <a:schemeClr val="accent3"/>
              </a:buClr>
              <a:buSzPct val="100000"/>
              <a:buNone/>
            </a:pPr>
            <a:endParaRPr lang="fr-FR" sz="2000" b="1" u="sng" dirty="0">
              <a:solidFill>
                <a:srgbClr val="0070C0"/>
              </a:solidFill>
            </a:endParaRPr>
          </a:p>
          <a:p>
            <a:pPr lvl="1" algn="just">
              <a:spcBef>
                <a:spcPts val="0"/>
              </a:spcBef>
              <a:buClr>
                <a:schemeClr val="tx1"/>
              </a:buClr>
              <a:buSzPct val="100000"/>
              <a:buFont typeface="Calibri" panose="020F0502020204030204" pitchFamily="34" charset="0"/>
              <a:buChar char="‒"/>
            </a:pPr>
            <a:r>
              <a:rPr lang="fr-FR" sz="1600" dirty="0">
                <a:solidFill>
                  <a:schemeClr val="tx1">
                    <a:tint val="75000"/>
                  </a:schemeClr>
                </a:solidFill>
                <a:latin typeface="Arial" charset="0"/>
                <a:cs typeface="Arial" charset="0"/>
              </a:rPr>
              <a:t>Au plan national,16% des enfants du 1er quintile de niveau de vie sont accueillis au moins une fois par semaine en </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contre 32% pour les enfants du dernier quintile </a:t>
            </a:r>
          </a:p>
          <a:p>
            <a:pPr marL="457200" lvl="1" indent="0" algn="just" defTabSz="715963">
              <a:spcBef>
                <a:spcPts val="0"/>
              </a:spcBef>
              <a:buClr>
                <a:schemeClr val="tx1"/>
              </a:buClr>
              <a:buSzPct val="100000"/>
              <a:buNone/>
            </a:pPr>
            <a:r>
              <a:rPr lang="fr-FR" sz="1600" dirty="0">
                <a:solidFill>
                  <a:schemeClr val="tx1">
                    <a:tint val="75000"/>
                  </a:schemeClr>
                </a:solidFill>
                <a:latin typeface="Arial" charset="0"/>
                <a:cs typeface="Arial" charset="0"/>
              </a:rPr>
              <a:t>	(Drees, 2013).</a:t>
            </a:r>
          </a:p>
          <a:p>
            <a:pPr lvl="1" algn="just">
              <a:spcBef>
                <a:spcPts val="0"/>
              </a:spcBef>
              <a:buClr>
                <a:schemeClr val="tx1"/>
              </a:buClr>
              <a:buSzPct val="100000"/>
              <a:buFont typeface="Calibri" panose="020F0502020204030204" pitchFamily="34" charset="0"/>
              <a:buChar char="‒"/>
            </a:pPr>
            <a:endParaRPr lang="fr-FR" sz="1600" dirty="0">
              <a:solidFill>
                <a:schemeClr val="tx1">
                  <a:tint val="75000"/>
                </a:schemeClr>
              </a:solidFill>
              <a:latin typeface="Arial" charset="0"/>
              <a:cs typeface="Arial" charset="0"/>
            </a:endParaRPr>
          </a:p>
          <a:p>
            <a:pPr lvl="1" algn="just">
              <a:spcBef>
                <a:spcPts val="0"/>
              </a:spcBef>
              <a:buClr>
                <a:schemeClr val="tx1"/>
              </a:buClr>
              <a:buSzPct val="100000"/>
              <a:buFont typeface="Calibri" panose="020F0502020204030204" pitchFamily="34" charset="0"/>
              <a:buChar char="‒"/>
            </a:pPr>
            <a:r>
              <a:rPr lang="fr-FR" sz="1600" dirty="0">
                <a:solidFill>
                  <a:schemeClr val="tx1">
                    <a:tint val="75000"/>
                  </a:schemeClr>
                </a:solidFill>
                <a:latin typeface="Arial" charset="0"/>
                <a:cs typeface="Arial" charset="0"/>
              </a:rPr>
              <a:t>Les structures qui accueillent des enfants issus de familles vulnérables consacrent </a:t>
            </a:r>
            <a:r>
              <a:rPr lang="fr-FR" sz="1600" u="sng" dirty="0">
                <a:solidFill>
                  <a:schemeClr val="tx1">
                    <a:tint val="75000"/>
                  </a:schemeClr>
                </a:solidFill>
                <a:latin typeface="Arial" charset="0"/>
                <a:cs typeface="Arial" charset="0"/>
              </a:rPr>
              <a:t>davantage de temps aux parents </a:t>
            </a:r>
            <a:r>
              <a:rPr lang="fr-FR" sz="1600" dirty="0">
                <a:solidFill>
                  <a:schemeClr val="tx1">
                    <a:tint val="75000"/>
                  </a:schemeClr>
                </a:solidFill>
                <a:latin typeface="Arial" charset="0"/>
                <a:cs typeface="Arial" charset="0"/>
              </a:rPr>
              <a:t>et  font face à un recours par les familles plus irréguliers et/ou sur des temps plus courts.</a:t>
            </a:r>
          </a:p>
          <a:p>
            <a:pPr marL="457200" lvl="1" indent="0" algn="just">
              <a:spcBef>
                <a:spcPts val="0"/>
              </a:spcBef>
              <a:buClr>
                <a:schemeClr val="tx1"/>
              </a:buClr>
              <a:buSzPct val="100000"/>
              <a:buNone/>
            </a:pPr>
            <a:endParaRPr lang="fr-FR" sz="1600" dirty="0">
              <a:solidFill>
                <a:schemeClr val="tx1">
                  <a:tint val="75000"/>
                </a:schemeClr>
              </a:solidFill>
              <a:latin typeface="Arial" charset="0"/>
              <a:cs typeface="Arial" charset="0"/>
            </a:endParaRPr>
          </a:p>
          <a:p>
            <a:pPr marL="714375" lvl="1" indent="-257175" algn="just" defTabSz="715963">
              <a:spcBef>
                <a:spcPts val="0"/>
              </a:spcBef>
              <a:buClr>
                <a:schemeClr val="tx1"/>
              </a:buClr>
              <a:buSzPct val="100000"/>
              <a:buNone/>
            </a:pPr>
            <a:r>
              <a:rPr lang="fr-FR" sz="1600" dirty="0">
                <a:solidFill>
                  <a:schemeClr val="tx1">
                    <a:tint val="75000"/>
                  </a:schemeClr>
                </a:solidFill>
                <a:latin typeface="Arial" charset="0"/>
                <a:cs typeface="Arial" charset="0"/>
              </a:rPr>
              <a:t>	=&gt; Lorsque la participation familiale moyenne est inférieure à 0,75 euros par heure 	facturée, </a:t>
            </a:r>
            <a:r>
              <a:rPr lang="fr-FR" sz="1600" b="1" dirty="0">
                <a:solidFill>
                  <a:schemeClr val="tx1">
                    <a:tint val="75000"/>
                  </a:schemeClr>
                </a:solidFill>
                <a:latin typeface="Arial" charset="0"/>
                <a:cs typeface="Arial" charset="0"/>
              </a:rPr>
              <a:t>les heures de présence des enfants représentent 1 133 heures réalisées 	</a:t>
            </a:r>
            <a:r>
              <a:rPr lang="fr-FR" sz="1600" dirty="0">
                <a:solidFill>
                  <a:schemeClr val="tx1">
                    <a:tint val="75000"/>
                  </a:schemeClr>
                </a:solidFill>
                <a:latin typeface="Arial" charset="0"/>
                <a:cs typeface="Arial" charset="0"/>
              </a:rPr>
              <a:t>par 	place et par an, contre une moyenne de </a:t>
            </a:r>
            <a:r>
              <a:rPr lang="fr-FR" sz="1600" u="sng" dirty="0">
                <a:solidFill>
                  <a:schemeClr val="tx1">
                    <a:tint val="75000"/>
                  </a:schemeClr>
                </a:solidFill>
                <a:latin typeface="Arial" charset="0"/>
                <a:cs typeface="Arial" charset="0"/>
              </a:rPr>
              <a:t>1 526 heures réalisées par place et par an</a:t>
            </a:r>
            <a:r>
              <a:rPr lang="fr-FR" sz="1600" dirty="0">
                <a:solidFill>
                  <a:schemeClr val="tx1">
                    <a:tint val="75000"/>
                  </a:schemeClr>
                </a:solidFill>
                <a:latin typeface="Arial" charset="0"/>
                <a:cs typeface="Arial" charset="0"/>
              </a:rPr>
              <a:t>, pour l’ensemble des 	</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a:t>
            </a:r>
          </a:p>
          <a:p>
            <a:pPr marL="457200" lvl="1" indent="0" algn="just">
              <a:spcBef>
                <a:spcPts val="0"/>
              </a:spcBef>
              <a:buClr>
                <a:schemeClr val="tx1"/>
              </a:buClr>
              <a:buSzPct val="100000"/>
              <a:buNone/>
            </a:pPr>
            <a:endParaRPr lang="fr-FR" sz="1600" dirty="0">
              <a:solidFill>
                <a:schemeClr val="tx1">
                  <a:tint val="75000"/>
                </a:schemeClr>
              </a:solidFill>
              <a:latin typeface="Arial" charset="0"/>
              <a:cs typeface="Arial" charset="0"/>
            </a:endParaRPr>
          </a:p>
          <a:p>
            <a:pPr marL="1795463" lvl="6" indent="-285750" algn="just">
              <a:spcBef>
                <a:spcPts val="0"/>
              </a:spcBef>
              <a:buFont typeface="Wingdings" panose="05000000000000000000" pitchFamily="2" charset="2"/>
              <a:buChar char="Ø"/>
              <a:tabLst>
                <a:tab pos="182563" algn="l"/>
              </a:tabLst>
            </a:pPr>
            <a:r>
              <a:rPr lang="fr-FR" b="1" u="sng" dirty="0">
                <a:solidFill>
                  <a:srgbClr val="0070C0"/>
                </a:solidFill>
              </a:rPr>
              <a:t>Objectif du bonus : </a:t>
            </a:r>
          </a:p>
          <a:p>
            <a:pPr marL="271462" lvl="2" indent="0" algn="just">
              <a:spcBef>
                <a:spcPts val="0"/>
              </a:spcBef>
              <a:buNone/>
              <a:tabLst>
                <a:tab pos="182563" algn="l"/>
              </a:tabLst>
            </a:pPr>
            <a:endParaRPr lang="fr-FR" sz="2000" b="1" u="sng" dirty="0">
              <a:solidFill>
                <a:srgbClr val="0070C0"/>
              </a:solidFill>
              <a:latin typeface="Arial" charset="0"/>
              <a:cs typeface="Arial" charset="0"/>
            </a:endParaRPr>
          </a:p>
          <a:p>
            <a:pPr marL="271462" lvl="2" indent="0" algn="just">
              <a:spcBef>
                <a:spcPts val="0"/>
              </a:spcBef>
              <a:buNone/>
              <a:tabLst>
                <a:tab pos="182563" algn="l"/>
              </a:tabLst>
            </a:pPr>
            <a:r>
              <a:rPr lang="fr-FR" sz="1600" dirty="0">
                <a:solidFill>
                  <a:schemeClr val="tx1">
                    <a:tint val="75000"/>
                  </a:schemeClr>
                </a:solidFill>
                <a:latin typeface="Arial" charset="0"/>
                <a:cs typeface="Arial" charset="0"/>
              </a:rPr>
              <a:t>Encourager l’accueil d’enfants issus de familles vulnérables dans les </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en compensant la baisse de recettes pour les </a:t>
            </a:r>
            <a:r>
              <a:rPr lang="fr-FR" sz="1600" dirty="0" err="1">
                <a:solidFill>
                  <a:schemeClr val="tx1">
                    <a:tint val="75000"/>
                  </a:schemeClr>
                </a:solidFill>
                <a:latin typeface="Arial" charset="0"/>
                <a:cs typeface="Arial" charset="0"/>
              </a:rPr>
              <a:t>Eaje</a:t>
            </a:r>
            <a:r>
              <a:rPr lang="fr-FR" sz="1600" dirty="0">
                <a:solidFill>
                  <a:schemeClr val="tx1">
                    <a:tint val="75000"/>
                  </a:schemeClr>
                </a:solidFill>
                <a:latin typeface="Arial" charset="0"/>
                <a:cs typeface="Arial" charset="0"/>
              </a:rPr>
              <a:t> accueillant le plus d’enfants en situation de vulnérabilité. </a:t>
            </a:r>
          </a:p>
          <a:p>
            <a:pPr marL="271462" lvl="2" indent="0" algn="just">
              <a:spcBef>
                <a:spcPts val="0"/>
              </a:spcBef>
              <a:buNone/>
              <a:tabLst>
                <a:tab pos="182563" algn="l"/>
              </a:tabLst>
            </a:pPr>
            <a:endParaRPr lang="fr-FR" sz="1400" dirty="0">
              <a:solidFill>
                <a:schemeClr val="tx1">
                  <a:tint val="75000"/>
                </a:schemeClr>
              </a:solidFill>
              <a:latin typeface="Arial" charset="0"/>
              <a:cs typeface="Arial" charset="0"/>
            </a:endParaRPr>
          </a:p>
        </p:txBody>
      </p:sp>
      <p:sp>
        <p:nvSpPr>
          <p:cNvPr id="5" name="Espace réservé du numéro de diapositive 4"/>
          <p:cNvSpPr>
            <a:spLocks noGrp="1"/>
          </p:cNvSpPr>
          <p:nvPr>
            <p:ph type="sldNum" sz="quarter" idx="12"/>
          </p:nvPr>
        </p:nvSpPr>
        <p:spPr/>
        <p:txBody>
          <a:bodyPr/>
          <a:lstStyle/>
          <a:p>
            <a:fld id="{6E2D02D6-2041-497C-ACA6-D35E5A6A47F0}" type="slidenum">
              <a:rPr lang="en-US" smtClean="0"/>
              <a:t>8</a:t>
            </a:fld>
            <a:endParaRPr lang="en-US" dirty="0"/>
          </a:p>
        </p:txBody>
      </p:sp>
    </p:spTree>
    <p:extLst>
      <p:ext uri="{BB962C8B-B14F-4D97-AF65-F5344CB8AC3E}">
        <p14:creationId xmlns:p14="http://schemas.microsoft.com/office/powerpoint/2010/main" val="1645679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xmlns="" id="{A36D1993-A3EF-42D1-AADE-1AE1B8BE28CF}"/>
              </a:ext>
            </a:extLst>
          </p:cNvPr>
          <p:cNvSpPr>
            <a:spLocks noGrp="1"/>
          </p:cNvSpPr>
          <p:nvPr>
            <p:ph idx="1"/>
          </p:nvPr>
        </p:nvSpPr>
        <p:spPr bwMode="auto">
          <a:xfrm>
            <a:off x="158765" y="260648"/>
            <a:ext cx="8985235" cy="551007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271462" lvl="2" indent="0" algn="just">
              <a:spcBef>
                <a:spcPts val="0"/>
              </a:spcBef>
              <a:buNone/>
              <a:tabLst>
                <a:tab pos="182563" algn="l"/>
              </a:tabLst>
            </a:pPr>
            <a:endParaRPr lang="fr-FR" sz="2000" b="1" u="sng" dirty="0">
              <a:solidFill>
                <a:srgbClr val="0070C0"/>
              </a:solidFill>
            </a:endParaRPr>
          </a:p>
          <a:p>
            <a:pPr marL="1795463" lvl="6" indent="-285750" algn="just">
              <a:spcBef>
                <a:spcPts val="0"/>
              </a:spcBef>
              <a:buClr>
                <a:schemeClr val="accent1"/>
              </a:buClr>
              <a:buSzPct val="100000"/>
              <a:buFont typeface="Wingdings" panose="05000000000000000000" pitchFamily="2" charset="2"/>
              <a:buChar char="Ø"/>
              <a:tabLst>
                <a:tab pos="182563" algn="l"/>
              </a:tabLst>
            </a:pPr>
            <a:r>
              <a:rPr lang="fr-FR" b="1" dirty="0">
                <a:solidFill>
                  <a:schemeClr val="accent1"/>
                </a:solidFill>
              </a:rPr>
              <a:t>Modalités de calcul du Bonus Mixité </a:t>
            </a:r>
          </a:p>
          <a:p>
            <a:pPr marL="271462" lvl="2" indent="0" algn="just">
              <a:spcBef>
                <a:spcPts val="0"/>
              </a:spcBef>
              <a:buNone/>
              <a:tabLst>
                <a:tab pos="182563" algn="l"/>
              </a:tabLst>
            </a:pPr>
            <a:endParaRPr lang="fr-FR" sz="2000" b="1" u="sng" dirty="0">
              <a:solidFill>
                <a:srgbClr val="0070C0"/>
              </a:solidFill>
            </a:endParaRPr>
          </a:p>
          <a:p>
            <a:pPr marL="271462" lvl="2" indent="0" algn="just">
              <a:spcBef>
                <a:spcPts val="0"/>
              </a:spcBef>
              <a:buNone/>
              <a:tabLst>
                <a:tab pos="182563" algn="l"/>
              </a:tabLst>
            </a:pPr>
            <a:r>
              <a:rPr lang="fr-FR" sz="1600" dirty="0">
                <a:solidFill>
                  <a:schemeClr val="tx1">
                    <a:tint val="75000"/>
                  </a:schemeClr>
                </a:solidFill>
                <a:latin typeface="Arial" charset="0"/>
                <a:cs typeface="Arial" charset="0"/>
              </a:rPr>
              <a:t>== &gt; est calculé à partir du </a:t>
            </a:r>
            <a:r>
              <a:rPr lang="fr-FR" sz="1600" b="1" u="sng" dirty="0">
                <a:solidFill>
                  <a:schemeClr val="tx1">
                    <a:tint val="75000"/>
                  </a:schemeClr>
                </a:solidFill>
                <a:latin typeface="Arial" charset="0"/>
                <a:cs typeface="Arial" charset="0"/>
              </a:rPr>
              <a:t>montant moyen des participations familiales de l’année N</a:t>
            </a:r>
          </a:p>
          <a:p>
            <a:pPr marL="271462" lvl="2" indent="0" algn="just">
              <a:spcBef>
                <a:spcPts val="0"/>
              </a:spcBef>
              <a:buNone/>
              <a:tabLst>
                <a:tab pos="182563" algn="l"/>
              </a:tabLst>
            </a:pPr>
            <a:r>
              <a:rPr lang="fr-FR" sz="1400" dirty="0">
                <a:solidFill>
                  <a:schemeClr val="tx1">
                    <a:tint val="75000"/>
                  </a:schemeClr>
                </a:solidFill>
                <a:latin typeface="Arial" charset="0"/>
                <a:cs typeface="Arial" charset="0"/>
              </a:rPr>
              <a:t>(Montant total des participations familiales perçues en N / Nombre total des heures facturées sur réel N ) </a:t>
            </a:r>
          </a:p>
          <a:p>
            <a:pPr marL="271462" lvl="2" indent="0" algn="just">
              <a:spcBef>
                <a:spcPts val="0"/>
              </a:spcBef>
              <a:buNone/>
              <a:tabLst>
                <a:tab pos="182563" algn="l"/>
              </a:tabLst>
            </a:pPr>
            <a:r>
              <a:rPr lang="fr-FR" sz="1600" dirty="0">
                <a:solidFill>
                  <a:schemeClr val="tx1">
                    <a:tint val="75000"/>
                  </a:schemeClr>
                </a:solidFill>
                <a:latin typeface="Arial" charset="0"/>
                <a:cs typeface="Arial" charset="0"/>
              </a:rPr>
              <a:t>== &gt; par structure (/ an et / place et s’applique sur toutes les places de l’EAJE). </a:t>
            </a: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b="1"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b="1"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b="1" dirty="0">
              <a:solidFill>
                <a:schemeClr val="tx1">
                  <a:tint val="75000"/>
                </a:schemeClr>
              </a:solidFill>
              <a:latin typeface="Arial" charset="0"/>
              <a:cs typeface="Arial" charset="0"/>
            </a:endParaRPr>
          </a:p>
          <a:p>
            <a:pPr marL="271462" lvl="2" indent="0" algn="just">
              <a:spcBef>
                <a:spcPts val="0"/>
              </a:spcBef>
              <a:buNone/>
              <a:tabLst>
                <a:tab pos="182563" algn="l"/>
              </a:tabLst>
            </a:pPr>
            <a:r>
              <a:rPr lang="fr-FR" sz="1600" b="1" dirty="0">
                <a:solidFill>
                  <a:schemeClr val="tx1">
                    <a:tint val="75000"/>
                  </a:schemeClr>
                </a:solidFill>
                <a:latin typeface="Arial" charset="0"/>
                <a:cs typeface="Arial" charset="0"/>
              </a:rPr>
              <a:t> </a:t>
            </a:r>
          </a:p>
          <a:p>
            <a:pPr marL="271462" lvl="2" indent="0" algn="just">
              <a:spcBef>
                <a:spcPts val="0"/>
              </a:spcBef>
              <a:buNone/>
              <a:tabLst>
                <a:tab pos="182563" algn="l"/>
              </a:tabLst>
            </a:pPr>
            <a:endParaRPr lang="fr-FR" sz="1600" b="1"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b="1" dirty="0">
              <a:solidFill>
                <a:schemeClr val="tx1">
                  <a:tint val="75000"/>
                </a:schemeClr>
              </a:solidFill>
              <a:latin typeface="Arial" charset="0"/>
              <a:cs typeface="Arial" charset="0"/>
            </a:endParaRPr>
          </a:p>
          <a:p>
            <a:pPr marL="271462" lvl="2" indent="0" algn="just">
              <a:spcBef>
                <a:spcPts val="0"/>
              </a:spcBef>
              <a:buNone/>
              <a:tabLst>
                <a:tab pos="182563" algn="l"/>
              </a:tabLst>
            </a:pPr>
            <a:r>
              <a:rPr lang="fr-FR" sz="1600" dirty="0">
                <a:solidFill>
                  <a:srgbClr val="002060"/>
                </a:solidFill>
                <a:latin typeface="Arial" charset="0"/>
                <a:cs typeface="Arial" charset="0"/>
              </a:rPr>
              <a:t>     </a:t>
            </a:r>
          </a:p>
          <a:p>
            <a:pPr marL="271462" lvl="2" indent="0" algn="just">
              <a:spcBef>
                <a:spcPts val="0"/>
              </a:spcBef>
              <a:buNone/>
              <a:tabLst>
                <a:tab pos="182563" algn="l"/>
              </a:tabLst>
            </a:pPr>
            <a:r>
              <a:rPr lang="fr-FR" sz="1600" dirty="0">
                <a:solidFill>
                  <a:schemeClr val="tx1">
                    <a:tint val="75000"/>
                  </a:schemeClr>
                </a:solidFill>
                <a:latin typeface="Arial" charset="0"/>
                <a:cs typeface="Arial" charset="0"/>
              </a:rPr>
              <a:t>== &gt; Mis en œuvre à partir des données réelles 2019 ( payable en 2020)</a:t>
            </a:r>
          </a:p>
          <a:p>
            <a:pPr marL="271462" lvl="2" indent="0" algn="just">
              <a:spcBef>
                <a:spcPts val="0"/>
              </a:spcBef>
              <a:buNone/>
              <a:tabLst>
                <a:tab pos="182563" algn="l"/>
              </a:tabLst>
            </a:pPr>
            <a:r>
              <a:rPr lang="fr-FR" altLang="fr-FR" sz="1600" dirty="0">
                <a:solidFill>
                  <a:schemeClr val="tx1">
                    <a:tint val="75000"/>
                  </a:schemeClr>
                </a:solidFill>
                <a:latin typeface="Arial" charset="0"/>
                <a:cs typeface="Arial" charset="0"/>
              </a:rPr>
              <a:t>== &gt; Calcul automatique par la Caf == &gt; Module intégré dans Omega </a:t>
            </a: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a:p>
            <a:pPr marL="0" lvl="2" indent="0" algn="just">
              <a:spcBef>
                <a:spcPts val="0"/>
              </a:spcBef>
              <a:buNone/>
              <a:tabLst>
                <a:tab pos="182563" algn="l"/>
              </a:tabLst>
            </a:pPr>
            <a:r>
              <a:rPr lang="fr-FR" sz="2000" b="1" u="sng" dirty="0">
                <a:solidFill>
                  <a:srgbClr val="0070C0"/>
                </a:solidFill>
              </a:rPr>
              <a:t>Au plan national :</a:t>
            </a:r>
          </a:p>
          <a:p>
            <a:pPr marL="0" lvl="2" indent="0" algn="just">
              <a:spcBef>
                <a:spcPts val="0"/>
              </a:spcBef>
              <a:buNone/>
              <a:tabLst>
                <a:tab pos="182563" algn="l"/>
              </a:tabLst>
            </a:pPr>
            <a:endParaRPr lang="fr-FR" sz="2000" b="1" u="sng" dirty="0">
              <a:solidFill>
                <a:srgbClr val="0070C0"/>
              </a:solidFill>
            </a:endParaRPr>
          </a:p>
          <a:p>
            <a:pPr>
              <a:spcBef>
                <a:spcPts val="0"/>
              </a:spcBef>
              <a:buClr>
                <a:schemeClr val="accent1"/>
              </a:buClr>
              <a:buSzPct val="100000"/>
              <a:buFont typeface="Wingdings" panose="05000000000000000000" pitchFamily="2" charset="2"/>
              <a:buChar char="Ø"/>
            </a:pPr>
            <a:r>
              <a:rPr lang="fr-FR" sz="1600" dirty="0">
                <a:solidFill>
                  <a:schemeClr val="tx1">
                    <a:tint val="75000"/>
                  </a:schemeClr>
                </a:solidFill>
                <a:latin typeface="Arial" charset="0"/>
                <a:cs typeface="Arial" charset="0"/>
              </a:rPr>
              <a:t>Budget : 75,8 M€ à horizon 2022</a:t>
            </a:r>
          </a:p>
          <a:p>
            <a:pPr>
              <a:spcBef>
                <a:spcPts val="0"/>
              </a:spcBef>
              <a:buClr>
                <a:schemeClr val="accent1"/>
              </a:buClr>
              <a:buSzPct val="100000"/>
              <a:buFont typeface="Wingdings" panose="05000000000000000000" pitchFamily="2" charset="2"/>
              <a:buChar char="Ø"/>
            </a:pPr>
            <a:r>
              <a:rPr lang="fr-FR" sz="1600" dirty="0">
                <a:solidFill>
                  <a:schemeClr val="tx1">
                    <a:tint val="75000"/>
                  </a:schemeClr>
                </a:solidFill>
                <a:latin typeface="Arial" charset="0"/>
                <a:cs typeface="Arial" charset="0"/>
              </a:rPr>
              <a:t>Nombres de places cibles : 90 000 places </a:t>
            </a:r>
          </a:p>
          <a:p>
            <a:pPr>
              <a:spcBef>
                <a:spcPts val="0"/>
              </a:spcBef>
              <a:buClr>
                <a:schemeClr val="accent1"/>
              </a:buClr>
              <a:buSzPct val="100000"/>
              <a:buFont typeface="Wingdings" panose="05000000000000000000" pitchFamily="2" charset="2"/>
              <a:buChar char="Ø"/>
            </a:pPr>
            <a:r>
              <a:rPr lang="fr-FR" sz="1600" dirty="0">
                <a:solidFill>
                  <a:schemeClr val="tx1">
                    <a:tint val="75000"/>
                  </a:schemeClr>
                </a:solidFill>
                <a:latin typeface="Arial" charset="0"/>
                <a:cs typeface="Arial" charset="0"/>
              </a:rPr>
              <a:t>Suivi des impacts sur les caractéristiques des familles : généralisation de </a:t>
            </a:r>
            <a:r>
              <a:rPr lang="fr-FR" sz="1600" dirty="0" err="1">
                <a:solidFill>
                  <a:schemeClr val="tx1">
                    <a:tint val="75000"/>
                  </a:schemeClr>
                </a:solidFill>
                <a:latin typeface="Arial" charset="0"/>
                <a:cs typeface="Arial" charset="0"/>
              </a:rPr>
              <a:t>Filoué</a:t>
            </a:r>
            <a:r>
              <a:rPr lang="fr-FR" sz="1600" dirty="0">
                <a:solidFill>
                  <a:schemeClr val="tx1">
                    <a:tint val="75000"/>
                  </a:schemeClr>
                </a:solidFill>
                <a:latin typeface="Arial" charset="0"/>
                <a:cs typeface="Arial" charset="0"/>
              </a:rPr>
              <a:t>  </a:t>
            </a:r>
          </a:p>
          <a:p>
            <a:pPr marL="271462" lvl="2" indent="0" algn="just">
              <a:spcBef>
                <a:spcPts val="0"/>
              </a:spcBef>
              <a:buNone/>
              <a:tabLst>
                <a:tab pos="182563" algn="l"/>
              </a:tabLst>
            </a:pPr>
            <a:endParaRPr lang="fr-FR" sz="1600" dirty="0">
              <a:solidFill>
                <a:schemeClr val="tx1">
                  <a:tint val="75000"/>
                </a:schemeClr>
              </a:solidFill>
              <a:latin typeface="Arial" charset="0"/>
              <a:cs typeface="Arial" charset="0"/>
            </a:endParaRPr>
          </a:p>
        </p:txBody>
      </p:sp>
      <p:sp>
        <p:nvSpPr>
          <p:cNvPr id="5" name="Espace réservé du numéro de diapositive 4"/>
          <p:cNvSpPr>
            <a:spLocks noGrp="1"/>
          </p:cNvSpPr>
          <p:nvPr>
            <p:ph type="sldNum" sz="quarter" idx="12"/>
          </p:nvPr>
        </p:nvSpPr>
        <p:spPr/>
        <p:txBody>
          <a:bodyPr/>
          <a:lstStyle/>
          <a:p>
            <a:fld id="{6E2D02D6-2041-497C-ACA6-D35E5A6A47F0}" type="slidenum">
              <a:rPr lang="en-US" smtClean="0"/>
              <a:t>9</a:t>
            </a:fld>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113" y="2204864"/>
            <a:ext cx="8250328" cy="1524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714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7416</TotalTime>
  <Words>493</Words>
  <Application>Microsoft Office PowerPoint</Application>
  <PresentationFormat>Affichage à l'écran (4:3)</PresentationFormat>
  <Paragraphs>255</Paragraphs>
  <Slides>14</Slides>
  <Notes>14</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14</vt:i4>
      </vt:variant>
    </vt:vector>
  </HeadingPairs>
  <TitlesOfParts>
    <vt:vector size="16" baseType="lpstr">
      <vt:lpstr>Thème Office</vt:lpstr>
      <vt:lpstr>Feuille de calcul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CAF Touraine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Schéma Départemental des Services aux Familles d’Indre et Loire 2015 -2018</dc:title>
  <dc:creator>Vincent ENOS 371</dc:creator>
  <cp:lastModifiedBy>Corinne CARTIER 371</cp:lastModifiedBy>
  <cp:revision>606</cp:revision>
  <cp:lastPrinted>2018-11-12T07:58:24Z</cp:lastPrinted>
  <dcterms:created xsi:type="dcterms:W3CDTF">2017-06-07T12:58:31Z</dcterms:created>
  <dcterms:modified xsi:type="dcterms:W3CDTF">2019-05-15T06:27:33Z</dcterms:modified>
</cp:coreProperties>
</file>