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9" r:id="rId3"/>
    <p:sldId id="260" r:id="rId4"/>
    <p:sldId id="261" r:id="rId5"/>
    <p:sldId id="262" r:id="rId6"/>
    <p:sldId id="263" r:id="rId7"/>
    <p:sldId id="270" r:id="rId8"/>
    <p:sldId id="269"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67" r:id="rId26"/>
    <p:sldId id="268" r:id="rId27"/>
    <p:sldId id="265" r:id="rId28"/>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44" autoAdjust="0"/>
  </p:normalViewPr>
  <p:slideViewPr>
    <p:cSldViewPr>
      <p:cViewPr varScale="1">
        <p:scale>
          <a:sx n="102" d="100"/>
          <a:sy n="102" d="100"/>
        </p:scale>
        <p:origin x="18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fr-FR"/>
          </a:p>
        </p:txBody>
      </p:sp>
      <p:sp>
        <p:nvSpPr>
          <p:cNvPr id="3" name="Espace réservé de la date 2"/>
          <p:cNvSpPr>
            <a:spLocks noGrp="1"/>
          </p:cNvSpPr>
          <p:nvPr>
            <p:ph type="dt" idx="1"/>
          </p:nvPr>
        </p:nvSpPr>
        <p:spPr>
          <a:xfrm>
            <a:off x="4021295" y="0"/>
            <a:ext cx="3076363" cy="511731"/>
          </a:xfrm>
          <a:prstGeom prst="rect">
            <a:avLst/>
          </a:prstGeom>
        </p:spPr>
        <p:txBody>
          <a:bodyPr vert="horz" lIns="94768" tIns="47384" rIns="94768" bIns="47384" rtlCol="0"/>
          <a:lstStyle>
            <a:lvl1pPr algn="r">
              <a:defRPr sz="1200"/>
            </a:lvl1pPr>
          </a:lstStyle>
          <a:p>
            <a:fld id="{A4E8A388-7442-4B33-9C38-C5B425EE30EA}" type="datetimeFigureOut">
              <a:rPr lang="fr-FR" smtClean="0"/>
              <a:t>07/06/2019</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endParaRPr lang="fr-FR"/>
          </a:p>
        </p:txBody>
      </p:sp>
      <p:sp>
        <p:nvSpPr>
          <p:cNvPr id="5" name="Espace réservé des commentaires 4"/>
          <p:cNvSpPr>
            <a:spLocks noGrp="1"/>
          </p:cNvSpPr>
          <p:nvPr>
            <p:ph type="body" sz="quarter" idx="3"/>
          </p:nvPr>
        </p:nvSpPr>
        <p:spPr>
          <a:xfrm>
            <a:off x="709931" y="4861442"/>
            <a:ext cx="5679440" cy="4605576"/>
          </a:xfrm>
          <a:prstGeom prst="rect">
            <a:avLst/>
          </a:prstGeom>
        </p:spPr>
        <p:txBody>
          <a:bodyPr vert="horz" lIns="94768" tIns="47384" rIns="94768" bIns="47384"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721106"/>
            <a:ext cx="3076363" cy="511731"/>
          </a:xfrm>
          <a:prstGeom prst="rect">
            <a:avLst/>
          </a:prstGeom>
        </p:spPr>
        <p:txBody>
          <a:bodyPr vert="horz" lIns="94768" tIns="47384" rIns="94768" bIns="47384"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1295" y="9721106"/>
            <a:ext cx="3076363" cy="511731"/>
          </a:xfrm>
          <a:prstGeom prst="rect">
            <a:avLst/>
          </a:prstGeom>
        </p:spPr>
        <p:txBody>
          <a:bodyPr vert="horz" lIns="94768" tIns="47384" rIns="94768" bIns="47384" rtlCol="0" anchor="b"/>
          <a:lstStyle>
            <a:lvl1pPr algn="r">
              <a:defRPr sz="1200"/>
            </a:lvl1pPr>
          </a:lstStyle>
          <a:p>
            <a:fld id="{253CD621-BBAF-488F-9238-D7628285E494}" type="slidenum">
              <a:rPr lang="fr-FR" smtClean="0"/>
              <a:t>‹N°›</a:t>
            </a:fld>
            <a:endParaRPr lang="fr-FR"/>
          </a:p>
        </p:txBody>
      </p:sp>
    </p:spTree>
    <p:extLst>
      <p:ext uri="{BB962C8B-B14F-4D97-AF65-F5344CB8AC3E}">
        <p14:creationId xmlns:p14="http://schemas.microsoft.com/office/powerpoint/2010/main" val="2335944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53CD621-BBAF-488F-9238-D7628285E494}" type="slidenum">
              <a:rPr lang="fr-FR" smtClean="0"/>
              <a:t>1</a:t>
            </a:fld>
            <a:endParaRPr lang="fr-FR"/>
          </a:p>
        </p:txBody>
      </p:sp>
    </p:spTree>
    <p:extLst>
      <p:ext uri="{BB962C8B-B14F-4D97-AF65-F5344CB8AC3E}">
        <p14:creationId xmlns:p14="http://schemas.microsoft.com/office/powerpoint/2010/main" val="726012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dirty="0">
                <a:latin typeface="Arial"/>
                <a:ea typeface="Times New Roman"/>
                <a:cs typeface="Times New Roman"/>
              </a:rPr>
              <a:t>La mise en place d’un fichier de suivi simple est conseillée (nom de la famille, date d’envoi ou de remise du courrier) afin de vous assurer de la transmission de l’information aux parents et du respect de l’échéance (à déterminer par vos soins mais proposition à 2 semaines) en cas d’opposition de leur part.</a:t>
            </a:r>
            <a:endParaRPr lang="fr-FR" dirty="0"/>
          </a:p>
        </p:txBody>
      </p:sp>
      <p:sp>
        <p:nvSpPr>
          <p:cNvPr id="4" name="Espace réservé du numéro de diapositive 3"/>
          <p:cNvSpPr>
            <a:spLocks noGrp="1"/>
          </p:cNvSpPr>
          <p:nvPr>
            <p:ph type="sldNum" sz="quarter" idx="10"/>
          </p:nvPr>
        </p:nvSpPr>
        <p:spPr/>
        <p:txBody>
          <a:bodyPr/>
          <a:lstStyle/>
          <a:p>
            <a:fld id="{253CD621-BBAF-488F-9238-D7628285E494}" type="slidenum">
              <a:rPr lang="fr-FR" smtClean="0"/>
              <a:t>5</a:t>
            </a:fld>
            <a:endParaRPr lang="fr-FR"/>
          </a:p>
        </p:txBody>
      </p:sp>
    </p:spTree>
    <p:extLst>
      <p:ext uri="{BB962C8B-B14F-4D97-AF65-F5344CB8AC3E}">
        <p14:creationId xmlns:p14="http://schemas.microsoft.com/office/powerpoint/2010/main" val="890711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a:t>Modifiez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8D79E20D-11CC-48A8-8938-A4355A68340E}" type="datetime1">
              <a:rPr lang="fr-FR" smtClean="0"/>
              <a:t>07/06/2019</a:t>
            </a:fld>
            <a:endParaRPr lang="fr-F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r>
              <a:rPr lang="fr-FR"/>
              <a:t>Nadège CHARBONNIER Responsable GAAS</a:t>
            </a: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8F090F4C-470E-45F0-ADED-7F689FAD6252}"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8100FC31-13C1-4C80-9240-BD30C93817C7}" type="datetime1">
              <a:rPr lang="fr-FR" smtClean="0"/>
              <a:t>07/06/2019</a:t>
            </a:fld>
            <a:endParaRPr lang="fr-FR"/>
          </a:p>
        </p:txBody>
      </p:sp>
      <p:sp>
        <p:nvSpPr>
          <p:cNvPr id="5" name="Espace réservé du pied de page 4"/>
          <p:cNvSpPr>
            <a:spLocks noGrp="1"/>
          </p:cNvSpPr>
          <p:nvPr>
            <p:ph type="ftr" sz="quarter" idx="11"/>
          </p:nvPr>
        </p:nvSpPr>
        <p:spPr/>
        <p:txBody>
          <a:bodyPr/>
          <a:lstStyle/>
          <a:p>
            <a:r>
              <a:rPr lang="fr-FR"/>
              <a:t>Nadège CHARBONNIER Responsable GAAS</a:t>
            </a:r>
          </a:p>
        </p:txBody>
      </p:sp>
      <p:sp>
        <p:nvSpPr>
          <p:cNvPr id="6" name="Espace réservé du numéro de diapositive 5"/>
          <p:cNvSpPr>
            <a:spLocks noGrp="1"/>
          </p:cNvSpPr>
          <p:nvPr>
            <p:ph type="sldNum" sz="quarter" idx="12"/>
          </p:nvPr>
        </p:nvSpPr>
        <p:spPr/>
        <p:txBody>
          <a:bodyPr/>
          <a:lstStyle/>
          <a:p>
            <a:fld id="{8F090F4C-470E-45F0-ADED-7F689FAD6252}"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6091924F-2DE7-4EC2-8EFD-E1ADAB93AD71}" type="datetime1">
              <a:rPr lang="fr-FR" smtClean="0"/>
              <a:t>07/06/2019</a:t>
            </a:fld>
            <a:endParaRPr lang="fr-FR"/>
          </a:p>
        </p:txBody>
      </p:sp>
      <p:sp>
        <p:nvSpPr>
          <p:cNvPr id="5" name="Espace réservé du pied de page 4"/>
          <p:cNvSpPr>
            <a:spLocks noGrp="1"/>
          </p:cNvSpPr>
          <p:nvPr>
            <p:ph type="ftr" sz="quarter" idx="11"/>
          </p:nvPr>
        </p:nvSpPr>
        <p:spPr/>
        <p:txBody>
          <a:bodyPr/>
          <a:lstStyle/>
          <a:p>
            <a:r>
              <a:rPr lang="fr-FR"/>
              <a:t>Nadège CHARBONNIER Responsable GAAS</a:t>
            </a:r>
          </a:p>
        </p:txBody>
      </p:sp>
      <p:sp>
        <p:nvSpPr>
          <p:cNvPr id="6" name="Espace réservé du numéro de diapositive 5"/>
          <p:cNvSpPr>
            <a:spLocks noGrp="1"/>
          </p:cNvSpPr>
          <p:nvPr>
            <p:ph type="sldNum" sz="quarter" idx="12"/>
          </p:nvPr>
        </p:nvSpPr>
        <p:spPr/>
        <p:txBody>
          <a:bodyPr/>
          <a:lstStyle/>
          <a:p>
            <a:fld id="{8F090F4C-470E-45F0-ADED-7F689FAD6252}"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4"/>
          </p:nvPr>
        </p:nvSpPr>
        <p:spPr/>
        <p:txBody>
          <a:bodyPr rtlCol="0"/>
          <a:lstStyle/>
          <a:p>
            <a:fld id="{9E15C6E8-345B-4E20-96BC-562D23C4B82D}" type="datetime1">
              <a:rPr lang="fr-FR" smtClean="0"/>
              <a:t>07/06/2019</a:t>
            </a:fld>
            <a:endParaRPr lang="fr-FR"/>
          </a:p>
        </p:txBody>
      </p:sp>
      <p:sp>
        <p:nvSpPr>
          <p:cNvPr id="9" name="Espace réservé du numéro de diapositive 8"/>
          <p:cNvSpPr>
            <a:spLocks noGrp="1"/>
          </p:cNvSpPr>
          <p:nvPr>
            <p:ph type="sldNum" sz="quarter" idx="15"/>
          </p:nvPr>
        </p:nvSpPr>
        <p:spPr/>
        <p:txBody>
          <a:bodyPr rtlCol="0"/>
          <a:lstStyle/>
          <a:p>
            <a:fld id="{8F090F4C-470E-45F0-ADED-7F689FAD6252}" type="slidenum">
              <a:rPr lang="fr-FR" smtClean="0"/>
              <a:t>‹N°›</a:t>
            </a:fld>
            <a:endParaRPr lang="fr-FR"/>
          </a:p>
        </p:txBody>
      </p:sp>
      <p:sp>
        <p:nvSpPr>
          <p:cNvPr id="10" name="Espace réservé du pied de page 9"/>
          <p:cNvSpPr>
            <a:spLocks noGrp="1"/>
          </p:cNvSpPr>
          <p:nvPr>
            <p:ph type="ftr" sz="quarter" idx="16"/>
          </p:nvPr>
        </p:nvSpPr>
        <p:spPr/>
        <p:txBody>
          <a:bodyPr rtlCol="0"/>
          <a:lstStyle/>
          <a:p>
            <a:r>
              <a:rPr lang="fr-FR"/>
              <a:t>Nadège CHARBONNIER Responsable GAAS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a:t>Modifiez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Modifiez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76E769C1-17F0-4D19-B38D-A16D4EE463F5}" type="datetime1">
              <a:rPr lang="fr-FR" smtClean="0"/>
              <a:t>07/06/2019</a:t>
            </a:fld>
            <a:endParaRPr lang="fr-F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r>
              <a:rPr lang="fr-FR"/>
              <a:t>Nadège CHARBONNIER Responsable GAAS</a:t>
            </a: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8F090F4C-470E-45F0-ADED-7F689FAD6252}"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5" name="Espace réservé de la date 4"/>
          <p:cNvSpPr>
            <a:spLocks noGrp="1"/>
          </p:cNvSpPr>
          <p:nvPr>
            <p:ph type="dt" sz="half" idx="10"/>
          </p:nvPr>
        </p:nvSpPr>
        <p:spPr/>
        <p:txBody>
          <a:bodyPr/>
          <a:lstStyle/>
          <a:p>
            <a:fld id="{EA7A0320-F526-4149-8C66-1EF62BB8F218}" type="datetime1">
              <a:rPr lang="fr-FR" smtClean="0"/>
              <a:t>07/06/2019</a:t>
            </a:fld>
            <a:endParaRPr lang="fr-FR"/>
          </a:p>
        </p:txBody>
      </p:sp>
      <p:sp>
        <p:nvSpPr>
          <p:cNvPr id="6" name="Espace réservé du pied de page 5"/>
          <p:cNvSpPr>
            <a:spLocks noGrp="1"/>
          </p:cNvSpPr>
          <p:nvPr>
            <p:ph type="ftr" sz="quarter" idx="11"/>
          </p:nvPr>
        </p:nvSpPr>
        <p:spPr/>
        <p:txBody>
          <a:bodyPr/>
          <a:lstStyle/>
          <a:p>
            <a:r>
              <a:rPr lang="fr-FR"/>
              <a:t>Nadège CHARBONNIER Responsable GAAS</a:t>
            </a:r>
          </a:p>
        </p:txBody>
      </p:sp>
      <p:sp>
        <p:nvSpPr>
          <p:cNvPr id="7" name="Espace réservé du numéro de diapositive 6"/>
          <p:cNvSpPr>
            <a:spLocks noGrp="1"/>
          </p:cNvSpPr>
          <p:nvPr>
            <p:ph type="sldNum" sz="quarter" idx="12"/>
          </p:nvPr>
        </p:nvSpPr>
        <p:spPr/>
        <p:txBody>
          <a:bodyPr/>
          <a:lstStyle/>
          <a:p>
            <a:fld id="{8F090F4C-470E-45F0-ADED-7F689FAD6252}" type="slidenum">
              <a:rPr lang="fr-FR" smtClean="0"/>
              <a:t>‹N°›</a:t>
            </a:fld>
            <a:endParaRPr lang="fr-FR"/>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a:t>Modifiez le style du titre</a:t>
            </a:r>
            <a:endParaRPr kumimoji="0" lang="en-US"/>
          </a:p>
        </p:txBody>
      </p:sp>
      <p:sp>
        <p:nvSpPr>
          <p:cNvPr id="7" name="Espace réservé de la date 6"/>
          <p:cNvSpPr>
            <a:spLocks noGrp="1"/>
          </p:cNvSpPr>
          <p:nvPr>
            <p:ph type="dt" sz="half" idx="10"/>
          </p:nvPr>
        </p:nvSpPr>
        <p:spPr/>
        <p:txBody>
          <a:bodyPr/>
          <a:lstStyle/>
          <a:p>
            <a:fld id="{93AA311F-4BDD-40BE-AC7A-5A4D527285EE}" type="datetime1">
              <a:rPr lang="fr-FR" smtClean="0"/>
              <a:t>07/06/2019</a:t>
            </a:fld>
            <a:endParaRPr lang="fr-FR"/>
          </a:p>
        </p:txBody>
      </p:sp>
      <p:sp>
        <p:nvSpPr>
          <p:cNvPr id="8" name="Espace réservé du pied de page 7"/>
          <p:cNvSpPr>
            <a:spLocks noGrp="1"/>
          </p:cNvSpPr>
          <p:nvPr>
            <p:ph type="ftr" sz="quarter" idx="11"/>
          </p:nvPr>
        </p:nvSpPr>
        <p:spPr/>
        <p:txBody>
          <a:bodyPr/>
          <a:lstStyle/>
          <a:p>
            <a:r>
              <a:rPr lang="fr-FR"/>
              <a:t>Nadège CHARBONNIER Responsable GAAS</a:t>
            </a:r>
          </a:p>
        </p:txBody>
      </p:sp>
      <p:sp>
        <p:nvSpPr>
          <p:cNvPr id="9" name="Espace réservé du numéro de diapositive 8"/>
          <p:cNvSpPr>
            <a:spLocks noGrp="1"/>
          </p:cNvSpPr>
          <p:nvPr>
            <p:ph type="sldNum" sz="quarter" idx="12"/>
          </p:nvPr>
        </p:nvSpPr>
        <p:spPr/>
        <p:txBody>
          <a:bodyPr/>
          <a:lstStyle/>
          <a:p>
            <a:fld id="{8F090F4C-470E-45F0-ADED-7F689FAD6252}" type="slidenum">
              <a:rPr lang="fr-FR" smtClean="0"/>
              <a:t>‹N°›</a:t>
            </a:fld>
            <a:endParaRPr lang="fr-FR"/>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a:t>Modifiez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6" name="Espace réservé de la date 5"/>
          <p:cNvSpPr>
            <a:spLocks noGrp="1"/>
          </p:cNvSpPr>
          <p:nvPr>
            <p:ph type="dt" sz="half" idx="10"/>
          </p:nvPr>
        </p:nvSpPr>
        <p:spPr/>
        <p:txBody>
          <a:bodyPr rtlCol="0"/>
          <a:lstStyle/>
          <a:p>
            <a:fld id="{BE38D619-2FE6-47A4-BCEE-5621322F661D}" type="datetime1">
              <a:rPr lang="fr-FR" smtClean="0"/>
              <a:t>07/06/2019</a:t>
            </a:fld>
            <a:endParaRPr lang="fr-FR"/>
          </a:p>
        </p:txBody>
      </p:sp>
      <p:sp>
        <p:nvSpPr>
          <p:cNvPr id="7" name="Espace réservé du numéro de diapositive 6"/>
          <p:cNvSpPr>
            <a:spLocks noGrp="1"/>
          </p:cNvSpPr>
          <p:nvPr>
            <p:ph type="sldNum" sz="quarter" idx="11"/>
          </p:nvPr>
        </p:nvSpPr>
        <p:spPr/>
        <p:txBody>
          <a:bodyPr rtlCol="0"/>
          <a:lstStyle/>
          <a:p>
            <a:fld id="{8F090F4C-470E-45F0-ADED-7F689FAD6252}" type="slidenum">
              <a:rPr lang="fr-FR" smtClean="0"/>
              <a:t>‹N°›</a:t>
            </a:fld>
            <a:endParaRPr lang="fr-FR"/>
          </a:p>
        </p:txBody>
      </p:sp>
      <p:sp>
        <p:nvSpPr>
          <p:cNvPr id="8" name="Espace réservé du pied de page 7"/>
          <p:cNvSpPr>
            <a:spLocks noGrp="1"/>
          </p:cNvSpPr>
          <p:nvPr>
            <p:ph type="ftr" sz="quarter" idx="12"/>
          </p:nvPr>
        </p:nvSpPr>
        <p:spPr/>
        <p:txBody>
          <a:bodyPr rtlCol="0"/>
          <a:lstStyle/>
          <a:p>
            <a:r>
              <a:rPr lang="fr-FR"/>
              <a:t>Nadège CHARBONNIER Responsable GAAS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DE50912-813A-48E0-8493-ECBDE247876D}" type="datetime1">
              <a:rPr lang="fr-FR" smtClean="0"/>
              <a:t>07/06/2019</a:t>
            </a:fld>
            <a:endParaRPr lang="fr-FR"/>
          </a:p>
        </p:txBody>
      </p:sp>
      <p:sp>
        <p:nvSpPr>
          <p:cNvPr id="3" name="Espace réservé du pied de page 2"/>
          <p:cNvSpPr>
            <a:spLocks noGrp="1"/>
          </p:cNvSpPr>
          <p:nvPr>
            <p:ph type="ftr" sz="quarter" idx="11"/>
          </p:nvPr>
        </p:nvSpPr>
        <p:spPr/>
        <p:txBody>
          <a:bodyPr/>
          <a:lstStyle/>
          <a:p>
            <a:r>
              <a:rPr lang="fr-FR"/>
              <a:t>Nadège CHARBONNIER Responsable GAAS</a:t>
            </a:r>
          </a:p>
        </p:txBody>
      </p:sp>
      <p:sp>
        <p:nvSpPr>
          <p:cNvPr id="4" name="Espace réservé du numéro de diapositive 3"/>
          <p:cNvSpPr>
            <a:spLocks noGrp="1"/>
          </p:cNvSpPr>
          <p:nvPr>
            <p:ph type="sldNum" sz="quarter" idx="12"/>
          </p:nvPr>
        </p:nvSpPr>
        <p:spPr/>
        <p:txBody>
          <a:bodyPr/>
          <a:lstStyle/>
          <a:p>
            <a:fld id="{8F090F4C-470E-45F0-ADED-7F689FAD6252}"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a:t>Modifiez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a:t>Modifiez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1" name="Espace réservé de la date 20"/>
          <p:cNvSpPr>
            <a:spLocks noGrp="1"/>
          </p:cNvSpPr>
          <p:nvPr>
            <p:ph type="dt" sz="half" idx="14"/>
          </p:nvPr>
        </p:nvSpPr>
        <p:spPr/>
        <p:txBody>
          <a:bodyPr rtlCol="0"/>
          <a:lstStyle/>
          <a:p>
            <a:fld id="{0C1A9DAC-C0FF-446F-8C51-3F144E23B528}" type="datetime1">
              <a:rPr lang="fr-FR" smtClean="0"/>
              <a:t>07/06/2019</a:t>
            </a:fld>
            <a:endParaRPr lang="fr-FR"/>
          </a:p>
        </p:txBody>
      </p:sp>
      <p:sp>
        <p:nvSpPr>
          <p:cNvPr id="22" name="Espace réservé du numéro de diapositive 21"/>
          <p:cNvSpPr>
            <a:spLocks noGrp="1"/>
          </p:cNvSpPr>
          <p:nvPr>
            <p:ph type="sldNum" sz="quarter" idx="15"/>
          </p:nvPr>
        </p:nvSpPr>
        <p:spPr/>
        <p:txBody>
          <a:bodyPr rtlCol="0"/>
          <a:lstStyle/>
          <a:p>
            <a:fld id="{8F090F4C-470E-45F0-ADED-7F689FAD6252}" type="slidenum">
              <a:rPr lang="fr-FR" smtClean="0"/>
              <a:t>‹N°›</a:t>
            </a:fld>
            <a:endParaRPr lang="fr-FR"/>
          </a:p>
        </p:txBody>
      </p:sp>
      <p:sp>
        <p:nvSpPr>
          <p:cNvPr id="23" name="Espace réservé du pied de page 22"/>
          <p:cNvSpPr>
            <a:spLocks noGrp="1"/>
          </p:cNvSpPr>
          <p:nvPr>
            <p:ph type="ftr" sz="quarter" idx="16"/>
          </p:nvPr>
        </p:nvSpPr>
        <p:spPr/>
        <p:txBody>
          <a:bodyPr rtlCol="0"/>
          <a:lstStyle/>
          <a:p>
            <a:r>
              <a:rPr lang="fr-FR"/>
              <a:t>Nadège CHARBONNIER Responsable GAAS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a:t>Modifiez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a:t>Modifiez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7EF31E2A-9060-45C4-ABFF-E93A3913703C}" type="datetime1">
              <a:rPr lang="fr-FR" smtClean="0"/>
              <a:t>07/06/2019</a:t>
            </a:fld>
            <a:endParaRPr lang="fr-FR"/>
          </a:p>
        </p:txBody>
      </p:sp>
      <p:sp>
        <p:nvSpPr>
          <p:cNvPr id="18" name="Espace réservé du numéro de diapositive 17"/>
          <p:cNvSpPr>
            <a:spLocks noGrp="1"/>
          </p:cNvSpPr>
          <p:nvPr>
            <p:ph type="sldNum" sz="quarter" idx="11"/>
          </p:nvPr>
        </p:nvSpPr>
        <p:spPr/>
        <p:txBody>
          <a:bodyPr rtlCol="0"/>
          <a:lstStyle/>
          <a:p>
            <a:fld id="{8F090F4C-470E-45F0-ADED-7F689FAD6252}" type="slidenum">
              <a:rPr lang="fr-FR" smtClean="0"/>
              <a:t>‹N°›</a:t>
            </a:fld>
            <a:endParaRPr lang="fr-FR"/>
          </a:p>
        </p:txBody>
      </p:sp>
      <p:sp>
        <p:nvSpPr>
          <p:cNvPr id="21" name="Espace réservé du pied de page 20"/>
          <p:cNvSpPr>
            <a:spLocks noGrp="1"/>
          </p:cNvSpPr>
          <p:nvPr>
            <p:ph type="ftr" sz="quarter" idx="12"/>
          </p:nvPr>
        </p:nvSpPr>
        <p:spPr/>
        <p:txBody>
          <a:bodyPr rtlCol="0"/>
          <a:lstStyle/>
          <a:p>
            <a:r>
              <a:rPr lang="fr-FR"/>
              <a:t>Nadège CHARBONNIER Responsable GAAS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a:t>Modifiez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B7907E3-0F6D-457C-A80A-146967842675}" type="datetime1">
              <a:rPr lang="fr-FR" smtClean="0"/>
              <a:t>07/06/2019</a:t>
            </a:fld>
            <a:endParaRPr lang="fr-F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fr-FR"/>
              <a:t>Nadège CHARBONNIER Responsable GAAS</a:t>
            </a: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F090F4C-470E-45F0-ADED-7F689FAD6252}"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caf.fr/sites/default/files/cnaf/Documents/Dser/essentiel/essentiel%20-%20Filoue.pdf" TargetMode="External"/><Relationship Id="rId2" Type="http://schemas.openxmlformats.org/officeDocument/2006/relationships/hyperlink" Target="http://www.caf.fr/sites/default/files/cnaf/Documents/Dser/essentiel/Essentiel_filoue_ESSENTIEL174.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emilie.soeur@caftours.cnafmail.cnaf.fr" TargetMode="External"/><Relationship Id="rId2" Type="http://schemas.openxmlformats.org/officeDocument/2006/relationships/hyperlink" Target="mailto:nadege.charbonnier@caftours.cnafmail.fr" TargetMode="External"/><Relationship Id="rId1" Type="http://schemas.openxmlformats.org/officeDocument/2006/relationships/slideLayout" Target="../slideLayouts/slideLayout2.xml"/><Relationship Id="rId4" Type="http://schemas.openxmlformats.org/officeDocument/2006/relationships/hyperlink" Target="mailto:filoue.cnaf@cnaf.fr"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INFO UTILISATEURS FILOUE </a:t>
            </a:r>
            <a:r>
              <a:rPr lang="fr-FR" sz="2000" b="0" dirty="0"/>
              <a:t>(</a:t>
            </a:r>
            <a:r>
              <a:rPr lang="fr-FR" sz="2000" dirty="0" err="1"/>
              <a:t>FI</a:t>
            </a:r>
            <a:r>
              <a:rPr lang="fr-FR" sz="2000" b="0" dirty="0" err="1"/>
              <a:t>chier</a:t>
            </a:r>
            <a:r>
              <a:rPr lang="fr-FR" sz="2000" b="0" dirty="0"/>
              <a:t> </a:t>
            </a:r>
            <a:r>
              <a:rPr lang="fr-FR" sz="2000" dirty="0" err="1"/>
              <a:t>LO</a:t>
            </a:r>
            <a:r>
              <a:rPr lang="fr-FR" sz="2000" b="0" dirty="0" err="1"/>
              <a:t>calisé</a:t>
            </a:r>
            <a:r>
              <a:rPr lang="fr-FR" sz="2000" b="0" dirty="0"/>
              <a:t> des enfants </a:t>
            </a:r>
            <a:r>
              <a:rPr lang="fr-FR" sz="2000" dirty="0"/>
              <a:t>U</a:t>
            </a:r>
            <a:r>
              <a:rPr lang="fr-FR" sz="2000" b="0" dirty="0"/>
              <a:t>sagers d’</a:t>
            </a:r>
            <a:r>
              <a:rPr lang="fr-FR" sz="2000" dirty="0" err="1"/>
              <a:t>E</a:t>
            </a:r>
            <a:r>
              <a:rPr lang="fr-FR" sz="2000" b="0" dirty="0" err="1"/>
              <a:t>aje</a:t>
            </a:r>
            <a:r>
              <a:rPr lang="fr-FR" sz="2000" b="0" dirty="0"/>
              <a:t>)</a:t>
            </a:r>
            <a:br>
              <a:rPr lang="fr-FR" sz="2000" b="0" dirty="0"/>
            </a:br>
            <a:r>
              <a:rPr lang="fr-FR" sz="1600" b="0" dirty="0"/>
              <a:t>7 juin 2019</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4776" y="260648"/>
            <a:ext cx="789888" cy="1152129"/>
          </a:xfrm>
          <a:prstGeom prst="rect">
            <a:avLst/>
          </a:prstGeom>
        </p:spPr>
      </p:pic>
      <p:sp>
        <p:nvSpPr>
          <p:cNvPr id="5" name="Espace réservé du pied de page 4"/>
          <p:cNvSpPr>
            <a:spLocks noGrp="1"/>
          </p:cNvSpPr>
          <p:nvPr>
            <p:ph type="ftr" sz="quarter" idx="11"/>
          </p:nvPr>
        </p:nvSpPr>
        <p:spPr/>
        <p:txBody>
          <a:bodyPr/>
          <a:lstStyle/>
          <a:p>
            <a:r>
              <a:rPr lang="fr-FR" dirty="0"/>
              <a:t>Nadège CHARBONNIER Responsable GAAS</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9739" y="6093296"/>
            <a:ext cx="1304925" cy="5429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p:cNvSpPr>
            <a:spLocks noGrp="1"/>
          </p:cNvSpPr>
          <p:nvPr>
            <p:ph type="sldNum" sz="quarter" idx="12"/>
          </p:nvPr>
        </p:nvSpPr>
        <p:spPr/>
        <p:txBody>
          <a:bodyPr/>
          <a:lstStyle/>
          <a:p>
            <a:fld id="{8F090F4C-470E-45F0-ADED-7F689FAD6252}" type="slidenum">
              <a:rPr lang="fr-FR" smtClean="0"/>
              <a:t>1</a:t>
            </a:fld>
            <a:endParaRPr lang="fr-FR"/>
          </a:p>
        </p:txBody>
      </p:sp>
    </p:spTree>
    <p:extLst>
      <p:ext uri="{BB962C8B-B14F-4D97-AF65-F5344CB8AC3E}">
        <p14:creationId xmlns:p14="http://schemas.microsoft.com/office/powerpoint/2010/main" val="747336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634082"/>
          </a:xfrm>
          <a:ln>
            <a:solidFill>
              <a:schemeClr val="tx1"/>
            </a:solidFill>
          </a:ln>
        </p:spPr>
        <p:txBody>
          <a:bodyPr/>
          <a:lstStyle/>
          <a:p>
            <a:r>
              <a:rPr lang="fr-FR" dirty="0">
                <a:solidFill>
                  <a:srgbClr val="303030"/>
                </a:solidFill>
              </a:rPr>
              <a:t>Procédure de dépôt du fichier</a:t>
            </a:r>
            <a:endParaRPr lang="fr-FR" dirty="0"/>
          </a:p>
        </p:txBody>
      </p:sp>
      <p:sp>
        <p:nvSpPr>
          <p:cNvPr id="3" name="Espace réservé du contenu 2"/>
          <p:cNvSpPr>
            <a:spLocks noGrp="1"/>
          </p:cNvSpPr>
          <p:nvPr>
            <p:ph sz="quarter" idx="1"/>
          </p:nvPr>
        </p:nvSpPr>
        <p:spPr>
          <a:xfrm>
            <a:off x="457200" y="1340768"/>
            <a:ext cx="7467600" cy="5133184"/>
          </a:xfrm>
        </p:spPr>
        <p:txBody>
          <a:bodyPr/>
          <a:lstStyle/>
          <a:p>
            <a:pPr lvl="1"/>
            <a:r>
              <a:rPr lang="fr-FR" b="1" dirty="0"/>
              <a:t>Accès au site : page d’accueil environnement sécurisé</a:t>
            </a:r>
          </a:p>
          <a:p>
            <a:pPr lvl="1"/>
            <a:endParaRPr lang="fr-FR" b="1" dirty="0"/>
          </a:p>
        </p:txBody>
      </p:sp>
      <p:sp>
        <p:nvSpPr>
          <p:cNvPr id="5" name="Espace réservé du pied de page 4"/>
          <p:cNvSpPr>
            <a:spLocks noGrp="1"/>
          </p:cNvSpPr>
          <p:nvPr>
            <p:ph type="ftr" sz="quarter" idx="16"/>
          </p:nvPr>
        </p:nvSpPr>
        <p:spPr>
          <a:xfrm rot="5400000">
            <a:off x="6860650" y="3607704"/>
            <a:ext cx="3459472" cy="365760"/>
          </a:xfrm>
        </p:spPr>
        <p:txBody>
          <a:bodyPr/>
          <a:lstStyle/>
          <a:p>
            <a:r>
              <a:rPr lang="fr-FR" dirty="0"/>
              <a:t>Nadège CHARBONNIER Responsable GAAS</a:t>
            </a:r>
          </a:p>
        </p:txBody>
      </p:sp>
      <p:sp>
        <p:nvSpPr>
          <p:cNvPr id="4" name="Espace réservé du numéro de diapositive 3"/>
          <p:cNvSpPr>
            <a:spLocks noGrp="1"/>
          </p:cNvSpPr>
          <p:nvPr>
            <p:ph type="sldNum" sz="quarter" idx="15"/>
          </p:nvPr>
        </p:nvSpPr>
        <p:spPr/>
        <p:txBody>
          <a:bodyPr/>
          <a:lstStyle/>
          <a:p>
            <a:fld id="{8F090F4C-470E-45F0-ADED-7F689FAD6252}" type="slidenum">
              <a:rPr lang="fr-FR" smtClean="0"/>
              <a:t>10</a:t>
            </a:fld>
            <a:endParaRPr lang="fr-FR"/>
          </a:p>
        </p:txBody>
      </p:sp>
      <p:pic>
        <p:nvPicPr>
          <p:cNvPr id="7" name="Image 6">
            <a:extLst>
              <a:ext uri="{FF2B5EF4-FFF2-40B4-BE49-F238E27FC236}">
                <a16:creationId xmlns:a16="http://schemas.microsoft.com/office/drawing/2014/main" id="{6B7F9E6E-5F08-45FF-906D-EF26067938DA}"/>
              </a:ext>
            </a:extLst>
          </p:cNvPr>
          <p:cNvPicPr>
            <a:picLocks noChangeAspect="1"/>
          </p:cNvPicPr>
          <p:nvPr/>
        </p:nvPicPr>
        <p:blipFill>
          <a:blip r:embed="rId2"/>
          <a:stretch>
            <a:fillRect/>
          </a:stretch>
        </p:blipFill>
        <p:spPr>
          <a:xfrm>
            <a:off x="1139618" y="2065686"/>
            <a:ext cx="6864763" cy="3960440"/>
          </a:xfrm>
          <a:prstGeom prst="rect">
            <a:avLst/>
          </a:prstGeom>
        </p:spPr>
      </p:pic>
      <p:sp>
        <p:nvSpPr>
          <p:cNvPr id="9" name="Légende : encadrée 8">
            <a:extLst>
              <a:ext uri="{FF2B5EF4-FFF2-40B4-BE49-F238E27FC236}">
                <a16:creationId xmlns:a16="http://schemas.microsoft.com/office/drawing/2014/main" id="{3AEC23AD-C2EA-4281-B42B-76BDDBDEB433}"/>
              </a:ext>
            </a:extLst>
          </p:cNvPr>
          <p:cNvSpPr/>
          <p:nvPr/>
        </p:nvSpPr>
        <p:spPr>
          <a:xfrm>
            <a:off x="1331640" y="5468889"/>
            <a:ext cx="3019539" cy="1114474"/>
          </a:xfrm>
          <a:prstGeom prst="borderCallout1">
            <a:avLst>
              <a:gd name="adj1" fmla="val 50358"/>
              <a:gd name="adj2" fmla="val 100442"/>
              <a:gd name="adj3" fmla="val -22705"/>
              <a:gd name="adj4" fmla="val 135188"/>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dirty="0"/>
              <a:t>Cliquer sur le bouton </a:t>
            </a:r>
            <a:r>
              <a:rPr lang="fr-FR" b="1" dirty="0"/>
              <a:t>Suivant</a:t>
            </a:r>
            <a:r>
              <a:rPr lang="fr-FR" dirty="0"/>
              <a:t>, en bas à droite de l’écran</a:t>
            </a:r>
            <a:endParaRPr lang="fr-FR"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54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8D663BD-08CE-4FE5-A3D0-A9D23C6DAABA}"/>
              </a:ext>
            </a:extLst>
          </p:cNvPr>
          <p:cNvPicPr>
            <a:picLocks noChangeAspect="1"/>
          </p:cNvPicPr>
          <p:nvPr/>
        </p:nvPicPr>
        <p:blipFill>
          <a:blip r:embed="rId2"/>
          <a:stretch>
            <a:fillRect/>
          </a:stretch>
        </p:blipFill>
        <p:spPr>
          <a:xfrm>
            <a:off x="578514" y="1067297"/>
            <a:ext cx="7305854" cy="5516066"/>
          </a:xfrm>
          <a:prstGeom prst="rect">
            <a:avLst/>
          </a:prstGeom>
        </p:spPr>
      </p:pic>
      <p:sp>
        <p:nvSpPr>
          <p:cNvPr id="2" name="Titre 1"/>
          <p:cNvSpPr>
            <a:spLocks noGrp="1"/>
          </p:cNvSpPr>
          <p:nvPr>
            <p:ph type="title"/>
          </p:nvPr>
        </p:nvSpPr>
        <p:spPr>
          <a:xfrm>
            <a:off x="457200" y="274638"/>
            <a:ext cx="7467600" cy="634082"/>
          </a:xfrm>
          <a:ln>
            <a:solidFill>
              <a:schemeClr val="tx1"/>
            </a:solidFill>
          </a:ln>
        </p:spPr>
        <p:txBody>
          <a:bodyPr/>
          <a:lstStyle/>
          <a:p>
            <a:r>
              <a:rPr lang="fr-FR" dirty="0">
                <a:solidFill>
                  <a:srgbClr val="303030"/>
                </a:solidFill>
              </a:rPr>
              <a:t>Procédure de dépôt du fichier</a:t>
            </a:r>
            <a:endParaRPr lang="fr-FR" dirty="0"/>
          </a:p>
        </p:txBody>
      </p:sp>
      <p:sp>
        <p:nvSpPr>
          <p:cNvPr id="5" name="Espace réservé du pied de page 4"/>
          <p:cNvSpPr>
            <a:spLocks noGrp="1"/>
          </p:cNvSpPr>
          <p:nvPr>
            <p:ph type="ftr" sz="quarter" idx="16"/>
          </p:nvPr>
        </p:nvSpPr>
        <p:spPr>
          <a:xfrm rot="5400000">
            <a:off x="6860650" y="3607704"/>
            <a:ext cx="3459472" cy="365760"/>
          </a:xfrm>
        </p:spPr>
        <p:txBody>
          <a:bodyPr/>
          <a:lstStyle/>
          <a:p>
            <a:r>
              <a:rPr lang="fr-FR" dirty="0"/>
              <a:t>Nadège CHARBONNIER Responsable GAAS</a:t>
            </a:r>
          </a:p>
        </p:txBody>
      </p:sp>
      <p:sp>
        <p:nvSpPr>
          <p:cNvPr id="4" name="Espace réservé du numéro de diapositive 3"/>
          <p:cNvSpPr>
            <a:spLocks noGrp="1"/>
          </p:cNvSpPr>
          <p:nvPr>
            <p:ph type="sldNum" sz="quarter" idx="15"/>
          </p:nvPr>
        </p:nvSpPr>
        <p:spPr/>
        <p:txBody>
          <a:bodyPr/>
          <a:lstStyle/>
          <a:p>
            <a:fld id="{8F090F4C-470E-45F0-ADED-7F689FAD6252}" type="slidenum">
              <a:rPr lang="fr-FR" smtClean="0"/>
              <a:t>11</a:t>
            </a:fld>
            <a:endParaRPr lang="fr-FR"/>
          </a:p>
        </p:txBody>
      </p:sp>
      <p:sp>
        <p:nvSpPr>
          <p:cNvPr id="9" name="Légende : encadrée 8">
            <a:extLst>
              <a:ext uri="{FF2B5EF4-FFF2-40B4-BE49-F238E27FC236}">
                <a16:creationId xmlns:a16="http://schemas.microsoft.com/office/drawing/2014/main" id="{3AEC23AD-C2EA-4281-B42B-76BDDBDEB433}"/>
              </a:ext>
            </a:extLst>
          </p:cNvPr>
          <p:cNvSpPr/>
          <p:nvPr/>
        </p:nvSpPr>
        <p:spPr>
          <a:xfrm>
            <a:off x="363212" y="4866473"/>
            <a:ext cx="3019539" cy="1114474"/>
          </a:xfrm>
          <a:prstGeom prst="borderCallout1">
            <a:avLst>
              <a:gd name="adj1" fmla="val 50358"/>
              <a:gd name="adj2" fmla="val 100442"/>
              <a:gd name="adj3" fmla="val -52310"/>
              <a:gd name="adj4" fmla="val 129256"/>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dirty="0"/>
              <a:t>Cliquer sur l’action souhaitée, en l’occurrence </a:t>
            </a:r>
            <a:r>
              <a:rPr lang="fr-FR" b="1" dirty="0"/>
              <a:t>« Déposer un fichier Filoue au format csv »</a:t>
            </a:r>
            <a:r>
              <a:rPr lang="fr-FR" dirty="0"/>
              <a:t>.</a:t>
            </a:r>
          </a:p>
        </p:txBody>
      </p:sp>
    </p:spTree>
    <p:extLst>
      <p:ext uri="{BB962C8B-B14F-4D97-AF65-F5344CB8AC3E}">
        <p14:creationId xmlns:p14="http://schemas.microsoft.com/office/powerpoint/2010/main" val="4083775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79853BF-06D8-4F95-BCD9-ECBC3FC4B693}"/>
              </a:ext>
            </a:extLst>
          </p:cNvPr>
          <p:cNvPicPr>
            <a:picLocks noChangeAspect="1"/>
          </p:cNvPicPr>
          <p:nvPr/>
        </p:nvPicPr>
        <p:blipFill>
          <a:blip r:embed="rId2"/>
          <a:stretch>
            <a:fillRect/>
          </a:stretch>
        </p:blipFill>
        <p:spPr>
          <a:xfrm>
            <a:off x="539552" y="1196753"/>
            <a:ext cx="7378740" cy="5561218"/>
          </a:xfrm>
          <a:prstGeom prst="rect">
            <a:avLst/>
          </a:prstGeom>
        </p:spPr>
      </p:pic>
      <p:sp>
        <p:nvSpPr>
          <p:cNvPr id="2" name="Titre 1"/>
          <p:cNvSpPr>
            <a:spLocks noGrp="1"/>
          </p:cNvSpPr>
          <p:nvPr>
            <p:ph type="title"/>
          </p:nvPr>
        </p:nvSpPr>
        <p:spPr>
          <a:xfrm>
            <a:off x="457200" y="274638"/>
            <a:ext cx="7467600" cy="850106"/>
          </a:xfrm>
          <a:ln>
            <a:solidFill>
              <a:schemeClr val="tx1"/>
            </a:solidFill>
          </a:ln>
        </p:spPr>
        <p:txBody>
          <a:bodyPr>
            <a:normAutofit fontScale="90000"/>
          </a:bodyPr>
          <a:lstStyle/>
          <a:p>
            <a:r>
              <a:rPr lang="fr-FR" dirty="0">
                <a:solidFill>
                  <a:srgbClr val="303030"/>
                </a:solidFill>
              </a:rPr>
              <a:t>Procédure de dépôt d’un fichier MONO EAJE</a:t>
            </a:r>
            <a:endParaRPr lang="fr-FR" dirty="0"/>
          </a:p>
        </p:txBody>
      </p:sp>
      <p:sp>
        <p:nvSpPr>
          <p:cNvPr id="5" name="Espace réservé du pied de page 4"/>
          <p:cNvSpPr>
            <a:spLocks noGrp="1"/>
          </p:cNvSpPr>
          <p:nvPr>
            <p:ph type="ftr" sz="quarter" idx="16"/>
          </p:nvPr>
        </p:nvSpPr>
        <p:spPr>
          <a:xfrm rot="5400000">
            <a:off x="6860650" y="3607704"/>
            <a:ext cx="3459472" cy="365760"/>
          </a:xfrm>
        </p:spPr>
        <p:txBody>
          <a:bodyPr/>
          <a:lstStyle/>
          <a:p>
            <a:r>
              <a:rPr lang="fr-FR" dirty="0"/>
              <a:t>Nadège CHARBONNIER Responsable GAAS</a:t>
            </a:r>
          </a:p>
        </p:txBody>
      </p:sp>
      <p:sp>
        <p:nvSpPr>
          <p:cNvPr id="4" name="Espace réservé du numéro de diapositive 3"/>
          <p:cNvSpPr>
            <a:spLocks noGrp="1"/>
          </p:cNvSpPr>
          <p:nvPr>
            <p:ph type="sldNum" sz="quarter" idx="15"/>
          </p:nvPr>
        </p:nvSpPr>
        <p:spPr/>
        <p:txBody>
          <a:bodyPr/>
          <a:lstStyle/>
          <a:p>
            <a:fld id="{8F090F4C-470E-45F0-ADED-7F689FAD6252}" type="slidenum">
              <a:rPr lang="fr-FR" smtClean="0"/>
              <a:t>12</a:t>
            </a:fld>
            <a:endParaRPr lang="fr-FR"/>
          </a:p>
        </p:txBody>
      </p:sp>
      <p:sp>
        <p:nvSpPr>
          <p:cNvPr id="9" name="Légende : encadrée 8">
            <a:extLst>
              <a:ext uri="{FF2B5EF4-FFF2-40B4-BE49-F238E27FC236}">
                <a16:creationId xmlns:a16="http://schemas.microsoft.com/office/drawing/2014/main" id="{3AEC23AD-C2EA-4281-B42B-76BDDBDEB433}"/>
              </a:ext>
            </a:extLst>
          </p:cNvPr>
          <p:cNvSpPr/>
          <p:nvPr/>
        </p:nvSpPr>
        <p:spPr>
          <a:xfrm>
            <a:off x="400919" y="4005064"/>
            <a:ext cx="3019539" cy="1114474"/>
          </a:xfrm>
          <a:prstGeom prst="borderCallout1">
            <a:avLst>
              <a:gd name="adj1" fmla="val 50358"/>
              <a:gd name="adj2" fmla="val 100442"/>
              <a:gd name="adj3" fmla="val -81069"/>
              <a:gd name="adj4" fmla="val 13425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dirty="0"/>
              <a:t>Sélectionner le bouton correspondant à la nature du fichier à déposer</a:t>
            </a:r>
          </a:p>
        </p:txBody>
      </p:sp>
    </p:spTree>
    <p:extLst>
      <p:ext uri="{BB962C8B-B14F-4D97-AF65-F5344CB8AC3E}">
        <p14:creationId xmlns:p14="http://schemas.microsoft.com/office/powerpoint/2010/main" val="145756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883086"/>
          </a:xfrm>
          <a:ln>
            <a:solidFill>
              <a:schemeClr val="tx1"/>
            </a:solidFill>
          </a:ln>
        </p:spPr>
        <p:txBody>
          <a:bodyPr>
            <a:normAutofit fontScale="90000"/>
          </a:bodyPr>
          <a:lstStyle/>
          <a:p>
            <a:r>
              <a:rPr lang="fr-FR" dirty="0">
                <a:solidFill>
                  <a:srgbClr val="303030"/>
                </a:solidFill>
              </a:rPr>
              <a:t>Procédure de dépôt d’un fichier MONO EAJE</a:t>
            </a:r>
            <a:endParaRPr lang="fr-FR" dirty="0"/>
          </a:p>
        </p:txBody>
      </p:sp>
      <p:sp>
        <p:nvSpPr>
          <p:cNvPr id="5" name="Espace réservé du pied de page 4"/>
          <p:cNvSpPr>
            <a:spLocks noGrp="1"/>
          </p:cNvSpPr>
          <p:nvPr>
            <p:ph type="ftr" sz="quarter" idx="16"/>
          </p:nvPr>
        </p:nvSpPr>
        <p:spPr>
          <a:xfrm rot="5400000">
            <a:off x="6860650" y="3607704"/>
            <a:ext cx="3459472" cy="365760"/>
          </a:xfrm>
        </p:spPr>
        <p:txBody>
          <a:bodyPr/>
          <a:lstStyle/>
          <a:p>
            <a:r>
              <a:rPr lang="fr-FR" dirty="0"/>
              <a:t>Nadège CHARBONNIER Responsable GAAS</a:t>
            </a:r>
          </a:p>
        </p:txBody>
      </p:sp>
      <p:sp>
        <p:nvSpPr>
          <p:cNvPr id="4" name="Espace réservé du numéro de diapositive 3"/>
          <p:cNvSpPr>
            <a:spLocks noGrp="1"/>
          </p:cNvSpPr>
          <p:nvPr>
            <p:ph type="sldNum" sz="quarter" idx="15"/>
          </p:nvPr>
        </p:nvSpPr>
        <p:spPr/>
        <p:txBody>
          <a:bodyPr/>
          <a:lstStyle/>
          <a:p>
            <a:fld id="{8F090F4C-470E-45F0-ADED-7F689FAD6252}" type="slidenum">
              <a:rPr lang="fr-FR" smtClean="0"/>
              <a:t>13</a:t>
            </a:fld>
            <a:endParaRPr lang="fr-FR"/>
          </a:p>
        </p:txBody>
      </p:sp>
      <p:pic>
        <p:nvPicPr>
          <p:cNvPr id="3" name="Image 2">
            <a:extLst>
              <a:ext uri="{FF2B5EF4-FFF2-40B4-BE49-F238E27FC236}">
                <a16:creationId xmlns:a16="http://schemas.microsoft.com/office/drawing/2014/main" id="{1D1F050B-7964-467F-9A72-76B6D9806B89}"/>
              </a:ext>
            </a:extLst>
          </p:cNvPr>
          <p:cNvPicPr>
            <a:picLocks noChangeAspect="1"/>
          </p:cNvPicPr>
          <p:nvPr/>
        </p:nvPicPr>
        <p:blipFill>
          <a:blip r:embed="rId2"/>
          <a:stretch>
            <a:fillRect/>
          </a:stretch>
        </p:blipFill>
        <p:spPr>
          <a:xfrm>
            <a:off x="899592" y="1157724"/>
            <a:ext cx="6552728" cy="4940827"/>
          </a:xfrm>
          <a:prstGeom prst="rect">
            <a:avLst/>
          </a:prstGeom>
        </p:spPr>
      </p:pic>
      <p:sp>
        <p:nvSpPr>
          <p:cNvPr id="8" name="Légende : encadrée 7">
            <a:extLst>
              <a:ext uri="{FF2B5EF4-FFF2-40B4-BE49-F238E27FC236}">
                <a16:creationId xmlns:a16="http://schemas.microsoft.com/office/drawing/2014/main" id="{10A04B0E-D022-4A59-B963-F8A70A4149E2}"/>
              </a:ext>
            </a:extLst>
          </p:cNvPr>
          <p:cNvSpPr/>
          <p:nvPr/>
        </p:nvSpPr>
        <p:spPr>
          <a:xfrm>
            <a:off x="217968" y="3418391"/>
            <a:ext cx="3019539" cy="1114474"/>
          </a:xfrm>
          <a:prstGeom prst="borderCallout1">
            <a:avLst>
              <a:gd name="adj1" fmla="val 50358"/>
              <a:gd name="adj2" fmla="val 100442"/>
              <a:gd name="adj3" fmla="val -70919"/>
              <a:gd name="adj4" fmla="val 11708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dirty="0"/>
              <a:t>Cliquer sur la fenêtre </a:t>
            </a:r>
            <a:r>
              <a:rPr lang="fr-FR" b="1" dirty="0"/>
              <a:t>« Nom de la Caf »</a:t>
            </a:r>
            <a:r>
              <a:rPr lang="fr-FR" dirty="0"/>
              <a:t> pour ouvrir la liste déroulante de sélection de la Caf</a:t>
            </a:r>
          </a:p>
        </p:txBody>
      </p:sp>
      <p:sp>
        <p:nvSpPr>
          <p:cNvPr id="10" name="Légende : encadrée 9">
            <a:extLst>
              <a:ext uri="{FF2B5EF4-FFF2-40B4-BE49-F238E27FC236}">
                <a16:creationId xmlns:a16="http://schemas.microsoft.com/office/drawing/2014/main" id="{AD993E01-6BE1-409E-A30A-4CA2F07B10AF}"/>
              </a:ext>
            </a:extLst>
          </p:cNvPr>
          <p:cNvSpPr/>
          <p:nvPr/>
        </p:nvSpPr>
        <p:spPr>
          <a:xfrm>
            <a:off x="4572000" y="4365104"/>
            <a:ext cx="3379733" cy="1733447"/>
          </a:xfrm>
          <a:prstGeom prst="borderCallout1">
            <a:avLst>
              <a:gd name="adj1" fmla="val -1239"/>
              <a:gd name="adj2" fmla="val 49554"/>
              <a:gd name="adj3" fmla="val -61667"/>
              <a:gd name="adj4" fmla="val -657"/>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dirty="0"/>
              <a:t>En cliquant dans la fenêtre </a:t>
            </a:r>
            <a:r>
              <a:rPr lang="fr-FR" b="1" dirty="0"/>
              <a:t>« Commune d’implantation de l’</a:t>
            </a:r>
            <a:r>
              <a:rPr lang="fr-FR" b="1" dirty="0" err="1"/>
              <a:t>Eaje</a:t>
            </a:r>
            <a:r>
              <a:rPr lang="fr-FR" b="1" dirty="0"/>
              <a:t> »</a:t>
            </a:r>
            <a:r>
              <a:rPr lang="fr-FR" dirty="0"/>
              <a:t>, ouvre une nouvelle fenêtre dans laquelle il convient de saisir le code Caf</a:t>
            </a:r>
          </a:p>
        </p:txBody>
      </p:sp>
    </p:spTree>
    <p:extLst>
      <p:ext uri="{BB962C8B-B14F-4D97-AF65-F5344CB8AC3E}">
        <p14:creationId xmlns:p14="http://schemas.microsoft.com/office/powerpoint/2010/main" val="3176351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0D2AFD9-3CBE-4488-9BDD-19F0113FE7FA}"/>
              </a:ext>
            </a:extLst>
          </p:cNvPr>
          <p:cNvPicPr>
            <a:picLocks noChangeAspect="1"/>
          </p:cNvPicPr>
          <p:nvPr/>
        </p:nvPicPr>
        <p:blipFill>
          <a:blip r:embed="rId2"/>
          <a:stretch>
            <a:fillRect/>
          </a:stretch>
        </p:blipFill>
        <p:spPr>
          <a:xfrm>
            <a:off x="544354" y="1035710"/>
            <a:ext cx="7344500" cy="5547652"/>
          </a:xfrm>
          <a:prstGeom prst="rect">
            <a:avLst/>
          </a:prstGeom>
        </p:spPr>
      </p:pic>
      <p:sp>
        <p:nvSpPr>
          <p:cNvPr id="2" name="Titre 1"/>
          <p:cNvSpPr>
            <a:spLocks noGrp="1"/>
          </p:cNvSpPr>
          <p:nvPr>
            <p:ph type="title"/>
          </p:nvPr>
        </p:nvSpPr>
        <p:spPr>
          <a:xfrm>
            <a:off x="457200" y="188640"/>
            <a:ext cx="7467600" cy="847070"/>
          </a:xfrm>
          <a:ln>
            <a:solidFill>
              <a:schemeClr val="tx1"/>
            </a:solidFill>
          </a:ln>
        </p:spPr>
        <p:txBody>
          <a:bodyPr>
            <a:normAutofit fontScale="90000"/>
          </a:bodyPr>
          <a:lstStyle/>
          <a:p>
            <a:r>
              <a:rPr lang="fr-FR" dirty="0">
                <a:solidFill>
                  <a:srgbClr val="303030"/>
                </a:solidFill>
              </a:rPr>
              <a:t>Procédure de dépôt d’un fichier MONO EAJE</a:t>
            </a:r>
            <a:endParaRPr lang="fr-FR" dirty="0"/>
          </a:p>
        </p:txBody>
      </p:sp>
      <p:sp>
        <p:nvSpPr>
          <p:cNvPr id="5" name="Espace réservé du pied de page 4"/>
          <p:cNvSpPr>
            <a:spLocks noGrp="1"/>
          </p:cNvSpPr>
          <p:nvPr>
            <p:ph type="ftr" sz="quarter" idx="16"/>
          </p:nvPr>
        </p:nvSpPr>
        <p:spPr>
          <a:xfrm rot="5400000">
            <a:off x="6860650" y="3607704"/>
            <a:ext cx="3459472" cy="365760"/>
          </a:xfrm>
        </p:spPr>
        <p:txBody>
          <a:bodyPr/>
          <a:lstStyle/>
          <a:p>
            <a:r>
              <a:rPr lang="fr-FR" dirty="0"/>
              <a:t>Nadège CHARBONNIER Responsable GAAS</a:t>
            </a:r>
          </a:p>
        </p:txBody>
      </p:sp>
      <p:sp>
        <p:nvSpPr>
          <p:cNvPr id="4" name="Espace réservé du numéro de diapositive 3"/>
          <p:cNvSpPr>
            <a:spLocks noGrp="1"/>
          </p:cNvSpPr>
          <p:nvPr>
            <p:ph type="sldNum" sz="quarter" idx="15"/>
          </p:nvPr>
        </p:nvSpPr>
        <p:spPr/>
        <p:txBody>
          <a:bodyPr/>
          <a:lstStyle/>
          <a:p>
            <a:fld id="{8F090F4C-470E-45F0-ADED-7F689FAD6252}" type="slidenum">
              <a:rPr lang="fr-FR" smtClean="0"/>
              <a:t>14</a:t>
            </a:fld>
            <a:endParaRPr lang="fr-FR"/>
          </a:p>
        </p:txBody>
      </p:sp>
      <p:sp>
        <p:nvSpPr>
          <p:cNvPr id="10" name="Légende : encadrée 9">
            <a:extLst>
              <a:ext uri="{FF2B5EF4-FFF2-40B4-BE49-F238E27FC236}">
                <a16:creationId xmlns:a16="http://schemas.microsoft.com/office/drawing/2014/main" id="{AD993E01-6BE1-409E-A30A-4CA2F07B10AF}"/>
              </a:ext>
            </a:extLst>
          </p:cNvPr>
          <p:cNvSpPr/>
          <p:nvPr/>
        </p:nvSpPr>
        <p:spPr>
          <a:xfrm>
            <a:off x="356063" y="4653136"/>
            <a:ext cx="2875677" cy="634082"/>
          </a:xfrm>
          <a:prstGeom prst="borderCallout1">
            <a:avLst>
              <a:gd name="adj1" fmla="val -1239"/>
              <a:gd name="adj2" fmla="val 49554"/>
              <a:gd name="adj3" fmla="val -107487"/>
              <a:gd name="adj4" fmla="val 8819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dirty="0"/>
              <a:t>Code Caf, en l’occurrence </a:t>
            </a:r>
            <a:r>
              <a:rPr lang="fr-FR" b="1" dirty="0"/>
              <a:t>« 371 »</a:t>
            </a:r>
            <a:endParaRPr lang="fr-FR" dirty="0"/>
          </a:p>
        </p:txBody>
      </p:sp>
      <p:sp>
        <p:nvSpPr>
          <p:cNvPr id="9" name="Légende : encadrée 8">
            <a:extLst>
              <a:ext uri="{FF2B5EF4-FFF2-40B4-BE49-F238E27FC236}">
                <a16:creationId xmlns:a16="http://schemas.microsoft.com/office/drawing/2014/main" id="{C09DA0E3-B4A0-4CB8-B48A-9E88F4E3DFC5}"/>
              </a:ext>
            </a:extLst>
          </p:cNvPr>
          <p:cNvSpPr/>
          <p:nvPr/>
        </p:nvSpPr>
        <p:spPr>
          <a:xfrm>
            <a:off x="3563888" y="4293096"/>
            <a:ext cx="4565129" cy="1962162"/>
          </a:xfrm>
          <a:prstGeom prst="borderCallout1">
            <a:avLst>
              <a:gd name="adj1" fmla="val -1239"/>
              <a:gd name="adj2" fmla="val 49554"/>
              <a:gd name="adj3" fmla="val -16942"/>
              <a:gd name="adj4" fmla="val 20424"/>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dirty="0"/>
              <a:t>Il convient alors de sélectionner la commune d’implantation de l’</a:t>
            </a:r>
            <a:r>
              <a:rPr lang="fr-FR" dirty="0" err="1"/>
              <a:t>Eaje</a:t>
            </a:r>
            <a:r>
              <a:rPr lang="fr-FR" dirty="0"/>
              <a:t> :</a:t>
            </a:r>
          </a:p>
          <a:p>
            <a:pPr lvl="0"/>
            <a:r>
              <a:rPr lang="fr-FR" dirty="0"/>
              <a:t>soit en choisissant la commune voulue en faisant défiler la liste déroulante des communes du département,</a:t>
            </a:r>
          </a:p>
          <a:p>
            <a:r>
              <a:rPr lang="fr-FR" dirty="0"/>
              <a:t>soit en saisissant les premiers caractères du libellé de la commune voulue.</a:t>
            </a:r>
          </a:p>
        </p:txBody>
      </p:sp>
    </p:spTree>
    <p:extLst>
      <p:ext uri="{BB962C8B-B14F-4D97-AF65-F5344CB8AC3E}">
        <p14:creationId xmlns:p14="http://schemas.microsoft.com/office/powerpoint/2010/main" val="368415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646F0B7-69E6-4D76-B9DE-18CDB0F74703}"/>
              </a:ext>
            </a:extLst>
          </p:cNvPr>
          <p:cNvPicPr/>
          <p:nvPr/>
        </p:nvPicPr>
        <p:blipFill>
          <a:blip r:embed="rId2">
            <a:extLst>
              <a:ext uri="{28A0092B-C50C-407E-A947-70E740481C1C}">
                <a14:useLocalDpi xmlns:a14="http://schemas.microsoft.com/office/drawing/2010/main" val="0"/>
              </a:ext>
            </a:extLst>
          </a:blip>
          <a:stretch>
            <a:fillRect/>
          </a:stretch>
        </p:blipFill>
        <p:spPr>
          <a:xfrm>
            <a:off x="683568" y="1124744"/>
            <a:ext cx="7056784" cy="5616625"/>
          </a:xfrm>
          <a:prstGeom prst="rect">
            <a:avLst/>
          </a:prstGeom>
          <a:effectLst>
            <a:outerShdw blurRad="50800" dist="38100" dir="2700000" algn="tl" rotWithShape="0">
              <a:prstClr val="black">
                <a:alpha val="40000"/>
              </a:prstClr>
            </a:outerShdw>
          </a:effectLst>
        </p:spPr>
      </p:pic>
      <p:sp>
        <p:nvSpPr>
          <p:cNvPr id="2" name="Titre 1"/>
          <p:cNvSpPr>
            <a:spLocks noGrp="1"/>
          </p:cNvSpPr>
          <p:nvPr>
            <p:ph type="title"/>
          </p:nvPr>
        </p:nvSpPr>
        <p:spPr>
          <a:xfrm>
            <a:off x="457200" y="274638"/>
            <a:ext cx="7467600" cy="850106"/>
          </a:xfrm>
          <a:ln>
            <a:solidFill>
              <a:schemeClr val="tx1"/>
            </a:solidFill>
          </a:ln>
        </p:spPr>
        <p:txBody>
          <a:bodyPr>
            <a:normAutofit fontScale="90000"/>
          </a:bodyPr>
          <a:lstStyle/>
          <a:p>
            <a:r>
              <a:rPr lang="fr-FR" dirty="0">
                <a:solidFill>
                  <a:srgbClr val="303030"/>
                </a:solidFill>
              </a:rPr>
              <a:t>Procédure de dépôt d’un fichier MONO EAJE</a:t>
            </a:r>
            <a:endParaRPr lang="fr-FR" dirty="0"/>
          </a:p>
        </p:txBody>
      </p:sp>
      <p:sp>
        <p:nvSpPr>
          <p:cNvPr id="5" name="Espace réservé du pied de page 4"/>
          <p:cNvSpPr>
            <a:spLocks noGrp="1"/>
          </p:cNvSpPr>
          <p:nvPr>
            <p:ph type="ftr" sz="quarter" idx="16"/>
          </p:nvPr>
        </p:nvSpPr>
        <p:spPr>
          <a:xfrm rot="5400000">
            <a:off x="6860650" y="3607704"/>
            <a:ext cx="3459472" cy="365760"/>
          </a:xfrm>
        </p:spPr>
        <p:txBody>
          <a:bodyPr/>
          <a:lstStyle/>
          <a:p>
            <a:r>
              <a:rPr lang="fr-FR" dirty="0"/>
              <a:t>Nadège CHARBONNIER Responsable GAAS</a:t>
            </a:r>
          </a:p>
        </p:txBody>
      </p:sp>
      <p:sp>
        <p:nvSpPr>
          <p:cNvPr id="4" name="Espace réservé du numéro de diapositive 3"/>
          <p:cNvSpPr>
            <a:spLocks noGrp="1"/>
          </p:cNvSpPr>
          <p:nvPr>
            <p:ph type="sldNum" sz="quarter" idx="15"/>
          </p:nvPr>
        </p:nvSpPr>
        <p:spPr/>
        <p:txBody>
          <a:bodyPr/>
          <a:lstStyle/>
          <a:p>
            <a:fld id="{8F090F4C-470E-45F0-ADED-7F689FAD6252}" type="slidenum">
              <a:rPr lang="fr-FR" smtClean="0"/>
              <a:t>15</a:t>
            </a:fld>
            <a:endParaRPr lang="fr-FR"/>
          </a:p>
        </p:txBody>
      </p:sp>
      <p:sp>
        <p:nvSpPr>
          <p:cNvPr id="10" name="Légende : encadrée 9">
            <a:extLst>
              <a:ext uri="{FF2B5EF4-FFF2-40B4-BE49-F238E27FC236}">
                <a16:creationId xmlns:a16="http://schemas.microsoft.com/office/drawing/2014/main" id="{AD993E01-6BE1-409E-A30A-4CA2F07B10AF}"/>
              </a:ext>
            </a:extLst>
          </p:cNvPr>
          <p:cNvSpPr/>
          <p:nvPr/>
        </p:nvSpPr>
        <p:spPr>
          <a:xfrm>
            <a:off x="1115616" y="4722888"/>
            <a:ext cx="2845866" cy="915664"/>
          </a:xfrm>
          <a:prstGeom prst="borderCallout1">
            <a:avLst>
              <a:gd name="adj1" fmla="val -1239"/>
              <a:gd name="adj2" fmla="val 49554"/>
              <a:gd name="adj3" fmla="val -92180"/>
              <a:gd name="adj4" fmla="val 95729"/>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dirty="0"/>
              <a:t>Ex dossier n° 201500437</a:t>
            </a:r>
          </a:p>
          <a:p>
            <a:endParaRPr lang="fr-FR" dirty="0"/>
          </a:p>
          <a:p>
            <a:r>
              <a:rPr lang="fr-FR" dirty="0"/>
              <a:t>Année = 2015</a:t>
            </a:r>
          </a:p>
        </p:txBody>
      </p:sp>
      <p:sp>
        <p:nvSpPr>
          <p:cNvPr id="9" name="Légende : encadrée 8">
            <a:extLst>
              <a:ext uri="{FF2B5EF4-FFF2-40B4-BE49-F238E27FC236}">
                <a16:creationId xmlns:a16="http://schemas.microsoft.com/office/drawing/2014/main" id="{C09DA0E3-B4A0-4CB8-B48A-9E88F4E3DFC5}"/>
              </a:ext>
            </a:extLst>
          </p:cNvPr>
          <p:cNvSpPr/>
          <p:nvPr/>
        </p:nvSpPr>
        <p:spPr>
          <a:xfrm>
            <a:off x="5076056" y="4817592"/>
            <a:ext cx="2413817" cy="363128"/>
          </a:xfrm>
          <a:prstGeom prst="borderCallout1">
            <a:avLst>
              <a:gd name="adj1" fmla="val -1239"/>
              <a:gd name="adj2" fmla="val 49554"/>
              <a:gd name="adj3" fmla="val -121010"/>
              <a:gd name="adj4" fmla="val -17738"/>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dirty="0"/>
              <a:t>Numéro = 00437</a:t>
            </a:r>
          </a:p>
        </p:txBody>
      </p:sp>
      <p:sp>
        <p:nvSpPr>
          <p:cNvPr id="11" name="Légende : encadrée 10">
            <a:extLst>
              <a:ext uri="{FF2B5EF4-FFF2-40B4-BE49-F238E27FC236}">
                <a16:creationId xmlns:a16="http://schemas.microsoft.com/office/drawing/2014/main" id="{8AC32E8D-51CA-4A5E-8EAA-5E4BB9B3980B}"/>
              </a:ext>
            </a:extLst>
          </p:cNvPr>
          <p:cNvSpPr/>
          <p:nvPr/>
        </p:nvSpPr>
        <p:spPr>
          <a:xfrm>
            <a:off x="5148064" y="5892130"/>
            <a:ext cx="2413817" cy="363128"/>
          </a:xfrm>
          <a:prstGeom prst="borderCallout1">
            <a:avLst>
              <a:gd name="adj1" fmla="val 97409"/>
              <a:gd name="adj2" fmla="val 49554"/>
              <a:gd name="adj3" fmla="val 172338"/>
              <a:gd name="adj4" fmla="val 49043"/>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dirty="0"/>
              <a:t>Cliquer sur suivant</a:t>
            </a:r>
          </a:p>
        </p:txBody>
      </p:sp>
    </p:spTree>
    <p:extLst>
      <p:ext uri="{BB962C8B-B14F-4D97-AF65-F5344CB8AC3E}">
        <p14:creationId xmlns:p14="http://schemas.microsoft.com/office/powerpoint/2010/main" val="2820275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78C3CB0-07BF-4C8B-912A-02C2ABEFF12A}"/>
              </a:ext>
            </a:extLst>
          </p:cNvPr>
          <p:cNvPicPr>
            <a:picLocks noChangeAspect="1"/>
          </p:cNvPicPr>
          <p:nvPr/>
        </p:nvPicPr>
        <p:blipFill>
          <a:blip r:embed="rId2"/>
          <a:stretch>
            <a:fillRect/>
          </a:stretch>
        </p:blipFill>
        <p:spPr>
          <a:xfrm>
            <a:off x="683567" y="1217628"/>
            <a:ext cx="7650863" cy="4803660"/>
          </a:xfrm>
          <a:prstGeom prst="rect">
            <a:avLst/>
          </a:prstGeom>
        </p:spPr>
      </p:pic>
      <p:sp>
        <p:nvSpPr>
          <p:cNvPr id="2" name="Titre 1"/>
          <p:cNvSpPr>
            <a:spLocks noGrp="1"/>
          </p:cNvSpPr>
          <p:nvPr>
            <p:ph type="title"/>
          </p:nvPr>
        </p:nvSpPr>
        <p:spPr>
          <a:xfrm>
            <a:off x="457200" y="274637"/>
            <a:ext cx="7467600" cy="870759"/>
          </a:xfrm>
          <a:ln>
            <a:solidFill>
              <a:schemeClr val="tx1"/>
            </a:solidFill>
          </a:ln>
        </p:spPr>
        <p:txBody>
          <a:bodyPr>
            <a:normAutofit fontScale="90000"/>
          </a:bodyPr>
          <a:lstStyle/>
          <a:p>
            <a:r>
              <a:rPr lang="fr-FR" dirty="0">
                <a:solidFill>
                  <a:srgbClr val="303030"/>
                </a:solidFill>
              </a:rPr>
              <a:t>Procédure de dépôt d’un fichier MONO EAJE</a:t>
            </a:r>
            <a:endParaRPr lang="fr-FR" dirty="0"/>
          </a:p>
        </p:txBody>
      </p:sp>
      <p:sp>
        <p:nvSpPr>
          <p:cNvPr id="5" name="Espace réservé du pied de page 4"/>
          <p:cNvSpPr>
            <a:spLocks noGrp="1"/>
          </p:cNvSpPr>
          <p:nvPr>
            <p:ph type="ftr" sz="quarter" idx="16"/>
          </p:nvPr>
        </p:nvSpPr>
        <p:spPr>
          <a:xfrm rot="5400000">
            <a:off x="6860650" y="3607704"/>
            <a:ext cx="3459472" cy="365760"/>
          </a:xfrm>
        </p:spPr>
        <p:txBody>
          <a:bodyPr/>
          <a:lstStyle/>
          <a:p>
            <a:r>
              <a:rPr lang="fr-FR" dirty="0"/>
              <a:t>Nadège CHARBONNIER Responsable GAAS</a:t>
            </a:r>
          </a:p>
        </p:txBody>
      </p:sp>
      <p:sp>
        <p:nvSpPr>
          <p:cNvPr id="4" name="Espace réservé du numéro de diapositive 3"/>
          <p:cNvSpPr>
            <a:spLocks noGrp="1"/>
          </p:cNvSpPr>
          <p:nvPr>
            <p:ph type="sldNum" sz="quarter" idx="15"/>
          </p:nvPr>
        </p:nvSpPr>
        <p:spPr/>
        <p:txBody>
          <a:bodyPr/>
          <a:lstStyle/>
          <a:p>
            <a:fld id="{8F090F4C-470E-45F0-ADED-7F689FAD6252}" type="slidenum">
              <a:rPr lang="fr-FR" smtClean="0"/>
              <a:t>16</a:t>
            </a:fld>
            <a:endParaRPr lang="fr-FR"/>
          </a:p>
        </p:txBody>
      </p:sp>
      <p:sp>
        <p:nvSpPr>
          <p:cNvPr id="10" name="Légende : encadrée 9">
            <a:extLst>
              <a:ext uri="{FF2B5EF4-FFF2-40B4-BE49-F238E27FC236}">
                <a16:creationId xmlns:a16="http://schemas.microsoft.com/office/drawing/2014/main" id="{AD993E01-6BE1-409E-A30A-4CA2F07B10AF}"/>
              </a:ext>
            </a:extLst>
          </p:cNvPr>
          <p:cNvSpPr/>
          <p:nvPr/>
        </p:nvSpPr>
        <p:spPr>
          <a:xfrm>
            <a:off x="1085805" y="4817592"/>
            <a:ext cx="3486195" cy="1437666"/>
          </a:xfrm>
          <a:prstGeom prst="borderCallout1">
            <a:avLst>
              <a:gd name="adj1" fmla="val -1239"/>
              <a:gd name="adj2" fmla="val 49554"/>
              <a:gd name="adj3" fmla="val -115786"/>
              <a:gd name="adj4" fmla="val 65173"/>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a:t>Il convient alors de sélectionner le fichier voulu dans le répertoire local où il a été enregistré lors de sa création, en cliquant dessus.</a:t>
            </a:r>
            <a:endParaRPr lang="fr-FR" dirty="0"/>
          </a:p>
        </p:txBody>
      </p:sp>
      <p:sp>
        <p:nvSpPr>
          <p:cNvPr id="9" name="Légende : encadrée 8">
            <a:extLst>
              <a:ext uri="{FF2B5EF4-FFF2-40B4-BE49-F238E27FC236}">
                <a16:creationId xmlns:a16="http://schemas.microsoft.com/office/drawing/2014/main" id="{C09DA0E3-B4A0-4CB8-B48A-9E88F4E3DFC5}"/>
              </a:ext>
            </a:extLst>
          </p:cNvPr>
          <p:cNvSpPr/>
          <p:nvPr/>
        </p:nvSpPr>
        <p:spPr>
          <a:xfrm>
            <a:off x="5601206" y="2904291"/>
            <a:ext cx="2448272" cy="2808312"/>
          </a:xfrm>
          <a:prstGeom prst="borderCallout1">
            <a:avLst>
              <a:gd name="adj1" fmla="val -1239"/>
              <a:gd name="adj2" fmla="val 49554"/>
              <a:gd name="adj3" fmla="val -10381"/>
              <a:gd name="adj4" fmla="val 45408"/>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dirty="0"/>
              <a:t>Pour déposer le fichier Filoue il convient de cliquer sur le bouton </a:t>
            </a:r>
            <a:r>
              <a:rPr lang="fr-FR" b="1" dirty="0"/>
              <a:t>« Ajouter un document »</a:t>
            </a:r>
            <a:r>
              <a:rPr lang="fr-FR" dirty="0"/>
              <a:t>. Cette action ouvre une fenêtre de l’explorateur de fichier.</a:t>
            </a:r>
          </a:p>
        </p:txBody>
      </p:sp>
    </p:spTree>
    <p:extLst>
      <p:ext uri="{BB962C8B-B14F-4D97-AF65-F5344CB8AC3E}">
        <p14:creationId xmlns:p14="http://schemas.microsoft.com/office/powerpoint/2010/main" val="1504929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5C0F2B94-1F97-405A-90FE-0A7EC0A6A5A2}"/>
              </a:ext>
            </a:extLst>
          </p:cNvPr>
          <p:cNvPicPr>
            <a:picLocks noChangeAspect="1"/>
          </p:cNvPicPr>
          <p:nvPr/>
        </p:nvPicPr>
        <p:blipFill>
          <a:blip r:embed="rId2"/>
          <a:stretch>
            <a:fillRect/>
          </a:stretch>
        </p:blipFill>
        <p:spPr>
          <a:xfrm>
            <a:off x="539552" y="1178269"/>
            <a:ext cx="7364951" cy="5563099"/>
          </a:xfrm>
          <a:prstGeom prst="rect">
            <a:avLst/>
          </a:prstGeom>
        </p:spPr>
      </p:pic>
      <p:sp>
        <p:nvSpPr>
          <p:cNvPr id="2" name="Titre 1"/>
          <p:cNvSpPr>
            <a:spLocks noGrp="1"/>
          </p:cNvSpPr>
          <p:nvPr>
            <p:ph type="title"/>
          </p:nvPr>
        </p:nvSpPr>
        <p:spPr>
          <a:xfrm>
            <a:off x="457200" y="274637"/>
            <a:ext cx="7467600" cy="903632"/>
          </a:xfrm>
          <a:ln>
            <a:solidFill>
              <a:schemeClr val="tx1"/>
            </a:solidFill>
          </a:ln>
        </p:spPr>
        <p:txBody>
          <a:bodyPr>
            <a:normAutofit fontScale="90000"/>
          </a:bodyPr>
          <a:lstStyle/>
          <a:p>
            <a:r>
              <a:rPr lang="fr-FR" dirty="0">
                <a:solidFill>
                  <a:srgbClr val="303030"/>
                </a:solidFill>
              </a:rPr>
              <a:t>Procédure de dépôt d’un fichier MONO EAJE</a:t>
            </a:r>
            <a:endParaRPr lang="fr-FR" dirty="0"/>
          </a:p>
        </p:txBody>
      </p:sp>
      <p:sp>
        <p:nvSpPr>
          <p:cNvPr id="5" name="Espace réservé du pied de page 4"/>
          <p:cNvSpPr>
            <a:spLocks noGrp="1"/>
          </p:cNvSpPr>
          <p:nvPr>
            <p:ph type="ftr" sz="quarter" idx="16"/>
          </p:nvPr>
        </p:nvSpPr>
        <p:spPr>
          <a:xfrm rot="5400000">
            <a:off x="6860650" y="3607704"/>
            <a:ext cx="3459472" cy="365760"/>
          </a:xfrm>
        </p:spPr>
        <p:txBody>
          <a:bodyPr/>
          <a:lstStyle/>
          <a:p>
            <a:r>
              <a:rPr lang="fr-FR" dirty="0"/>
              <a:t>Nadège CHARBONNIER Responsable GAAS</a:t>
            </a:r>
          </a:p>
        </p:txBody>
      </p:sp>
      <p:sp>
        <p:nvSpPr>
          <p:cNvPr id="4" name="Espace réservé du numéro de diapositive 3"/>
          <p:cNvSpPr>
            <a:spLocks noGrp="1"/>
          </p:cNvSpPr>
          <p:nvPr>
            <p:ph type="sldNum" sz="quarter" idx="15"/>
          </p:nvPr>
        </p:nvSpPr>
        <p:spPr/>
        <p:txBody>
          <a:bodyPr/>
          <a:lstStyle/>
          <a:p>
            <a:fld id="{8F090F4C-470E-45F0-ADED-7F689FAD6252}" type="slidenum">
              <a:rPr lang="fr-FR" smtClean="0"/>
              <a:t>17</a:t>
            </a:fld>
            <a:endParaRPr lang="fr-FR"/>
          </a:p>
        </p:txBody>
      </p:sp>
      <p:sp>
        <p:nvSpPr>
          <p:cNvPr id="9" name="Légende : encadrée 8">
            <a:extLst>
              <a:ext uri="{FF2B5EF4-FFF2-40B4-BE49-F238E27FC236}">
                <a16:creationId xmlns:a16="http://schemas.microsoft.com/office/drawing/2014/main" id="{C09DA0E3-B4A0-4CB8-B48A-9E88F4E3DFC5}"/>
              </a:ext>
            </a:extLst>
          </p:cNvPr>
          <p:cNvSpPr/>
          <p:nvPr/>
        </p:nvSpPr>
        <p:spPr>
          <a:xfrm>
            <a:off x="1286869" y="3501008"/>
            <a:ext cx="5808261" cy="1389362"/>
          </a:xfrm>
          <a:prstGeom prst="borderCallout1">
            <a:avLst>
              <a:gd name="adj1" fmla="val -1239"/>
              <a:gd name="adj2" fmla="val 49554"/>
              <a:gd name="adj3" fmla="val -20488"/>
              <a:gd name="adj4" fmla="val 60374"/>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dirty="0"/>
              <a:t>L’écran affiche l’information sous forme : « </a:t>
            </a:r>
            <a:r>
              <a:rPr lang="fr-FR" b="1" dirty="0" err="1"/>
              <a:t>MONO_Numéro</a:t>
            </a:r>
            <a:r>
              <a:rPr lang="fr-FR" b="1" dirty="0"/>
              <a:t> </a:t>
            </a:r>
            <a:r>
              <a:rPr lang="fr-FR" b="1" dirty="0" err="1"/>
              <a:t>Caf_Numéro</a:t>
            </a:r>
            <a:r>
              <a:rPr lang="fr-FR" b="1" dirty="0"/>
              <a:t> de </a:t>
            </a:r>
            <a:r>
              <a:rPr lang="fr-FR" b="1" dirty="0" err="1"/>
              <a:t>dossier_Exercice</a:t>
            </a:r>
            <a:r>
              <a:rPr lang="fr-FR" b="1" dirty="0"/>
              <a:t> d’observation.csv »</a:t>
            </a:r>
            <a:r>
              <a:rPr lang="fr-FR" dirty="0"/>
              <a:t>, en l’occurrence l’</a:t>
            </a:r>
            <a:r>
              <a:rPr lang="fr-FR" dirty="0" err="1"/>
              <a:t>Eaje</a:t>
            </a:r>
            <a:r>
              <a:rPr lang="fr-FR" dirty="0"/>
              <a:t> de la Seyne-sur-Mer dans le Var.</a:t>
            </a:r>
          </a:p>
        </p:txBody>
      </p:sp>
    </p:spTree>
    <p:extLst>
      <p:ext uri="{BB962C8B-B14F-4D97-AF65-F5344CB8AC3E}">
        <p14:creationId xmlns:p14="http://schemas.microsoft.com/office/powerpoint/2010/main" val="341727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0BD7D24-FF11-4C06-AFC1-77611FBFFB0E}"/>
              </a:ext>
            </a:extLst>
          </p:cNvPr>
          <p:cNvPicPr/>
          <p:nvPr/>
        </p:nvPicPr>
        <p:blipFill>
          <a:blip r:embed="rId2">
            <a:extLst>
              <a:ext uri="{28A0092B-C50C-407E-A947-70E740481C1C}">
                <a14:useLocalDpi xmlns:a14="http://schemas.microsoft.com/office/drawing/2010/main" val="0"/>
              </a:ext>
            </a:extLst>
          </a:blip>
          <a:stretch>
            <a:fillRect/>
          </a:stretch>
        </p:blipFill>
        <p:spPr>
          <a:xfrm>
            <a:off x="755576" y="1268760"/>
            <a:ext cx="6984776" cy="4986497"/>
          </a:xfrm>
          <a:prstGeom prst="rect">
            <a:avLst/>
          </a:prstGeom>
          <a:effectLst>
            <a:outerShdw blurRad="50800" dist="38100" dir="2700000" algn="tl" rotWithShape="0">
              <a:prstClr val="black">
                <a:alpha val="40000"/>
              </a:prstClr>
            </a:outerShdw>
          </a:effectLst>
        </p:spPr>
      </p:pic>
      <p:sp>
        <p:nvSpPr>
          <p:cNvPr id="2" name="Titre 1"/>
          <p:cNvSpPr>
            <a:spLocks noGrp="1"/>
          </p:cNvSpPr>
          <p:nvPr>
            <p:ph type="title"/>
          </p:nvPr>
        </p:nvSpPr>
        <p:spPr>
          <a:xfrm>
            <a:off x="457200" y="274638"/>
            <a:ext cx="7467600" cy="850106"/>
          </a:xfrm>
          <a:ln>
            <a:solidFill>
              <a:schemeClr val="tx1"/>
            </a:solidFill>
          </a:ln>
        </p:spPr>
        <p:txBody>
          <a:bodyPr>
            <a:normAutofit fontScale="90000"/>
          </a:bodyPr>
          <a:lstStyle/>
          <a:p>
            <a:r>
              <a:rPr lang="fr-FR" dirty="0">
                <a:solidFill>
                  <a:srgbClr val="303030"/>
                </a:solidFill>
              </a:rPr>
              <a:t>Procédure de dépôt d’un fichier MONO EAJE</a:t>
            </a:r>
            <a:endParaRPr lang="fr-FR" dirty="0"/>
          </a:p>
        </p:txBody>
      </p:sp>
      <p:sp>
        <p:nvSpPr>
          <p:cNvPr id="5" name="Espace réservé du pied de page 4"/>
          <p:cNvSpPr>
            <a:spLocks noGrp="1"/>
          </p:cNvSpPr>
          <p:nvPr>
            <p:ph type="ftr" sz="quarter" idx="16"/>
          </p:nvPr>
        </p:nvSpPr>
        <p:spPr>
          <a:xfrm rot="5400000">
            <a:off x="6860650" y="3607704"/>
            <a:ext cx="3459472" cy="365760"/>
          </a:xfrm>
        </p:spPr>
        <p:txBody>
          <a:bodyPr/>
          <a:lstStyle/>
          <a:p>
            <a:r>
              <a:rPr lang="fr-FR" dirty="0"/>
              <a:t>Nadège CHARBONNIER Responsable GAAS</a:t>
            </a:r>
          </a:p>
        </p:txBody>
      </p:sp>
      <p:sp>
        <p:nvSpPr>
          <p:cNvPr id="4" name="Espace réservé du numéro de diapositive 3"/>
          <p:cNvSpPr>
            <a:spLocks noGrp="1"/>
          </p:cNvSpPr>
          <p:nvPr>
            <p:ph type="sldNum" sz="quarter" idx="15"/>
          </p:nvPr>
        </p:nvSpPr>
        <p:spPr/>
        <p:txBody>
          <a:bodyPr/>
          <a:lstStyle/>
          <a:p>
            <a:fld id="{8F090F4C-470E-45F0-ADED-7F689FAD6252}" type="slidenum">
              <a:rPr lang="fr-FR" smtClean="0"/>
              <a:t>18</a:t>
            </a:fld>
            <a:endParaRPr lang="fr-FR"/>
          </a:p>
        </p:txBody>
      </p:sp>
      <p:sp>
        <p:nvSpPr>
          <p:cNvPr id="9" name="Légende : encadrée 8">
            <a:extLst>
              <a:ext uri="{FF2B5EF4-FFF2-40B4-BE49-F238E27FC236}">
                <a16:creationId xmlns:a16="http://schemas.microsoft.com/office/drawing/2014/main" id="{C09DA0E3-B4A0-4CB8-B48A-9E88F4E3DFC5}"/>
              </a:ext>
            </a:extLst>
          </p:cNvPr>
          <p:cNvSpPr/>
          <p:nvPr/>
        </p:nvSpPr>
        <p:spPr>
          <a:xfrm>
            <a:off x="1403648" y="3407791"/>
            <a:ext cx="5808261" cy="813297"/>
          </a:xfrm>
          <a:prstGeom prst="borderCallout1">
            <a:avLst>
              <a:gd name="adj1" fmla="val -1239"/>
              <a:gd name="adj2" fmla="val 49554"/>
              <a:gd name="adj3" fmla="val -76096"/>
              <a:gd name="adj4" fmla="val 48689"/>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dirty="0"/>
              <a:t>La page suivante s’affiche alors confirmant la bonne réception du fichier et la fin de la procédure.</a:t>
            </a:r>
          </a:p>
        </p:txBody>
      </p:sp>
    </p:spTree>
    <p:extLst>
      <p:ext uri="{BB962C8B-B14F-4D97-AF65-F5344CB8AC3E}">
        <p14:creationId xmlns:p14="http://schemas.microsoft.com/office/powerpoint/2010/main" val="792075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9A831C8-084B-4CF2-81EF-12C8E1D87F1F}"/>
              </a:ext>
            </a:extLst>
          </p:cNvPr>
          <p:cNvPicPr/>
          <p:nvPr/>
        </p:nvPicPr>
        <p:blipFill>
          <a:blip r:embed="rId2">
            <a:extLst>
              <a:ext uri="{28A0092B-C50C-407E-A947-70E740481C1C}">
                <a14:useLocalDpi xmlns:a14="http://schemas.microsoft.com/office/drawing/2010/main" val="0"/>
              </a:ext>
            </a:extLst>
          </a:blip>
          <a:stretch>
            <a:fillRect/>
          </a:stretch>
        </p:blipFill>
        <p:spPr>
          <a:xfrm>
            <a:off x="539205" y="1364337"/>
            <a:ext cx="7169224" cy="4914489"/>
          </a:xfrm>
          <a:prstGeom prst="rect">
            <a:avLst/>
          </a:prstGeom>
          <a:effectLst>
            <a:outerShdw blurRad="50800" dist="38100" dir="2700000" algn="tl" rotWithShape="0">
              <a:prstClr val="black">
                <a:alpha val="40000"/>
              </a:prstClr>
            </a:outerShdw>
          </a:effectLst>
        </p:spPr>
      </p:pic>
      <p:sp>
        <p:nvSpPr>
          <p:cNvPr id="2" name="Titre 1"/>
          <p:cNvSpPr>
            <a:spLocks noGrp="1"/>
          </p:cNvSpPr>
          <p:nvPr>
            <p:ph type="title"/>
          </p:nvPr>
        </p:nvSpPr>
        <p:spPr>
          <a:xfrm>
            <a:off x="457200" y="274637"/>
            <a:ext cx="7467600" cy="922115"/>
          </a:xfrm>
          <a:ln>
            <a:solidFill>
              <a:schemeClr val="tx1"/>
            </a:solidFill>
          </a:ln>
        </p:spPr>
        <p:txBody>
          <a:bodyPr>
            <a:normAutofit fontScale="90000"/>
          </a:bodyPr>
          <a:lstStyle/>
          <a:p>
            <a:r>
              <a:rPr lang="fr-FR" dirty="0">
                <a:solidFill>
                  <a:srgbClr val="303030"/>
                </a:solidFill>
              </a:rPr>
              <a:t>Procédure de dépôt d’un fichier MULTI-EAJE</a:t>
            </a:r>
            <a:endParaRPr lang="fr-FR" dirty="0"/>
          </a:p>
        </p:txBody>
      </p:sp>
      <p:sp>
        <p:nvSpPr>
          <p:cNvPr id="5" name="Espace réservé du pied de page 4"/>
          <p:cNvSpPr>
            <a:spLocks noGrp="1"/>
          </p:cNvSpPr>
          <p:nvPr>
            <p:ph type="ftr" sz="quarter" idx="16"/>
          </p:nvPr>
        </p:nvSpPr>
        <p:spPr>
          <a:xfrm rot="5400000">
            <a:off x="6860650" y="3607704"/>
            <a:ext cx="3459472" cy="365760"/>
          </a:xfrm>
        </p:spPr>
        <p:txBody>
          <a:bodyPr/>
          <a:lstStyle/>
          <a:p>
            <a:r>
              <a:rPr lang="fr-FR" dirty="0"/>
              <a:t>Nadège CHARBONNIER Responsable GAAS</a:t>
            </a:r>
          </a:p>
        </p:txBody>
      </p:sp>
      <p:sp>
        <p:nvSpPr>
          <p:cNvPr id="4" name="Espace réservé du numéro de diapositive 3"/>
          <p:cNvSpPr>
            <a:spLocks noGrp="1"/>
          </p:cNvSpPr>
          <p:nvPr>
            <p:ph type="sldNum" sz="quarter" idx="15"/>
          </p:nvPr>
        </p:nvSpPr>
        <p:spPr/>
        <p:txBody>
          <a:bodyPr/>
          <a:lstStyle/>
          <a:p>
            <a:fld id="{8F090F4C-470E-45F0-ADED-7F689FAD6252}" type="slidenum">
              <a:rPr lang="fr-FR" smtClean="0"/>
              <a:t>19</a:t>
            </a:fld>
            <a:endParaRPr lang="fr-FR"/>
          </a:p>
        </p:txBody>
      </p:sp>
      <p:sp>
        <p:nvSpPr>
          <p:cNvPr id="9" name="Légende : encadrée 8">
            <a:extLst>
              <a:ext uri="{FF2B5EF4-FFF2-40B4-BE49-F238E27FC236}">
                <a16:creationId xmlns:a16="http://schemas.microsoft.com/office/drawing/2014/main" id="{C09DA0E3-B4A0-4CB8-B48A-9E88F4E3DFC5}"/>
              </a:ext>
            </a:extLst>
          </p:cNvPr>
          <p:cNvSpPr/>
          <p:nvPr/>
        </p:nvSpPr>
        <p:spPr>
          <a:xfrm>
            <a:off x="899592" y="4581128"/>
            <a:ext cx="5808261" cy="1368152"/>
          </a:xfrm>
          <a:prstGeom prst="borderCallout1">
            <a:avLst>
              <a:gd name="adj1" fmla="val -747"/>
              <a:gd name="adj2" fmla="val 49716"/>
              <a:gd name="adj3" fmla="val -41645"/>
              <a:gd name="adj4" fmla="val 56479"/>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dirty="0"/>
              <a:t>Sur l’écran de sélection de la nature du fichier, après la sélection du bouton </a:t>
            </a:r>
            <a:r>
              <a:rPr lang="fr-FR" b="1" dirty="0"/>
              <a:t>« plusieurs </a:t>
            </a:r>
            <a:r>
              <a:rPr lang="fr-FR" b="1" dirty="0" err="1"/>
              <a:t>Eaje</a:t>
            </a:r>
            <a:r>
              <a:rPr lang="fr-FR" b="1" dirty="0"/>
              <a:t> »</a:t>
            </a:r>
            <a:r>
              <a:rPr lang="fr-FR" dirty="0"/>
              <a:t>, affiche une nouvelle ligne demandant de préciser si les </a:t>
            </a:r>
            <a:r>
              <a:rPr lang="fr-FR" dirty="0" err="1"/>
              <a:t>Eaje</a:t>
            </a:r>
            <a:r>
              <a:rPr lang="fr-FR" dirty="0"/>
              <a:t> contenus dans le fichier relèvent d’une même Caf ou de plusieurs Caf, en l’occurrence </a:t>
            </a:r>
            <a:r>
              <a:rPr lang="fr-FR" b="1" dirty="0"/>
              <a:t>« une seule Caf »</a:t>
            </a:r>
            <a:r>
              <a:rPr lang="fr-FR" dirty="0"/>
              <a:t>.</a:t>
            </a:r>
          </a:p>
        </p:txBody>
      </p:sp>
    </p:spTree>
    <p:extLst>
      <p:ext uri="{BB962C8B-B14F-4D97-AF65-F5344CB8AC3E}">
        <p14:creationId xmlns:p14="http://schemas.microsoft.com/office/powerpoint/2010/main" val="3704611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solidFill>
              <a:schemeClr val="bg1">
                <a:lumMod val="50000"/>
              </a:schemeClr>
            </a:solidFill>
          </a:ln>
        </p:spPr>
        <p:txBody>
          <a:bodyPr/>
          <a:lstStyle/>
          <a:p>
            <a:pPr algn="ctr"/>
            <a:r>
              <a:rPr lang="fr-FR" dirty="0"/>
              <a:t>Indispensable participation des gestionnaires </a:t>
            </a:r>
            <a:r>
              <a:rPr lang="fr-FR" dirty="0" err="1"/>
              <a:t>eaje</a:t>
            </a:r>
            <a:r>
              <a:rPr lang="fr-FR" dirty="0"/>
              <a:t> </a:t>
            </a:r>
          </a:p>
        </p:txBody>
      </p:sp>
      <p:sp>
        <p:nvSpPr>
          <p:cNvPr id="3" name="Espace réservé du contenu 2"/>
          <p:cNvSpPr>
            <a:spLocks noGrp="1"/>
          </p:cNvSpPr>
          <p:nvPr>
            <p:ph sz="quarter" idx="1"/>
          </p:nvPr>
        </p:nvSpPr>
        <p:spPr/>
        <p:txBody>
          <a:bodyPr/>
          <a:lstStyle/>
          <a:p>
            <a:pPr algn="just"/>
            <a:r>
              <a:rPr lang="fr-FR" dirty="0"/>
              <a:t>Informations détaillées sur les familles usagères détenues par les seuls gestionnaires EAJE</a:t>
            </a:r>
          </a:p>
          <a:p>
            <a:pPr algn="just"/>
            <a:endParaRPr lang="fr-FR" dirty="0"/>
          </a:p>
          <a:p>
            <a:pPr algn="just"/>
            <a:r>
              <a:rPr lang="fr-FR" dirty="0"/>
              <a:t>Données allocataires détenues par la CAF </a:t>
            </a:r>
          </a:p>
          <a:p>
            <a:pPr algn="just"/>
            <a:endParaRPr lang="fr-FR" dirty="0"/>
          </a:p>
          <a:p>
            <a:pPr marL="0" indent="0" algn="just">
              <a:buNone/>
            </a:pPr>
            <a:r>
              <a:rPr lang="fr-FR" dirty="0">
                <a:sym typeface="Wingdings"/>
              </a:rPr>
              <a:t> Rapprochement de ces différentes données anonymisées afin de permettre à la CNAF de connaître précisément les caractéristiques des enfants et des familles fréquentant les EAJE.</a:t>
            </a:r>
            <a:endParaRPr lang="fr-FR" dirty="0"/>
          </a:p>
          <a:p>
            <a:pPr algn="just"/>
            <a:endParaRPr lang="fr-FR" dirty="0"/>
          </a:p>
          <a:p>
            <a:endParaRPr lang="fr-FR" dirty="0"/>
          </a:p>
        </p:txBody>
      </p:sp>
      <p:sp>
        <p:nvSpPr>
          <p:cNvPr id="5" name="Espace réservé du pied de page 4"/>
          <p:cNvSpPr>
            <a:spLocks noGrp="1"/>
          </p:cNvSpPr>
          <p:nvPr>
            <p:ph type="ftr" sz="quarter" idx="16"/>
          </p:nvPr>
        </p:nvSpPr>
        <p:spPr>
          <a:xfrm rot="5400000">
            <a:off x="6824646" y="3571700"/>
            <a:ext cx="3531480" cy="365760"/>
          </a:xfrm>
        </p:spPr>
        <p:txBody>
          <a:bodyPr/>
          <a:lstStyle/>
          <a:p>
            <a:r>
              <a:rPr lang="fr-FR" dirty="0"/>
              <a:t>Nadège CHARBONNIER Responsable GAAS</a:t>
            </a:r>
          </a:p>
        </p:txBody>
      </p:sp>
      <p:sp>
        <p:nvSpPr>
          <p:cNvPr id="4" name="Espace réservé du numéro de diapositive 3"/>
          <p:cNvSpPr>
            <a:spLocks noGrp="1"/>
          </p:cNvSpPr>
          <p:nvPr>
            <p:ph type="sldNum" sz="quarter" idx="15"/>
          </p:nvPr>
        </p:nvSpPr>
        <p:spPr/>
        <p:txBody>
          <a:bodyPr/>
          <a:lstStyle/>
          <a:p>
            <a:fld id="{8F090F4C-470E-45F0-ADED-7F689FAD6252}" type="slidenum">
              <a:rPr lang="fr-FR" smtClean="0"/>
              <a:t>2</a:t>
            </a:fld>
            <a:endParaRPr lang="fr-FR"/>
          </a:p>
        </p:txBody>
      </p:sp>
    </p:spTree>
    <p:extLst>
      <p:ext uri="{BB962C8B-B14F-4D97-AF65-F5344CB8AC3E}">
        <p14:creationId xmlns:p14="http://schemas.microsoft.com/office/powerpoint/2010/main" val="125057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25B2DC72-CDA2-445F-BEE2-F29F94E182F7}"/>
              </a:ext>
            </a:extLst>
          </p:cNvPr>
          <p:cNvPicPr/>
          <p:nvPr/>
        </p:nvPicPr>
        <p:blipFill>
          <a:blip r:embed="rId2">
            <a:extLst>
              <a:ext uri="{28A0092B-C50C-407E-A947-70E740481C1C}">
                <a14:useLocalDpi xmlns:a14="http://schemas.microsoft.com/office/drawing/2010/main" val="0"/>
              </a:ext>
            </a:extLst>
          </a:blip>
          <a:stretch>
            <a:fillRect/>
          </a:stretch>
        </p:blipFill>
        <p:spPr>
          <a:xfrm>
            <a:off x="611560" y="1556792"/>
            <a:ext cx="7200800" cy="4824535"/>
          </a:xfrm>
          <a:prstGeom prst="rect">
            <a:avLst/>
          </a:prstGeom>
          <a:effectLst>
            <a:outerShdw blurRad="50800" dist="38100" dir="2700000" algn="tl" rotWithShape="0">
              <a:prstClr val="black">
                <a:alpha val="40000"/>
              </a:prstClr>
            </a:outerShdw>
          </a:effectLst>
        </p:spPr>
      </p:pic>
      <p:sp>
        <p:nvSpPr>
          <p:cNvPr id="2" name="Titre 1"/>
          <p:cNvSpPr>
            <a:spLocks noGrp="1"/>
          </p:cNvSpPr>
          <p:nvPr>
            <p:ph type="title"/>
          </p:nvPr>
        </p:nvSpPr>
        <p:spPr>
          <a:xfrm>
            <a:off x="457200" y="274637"/>
            <a:ext cx="7467600" cy="922115"/>
          </a:xfrm>
          <a:ln>
            <a:solidFill>
              <a:schemeClr val="tx1"/>
            </a:solidFill>
          </a:ln>
        </p:spPr>
        <p:txBody>
          <a:bodyPr>
            <a:normAutofit fontScale="90000"/>
          </a:bodyPr>
          <a:lstStyle/>
          <a:p>
            <a:r>
              <a:rPr lang="fr-FR" dirty="0">
                <a:solidFill>
                  <a:srgbClr val="303030"/>
                </a:solidFill>
              </a:rPr>
              <a:t>Procédure de dépôt d’un fichier MULTI-EAJE et MONO CAF</a:t>
            </a:r>
            <a:endParaRPr lang="fr-FR" dirty="0"/>
          </a:p>
        </p:txBody>
      </p:sp>
      <p:sp>
        <p:nvSpPr>
          <p:cNvPr id="5" name="Espace réservé du pied de page 4"/>
          <p:cNvSpPr>
            <a:spLocks noGrp="1"/>
          </p:cNvSpPr>
          <p:nvPr>
            <p:ph type="ftr" sz="quarter" idx="16"/>
          </p:nvPr>
        </p:nvSpPr>
        <p:spPr>
          <a:xfrm rot="5400000">
            <a:off x="6860650" y="3607704"/>
            <a:ext cx="3459472" cy="365760"/>
          </a:xfrm>
        </p:spPr>
        <p:txBody>
          <a:bodyPr/>
          <a:lstStyle/>
          <a:p>
            <a:r>
              <a:rPr lang="fr-FR" dirty="0"/>
              <a:t>Nadège CHARBONNIER Responsable GAAS</a:t>
            </a:r>
          </a:p>
        </p:txBody>
      </p:sp>
      <p:sp>
        <p:nvSpPr>
          <p:cNvPr id="4" name="Espace réservé du numéro de diapositive 3"/>
          <p:cNvSpPr>
            <a:spLocks noGrp="1"/>
          </p:cNvSpPr>
          <p:nvPr>
            <p:ph type="sldNum" sz="quarter" idx="15"/>
          </p:nvPr>
        </p:nvSpPr>
        <p:spPr/>
        <p:txBody>
          <a:bodyPr/>
          <a:lstStyle/>
          <a:p>
            <a:fld id="{8F090F4C-470E-45F0-ADED-7F689FAD6252}" type="slidenum">
              <a:rPr lang="fr-FR" smtClean="0"/>
              <a:t>20</a:t>
            </a:fld>
            <a:endParaRPr lang="fr-FR"/>
          </a:p>
        </p:txBody>
      </p:sp>
      <p:sp>
        <p:nvSpPr>
          <p:cNvPr id="9" name="Légende : encadrée 8">
            <a:extLst>
              <a:ext uri="{FF2B5EF4-FFF2-40B4-BE49-F238E27FC236}">
                <a16:creationId xmlns:a16="http://schemas.microsoft.com/office/drawing/2014/main" id="{C09DA0E3-B4A0-4CB8-B48A-9E88F4E3DFC5}"/>
              </a:ext>
            </a:extLst>
          </p:cNvPr>
          <p:cNvSpPr/>
          <p:nvPr/>
        </p:nvSpPr>
        <p:spPr>
          <a:xfrm>
            <a:off x="1403648" y="4626502"/>
            <a:ext cx="5808261" cy="1368152"/>
          </a:xfrm>
          <a:prstGeom prst="borderCallout1">
            <a:avLst>
              <a:gd name="adj1" fmla="val 1320"/>
              <a:gd name="adj2" fmla="val 49716"/>
              <a:gd name="adj3" fmla="val -20974"/>
              <a:gd name="adj4" fmla="val 79363"/>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dirty="0"/>
              <a:t>Il convient ensuite de sélectionner la Caf puis indiquer le nombre d’</a:t>
            </a:r>
            <a:r>
              <a:rPr lang="fr-FR" dirty="0" err="1"/>
              <a:t>Eaje</a:t>
            </a:r>
            <a:r>
              <a:rPr lang="fr-FR" dirty="0"/>
              <a:t> distincts contenus dans le fichier, en l’occurrence le fichier à déposer centralise les informations Filoue de 3 </a:t>
            </a:r>
            <a:r>
              <a:rPr lang="fr-FR" dirty="0" err="1"/>
              <a:t>Eaje</a:t>
            </a:r>
            <a:r>
              <a:rPr lang="fr-FR" dirty="0"/>
              <a:t> différents implantés dans le Var.</a:t>
            </a:r>
          </a:p>
        </p:txBody>
      </p:sp>
    </p:spTree>
    <p:extLst>
      <p:ext uri="{BB962C8B-B14F-4D97-AF65-F5344CB8AC3E}">
        <p14:creationId xmlns:p14="http://schemas.microsoft.com/office/powerpoint/2010/main" val="4112704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0D1270D-B338-4637-8999-96F9E9BD5250}"/>
              </a:ext>
            </a:extLst>
          </p:cNvPr>
          <p:cNvPicPr/>
          <p:nvPr/>
        </p:nvPicPr>
        <p:blipFill>
          <a:blip r:embed="rId2">
            <a:extLst>
              <a:ext uri="{28A0092B-C50C-407E-A947-70E740481C1C}">
                <a14:useLocalDpi xmlns:a14="http://schemas.microsoft.com/office/drawing/2010/main" val="0"/>
              </a:ext>
            </a:extLst>
          </a:blip>
          <a:stretch>
            <a:fillRect/>
          </a:stretch>
        </p:blipFill>
        <p:spPr>
          <a:xfrm>
            <a:off x="683568" y="1556792"/>
            <a:ext cx="7128792" cy="4536503"/>
          </a:xfrm>
          <a:prstGeom prst="rect">
            <a:avLst/>
          </a:prstGeom>
          <a:effectLst>
            <a:outerShdw blurRad="50800" dist="38100" dir="2700000" algn="tl" rotWithShape="0">
              <a:prstClr val="black">
                <a:alpha val="40000"/>
              </a:prstClr>
            </a:outerShdw>
          </a:effectLst>
        </p:spPr>
      </p:pic>
      <p:sp>
        <p:nvSpPr>
          <p:cNvPr id="2" name="Titre 1"/>
          <p:cNvSpPr>
            <a:spLocks noGrp="1"/>
          </p:cNvSpPr>
          <p:nvPr>
            <p:ph type="title"/>
          </p:nvPr>
        </p:nvSpPr>
        <p:spPr>
          <a:xfrm>
            <a:off x="457200" y="274637"/>
            <a:ext cx="7467600" cy="922115"/>
          </a:xfrm>
          <a:ln>
            <a:solidFill>
              <a:schemeClr val="tx1"/>
            </a:solidFill>
          </a:ln>
        </p:spPr>
        <p:txBody>
          <a:bodyPr>
            <a:normAutofit fontScale="90000"/>
          </a:bodyPr>
          <a:lstStyle/>
          <a:p>
            <a:r>
              <a:rPr lang="fr-FR" dirty="0">
                <a:solidFill>
                  <a:srgbClr val="303030"/>
                </a:solidFill>
              </a:rPr>
              <a:t>Procédure de dépôt d’un fichier MULTI-EAJE et MONO CAF</a:t>
            </a:r>
            <a:endParaRPr lang="fr-FR" dirty="0"/>
          </a:p>
        </p:txBody>
      </p:sp>
      <p:sp>
        <p:nvSpPr>
          <p:cNvPr id="5" name="Espace réservé du pied de page 4"/>
          <p:cNvSpPr>
            <a:spLocks noGrp="1"/>
          </p:cNvSpPr>
          <p:nvPr>
            <p:ph type="ftr" sz="quarter" idx="16"/>
          </p:nvPr>
        </p:nvSpPr>
        <p:spPr>
          <a:xfrm rot="5400000">
            <a:off x="6860650" y="3607704"/>
            <a:ext cx="3459472" cy="365760"/>
          </a:xfrm>
        </p:spPr>
        <p:txBody>
          <a:bodyPr/>
          <a:lstStyle/>
          <a:p>
            <a:r>
              <a:rPr lang="fr-FR" dirty="0"/>
              <a:t>Nadège CHARBONNIER Responsable GAAS</a:t>
            </a:r>
          </a:p>
        </p:txBody>
      </p:sp>
      <p:sp>
        <p:nvSpPr>
          <p:cNvPr id="4" name="Espace réservé du numéro de diapositive 3"/>
          <p:cNvSpPr>
            <a:spLocks noGrp="1"/>
          </p:cNvSpPr>
          <p:nvPr>
            <p:ph type="sldNum" sz="quarter" idx="15"/>
          </p:nvPr>
        </p:nvSpPr>
        <p:spPr/>
        <p:txBody>
          <a:bodyPr/>
          <a:lstStyle/>
          <a:p>
            <a:fld id="{8F090F4C-470E-45F0-ADED-7F689FAD6252}" type="slidenum">
              <a:rPr lang="fr-FR" smtClean="0"/>
              <a:t>21</a:t>
            </a:fld>
            <a:endParaRPr lang="fr-FR"/>
          </a:p>
        </p:txBody>
      </p:sp>
      <p:sp>
        <p:nvSpPr>
          <p:cNvPr id="9" name="Légende : encadrée 8">
            <a:extLst>
              <a:ext uri="{FF2B5EF4-FFF2-40B4-BE49-F238E27FC236}">
                <a16:creationId xmlns:a16="http://schemas.microsoft.com/office/drawing/2014/main" id="{C09DA0E3-B4A0-4CB8-B48A-9E88F4E3DFC5}"/>
              </a:ext>
            </a:extLst>
          </p:cNvPr>
          <p:cNvSpPr/>
          <p:nvPr/>
        </p:nvSpPr>
        <p:spPr>
          <a:xfrm>
            <a:off x="1475656" y="3933056"/>
            <a:ext cx="5808261" cy="1368152"/>
          </a:xfrm>
          <a:prstGeom prst="borderCallout1">
            <a:avLst>
              <a:gd name="adj1" fmla="val 1320"/>
              <a:gd name="adj2" fmla="val 49716"/>
              <a:gd name="adj3" fmla="val -40956"/>
              <a:gd name="adj4" fmla="val 58102"/>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dirty="0"/>
              <a:t>A la suite du dépôt, l’écran affiche l’information sous forme : « </a:t>
            </a:r>
            <a:r>
              <a:rPr lang="fr-FR" b="1" dirty="0" err="1"/>
              <a:t>MULTI_Numéro</a:t>
            </a:r>
            <a:r>
              <a:rPr lang="fr-FR" b="1" dirty="0"/>
              <a:t> </a:t>
            </a:r>
            <a:r>
              <a:rPr lang="fr-FR" b="1" dirty="0" err="1"/>
              <a:t>Caf_Exercice</a:t>
            </a:r>
            <a:r>
              <a:rPr lang="fr-FR" b="1" dirty="0"/>
              <a:t> d’observation.csv »</a:t>
            </a:r>
            <a:r>
              <a:rPr lang="fr-FR" dirty="0"/>
              <a:t>.</a:t>
            </a:r>
          </a:p>
        </p:txBody>
      </p:sp>
    </p:spTree>
    <p:extLst>
      <p:ext uri="{BB962C8B-B14F-4D97-AF65-F5344CB8AC3E}">
        <p14:creationId xmlns:p14="http://schemas.microsoft.com/office/powerpoint/2010/main" val="2320598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08A9CC9-444A-4AB7-BAF6-5590F218D1F6}"/>
              </a:ext>
            </a:extLst>
          </p:cNvPr>
          <p:cNvPicPr/>
          <p:nvPr/>
        </p:nvPicPr>
        <p:blipFill>
          <a:blip r:embed="rId2">
            <a:extLst>
              <a:ext uri="{28A0092B-C50C-407E-A947-70E740481C1C}">
                <a14:useLocalDpi xmlns:a14="http://schemas.microsoft.com/office/drawing/2010/main" val="0"/>
              </a:ext>
            </a:extLst>
          </a:blip>
          <a:stretch>
            <a:fillRect/>
          </a:stretch>
        </p:blipFill>
        <p:spPr>
          <a:xfrm>
            <a:off x="457200" y="1484784"/>
            <a:ext cx="7355160" cy="4536503"/>
          </a:xfrm>
          <a:prstGeom prst="rect">
            <a:avLst/>
          </a:prstGeom>
          <a:effectLst>
            <a:outerShdw blurRad="50800" dist="38100" dir="2700000" algn="tl" rotWithShape="0">
              <a:prstClr val="black">
                <a:alpha val="40000"/>
              </a:prstClr>
            </a:outerShdw>
          </a:effectLst>
        </p:spPr>
      </p:pic>
      <p:sp>
        <p:nvSpPr>
          <p:cNvPr id="2" name="Titre 1"/>
          <p:cNvSpPr>
            <a:spLocks noGrp="1"/>
          </p:cNvSpPr>
          <p:nvPr>
            <p:ph type="title"/>
          </p:nvPr>
        </p:nvSpPr>
        <p:spPr>
          <a:xfrm>
            <a:off x="457200" y="274637"/>
            <a:ext cx="7467600" cy="922115"/>
          </a:xfrm>
          <a:ln>
            <a:solidFill>
              <a:schemeClr val="tx1"/>
            </a:solidFill>
          </a:ln>
        </p:spPr>
        <p:txBody>
          <a:bodyPr>
            <a:normAutofit fontScale="90000"/>
          </a:bodyPr>
          <a:lstStyle/>
          <a:p>
            <a:r>
              <a:rPr lang="fr-FR" dirty="0">
                <a:solidFill>
                  <a:srgbClr val="303030"/>
                </a:solidFill>
              </a:rPr>
              <a:t>Procédure de dépôt d’un fichier MULTI-EAJE et MULTI CAF</a:t>
            </a:r>
            <a:endParaRPr lang="fr-FR" dirty="0"/>
          </a:p>
        </p:txBody>
      </p:sp>
      <p:sp>
        <p:nvSpPr>
          <p:cNvPr id="5" name="Espace réservé du pied de page 4"/>
          <p:cNvSpPr>
            <a:spLocks noGrp="1"/>
          </p:cNvSpPr>
          <p:nvPr>
            <p:ph type="ftr" sz="quarter" idx="16"/>
          </p:nvPr>
        </p:nvSpPr>
        <p:spPr>
          <a:xfrm rot="5400000">
            <a:off x="6860650" y="3607704"/>
            <a:ext cx="3459472" cy="365760"/>
          </a:xfrm>
        </p:spPr>
        <p:txBody>
          <a:bodyPr/>
          <a:lstStyle/>
          <a:p>
            <a:r>
              <a:rPr lang="fr-FR" dirty="0"/>
              <a:t>Nadège CHARBONNIER Responsable GAAS</a:t>
            </a:r>
          </a:p>
        </p:txBody>
      </p:sp>
      <p:sp>
        <p:nvSpPr>
          <p:cNvPr id="4" name="Espace réservé du numéro de diapositive 3"/>
          <p:cNvSpPr>
            <a:spLocks noGrp="1"/>
          </p:cNvSpPr>
          <p:nvPr>
            <p:ph type="sldNum" sz="quarter" idx="15"/>
          </p:nvPr>
        </p:nvSpPr>
        <p:spPr/>
        <p:txBody>
          <a:bodyPr/>
          <a:lstStyle/>
          <a:p>
            <a:fld id="{8F090F4C-470E-45F0-ADED-7F689FAD6252}" type="slidenum">
              <a:rPr lang="fr-FR" smtClean="0"/>
              <a:t>22</a:t>
            </a:fld>
            <a:endParaRPr lang="fr-FR"/>
          </a:p>
        </p:txBody>
      </p:sp>
      <p:sp>
        <p:nvSpPr>
          <p:cNvPr id="9" name="Légende : encadrée 8">
            <a:extLst>
              <a:ext uri="{FF2B5EF4-FFF2-40B4-BE49-F238E27FC236}">
                <a16:creationId xmlns:a16="http://schemas.microsoft.com/office/drawing/2014/main" id="{C09DA0E3-B4A0-4CB8-B48A-9E88F4E3DFC5}"/>
              </a:ext>
            </a:extLst>
          </p:cNvPr>
          <p:cNvSpPr/>
          <p:nvPr/>
        </p:nvSpPr>
        <p:spPr>
          <a:xfrm>
            <a:off x="1331640" y="4290008"/>
            <a:ext cx="5563254" cy="1443248"/>
          </a:xfrm>
          <a:prstGeom prst="borderCallout1">
            <a:avLst>
              <a:gd name="adj1" fmla="val 1320"/>
              <a:gd name="adj2" fmla="val 49716"/>
              <a:gd name="adj3" fmla="val -26587"/>
              <a:gd name="adj4" fmla="val 71996"/>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dirty="0"/>
              <a:t>Sur l’écran de sélection de la nature du fichier à déposer, après la sélection du bouton </a:t>
            </a:r>
            <a:r>
              <a:rPr lang="fr-FR" b="1" dirty="0"/>
              <a:t>« plusieurs </a:t>
            </a:r>
            <a:r>
              <a:rPr lang="fr-FR" b="1" dirty="0" err="1"/>
              <a:t>Eaje</a:t>
            </a:r>
            <a:r>
              <a:rPr lang="fr-FR" b="1" dirty="0"/>
              <a:t> »</a:t>
            </a:r>
            <a:r>
              <a:rPr lang="fr-FR" dirty="0"/>
              <a:t>, il convient de sélectionner </a:t>
            </a:r>
            <a:r>
              <a:rPr lang="fr-FR" b="1" dirty="0"/>
              <a:t>« plusieurs Caf »</a:t>
            </a:r>
            <a:r>
              <a:rPr lang="fr-FR" dirty="0"/>
              <a:t>.</a:t>
            </a:r>
          </a:p>
          <a:p>
            <a:r>
              <a:rPr lang="fr-FR" dirty="0"/>
              <a:t>Cliquer ensuite sur </a:t>
            </a:r>
            <a:r>
              <a:rPr lang="fr-FR" b="1" dirty="0"/>
              <a:t>Suivant</a:t>
            </a:r>
            <a:r>
              <a:rPr lang="fr-FR" dirty="0"/>
              <a:t>.</a:t>
            </a:r>
          </a:p>
        </p:txBody>
      </p:sp>
    </p:spTree>
    <p:extLst>
      <p:ext uri="{BB962C8B-B14F-4D97-AF65-F5344CB8AC3E}">
        <p14:creationId xmlns:p14="http://schemas.microsoft.com/office/powerpoint/2010/main" val="3149448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1D9410AE-EACF-4140-892B-CDF92B41A5E2}"/>
              </a:ext>
            </a:extLst>
          </p:cNvPr>
          <p:cNvPicPr/>
          <p:nvPr/>
        </p:nvPicPr>
        <p:blipFill>
          <a:blip r:embed="rId2">
            <a:extLst>
              <a:ext uri="{28A0092B-C50C-407E-A947-70E740481C1C}">
                <a14:useLocalDpi xmlns:a14="http://schemas.microsoft.com/office/drawing/2010/main" val="0"/>
              </a:ext>
            </a:extLst>
          </a:blip>
          <a:stretch>
            <a:fillRect/>
          </a:stretch>
        </p:blipFill>
        <p:spPr>
          <a:xfrm>
            <a:off x="611560" y="1556792"/>
            <a:ext cx="7200800" cy="4752528"/>
          </a:xfrm>
          <a:prstGeom prst="rect">
            <a:avLst/>
          </a:prstGeom>
          <a:effectLst>
            <a:outerShdw blurRad="50800" dist="38100" dir="2700000" algn="tl" rotWithShape="0">
              <a:prstClr val="black">
                <a:alpha val="40000"/>
              </a:prstClr>
            </a:outerShdw>
          </a:effectLst>
        </p:spPr>
      </p:pic>
      <p:sp>
        <p:nvSpPr>
          <p:cNvPr id="2" name="Titre 1"/>
          <p:cNvSpPr>
            <a:spLocks noGrp="1"/>
          </p:cNvSpPr>
          <p:nvPr>
            <p:ph type="title"/>
          </p:nvPr>
        </p:nvSpPr>
        <p:spPr>
          <a:xfrm>
            <a:off x="457200" y="274637"/>
            <a:ext cx="7467600" cy="922115"/>
          </a:xfrm>
          <a:ln>
            <a:solidFill>
              <a:schemeClr val="tx1"/>
            </a:solidFill>
          </a:ln>
        </p:spPr>
        <p:txBody>
          <a:bodyPr>
            <a:normAutofit fontScale="90000"/>
          </a:bodyPr>
          <a:lstStyle/>
          <a:p>
            <a:r>
              <a:rPr lang="fr-FR" dirty="0">
                <a:solidFill>
                  <a:srgbClr val="303030"/>
                </a:solidFill>
              </a:rPr>
              <a:t>Procédure de dépôt d’un fichier MULTI-EAJE et MULTI CAF</a:t>
            </a:r>
            <a:endParaRPr lang="fr-FR" dirty="0"/>
          </a:p>
        </p:txBody>
      </p:sp>
      <p:sp>
        <p:nvSpPr>
          <p:cNvPr id="5" name="Espace réservé du pied de page 4"/>
          <p:cNvSpPr>
            <a:spLocks noGrp="1"/>
          </p:cNvSpPr>
          <p:nvPr>
            <p:ph type="ftr" sz="quarter" idx="16"/>
          </p:nvPr>
        </p:nvSpPr>
        <p:spPr>
          <a:xfrm rot="5400000">
            <a:off x="6860650" y="3607704"/>
            <a:ext cx="3459472" cy="365760"/>
          </a:xfrm>
        </p:spPr>
        <p:txBody>
          <a:bodyPr/>
          <a:lstStyle/>
          <a:p>
            <a:r>
              <a:rPr lang="fr-FR" dirty="0"/>
              <a:t>Nadège CHARBONNIER Responsable GAAS</a:t>
            </a:r>
          </a:p>
        </p:txBody>
      </p:sp>
      <p:sp>
        <p:nvSpPr>
          <p:cNvPr id="4" name="Espace réservé du numéro de diapositive 3"/>
          <p:cNvSpPr>
            <a:spLocks noGrp="1"/>
          </p:cNvSpPr>
          <p:nvPr>
            <p:ph type="sldNum" sz="quarter" idx="15"/>
          </p:nvPr>
        </p:nvSpPr>
        <p:spPr/>
        <p:txBody>
          <a:bodyPr/>
          <a:lstStyle/>
          <a:p>
            <a:fld id="{8F090F4C-470E-45F0-ADED-7F689FAD6252}" type="slidenum">
              <a:rPr lang="fr-FR" smtClean="0"/>
              <a:t>23</a:t>
            </a:fld>
            <a:endParaRPr lang="fr-FR"/>
          </a:p>
        </p:txBody>
      </p:sp>
      <p:sp>
        <p:nvSpPr>
          <p:cNvPr id="9" name="Légende : encadrée 8">
            <a:extLst>
              <a:ext uri="{FF2B5EF4-FFF2-40B4-BE49-F238E27FC236}">
                <a16:creationId xmlns:a16="http://schemas.microsoft.com/office/drawing/2014/main" id="{C09DA0E3-B4A0-4CB8-B48A-9E88F4E3DFC5}"/>
              </a:ext>
            </a:extLst>
          </p:cNvPr>
          <p:cNvSpPr/>
          <p:nvPr/>
        </p:nvSpPr>
        <p:spPr>
          <a:xfrm>
            <a:off x="1547664" y="4551406"/>
            <a:ext cx="5563254" cy="1253858"/>
          </a:xfrm>
          <a:prstGeom prst="borderCallout1">
            <a:avLst>
              <a:gd name="adj1" fmla="val 1320"/>
              <a:gd name="adj2" fmla="val 49716"/>
              <a:gd name="adj3" fmla="val -108270"/>
              <a:gd name="adj4" fmla="val 5139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dirty="0"/>
              <a:t>Cette fois, une seule option est proposée </a:t>
            </a:r>
            <a:r>
              <a:rPr lang="fr-FR" b="1" dirty="0"/>
              <a:t>« 999 Plusieurs Caf »</a:t>
            </a:r>
            <a:r>
              <a:rPr lang="fr-FR" dirty="0"/>
              <a:t>. Il convient de la sélectionner puis d’indiquer le nombre d’</a:t>
            </a:r>
            <a:r>
              <a:rPr lang="fr-FR" dirty="0" err="1"/>
              <a:t>Eaje</a:t>
            </a:r>
            <a:r>
              <a:rPr lang="fr-FR" dirty="0"/>
              <a:t> différents contenus dans le fichier.</a:t>
            </a:r>
          </a:p>
        </p:txBody>
      </p:sp>
    </p:spTree>
    <p:extLst>
      <p:ext uri="{BB962C8B-B14F-4D97-AF65-F5344CB8AC3E}">
        <p14:creationId xmlns:p14="http://schemas.microsoft.com/office/powerpoint/2010/main" val="1595624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80CDC40-C075-45A9-9669-F42C1C3D5383}"/>
              </a:ext>
            </a:extLst>
          </p:cNvPr>
          <p:cNvPicPr>
            <a:picLocks noChangeAspect="1"/>
          </p:cNvPicPr>
          <p:nvPr/>
        </p:nvPicPr>
        <p:blipFill>
          <a:blip r:embed="rId2"/>
          <a:stretch>
            <a:fillRect/>
          </a:stretch>
        </p:blipFill>
        <p:spPr>
          <a:xfrm>
            <a:off x="846444" y="1268760"/>
            <a:ext cx="6912768" cy="5203059"/>
          </a:xfrm>
          <a:prstGeom prst="rect">
            <a:avLst/>
          </a:prstGeom>
        </p:spPr>
      </p:pic>
      <p:sp>
        <p:nvSpPr>
          <p:cNvPr id="2" name="Titre 1"/>
          <p:cNvSpPr>
            <a:spLocks noGrp="1"/>
          </p:cNvSpPr>
          <p:nvPr>
            <p:ph type="title"/>
          </p:nvPr>
        </p:nvSpPr>
        <p:spPr>
          <a:xfrm>
            <a:off x="457200" y="274637"/>
            <a:ext cx="7467600" cy="922115"/>
          </a:xfrm>
          <a:ln>
            <a:solidFill>
              <a:schemeClr val="tx1"/>
            </a:solidFill>
          </a:ln>
        </p:spPr>
        <p:txBody>
          <a:bodyPr>
            <a:normAutofit fontScale="90000"/>
          </a:bodyPr>
          <a:lstStyle/>
          <a:p>
            <a:r>
              <a:rPr lang="fr-FR" dirty="0">
                <a:solidFill>
                  <a:srgbClr val="303030"/>
                </a:solidFill>
              </a:rPr>
              <a:t>Procédure de dépôt d’un fichier MULTI-EAJE et MULTI CAF</a:t>
            </a:r>
            <a:endParaRPr lang="fr-FR" dirty="0"/>
          </a:p>
        </p:txBody>
      </p:sp>
      <p:sp>
        <p:nvSpPr>
          <p:cNvPr id="5" name="Espace réservé du pied de page 4"/>
          <p:cNvSpPr>
            <a:spLocks noGrp="1"/>
          </p:cNvSpPr>
          <p:nvPr>
            <p:ph type="ftr" sz="quarter" idx="16"/>
          </p:nvPr>
        </p:nvSpPr>
        <p:spPr>
          <a:xfrm rot="5400000">
            <a:off x="6860650" y="3607704"/>
            <a:ext cx="3459472" cy="365760"/>
          </a:xfrm>
        </p:spPr>
        <p:txBody>
          <a:bodyPr/>
          <a:lstStyle/>
          <a:p>
            <a:r>
              <a:rPr lang="fr-FR" dirty="0"/>
              <a:t>Nadège CHARBONNIER Responsable GAAS</a:t>
            </a:r>
          </a:p>
        </p:txBody>
      </p:sp>
      <p:sp>
        <p:nvSpPr>
          <p:cNvPr id="4" name="Espace réservé du numéro de diapositive 3"/>
          <p:cNvSpPr>
            <a:spLocks noGrp="1"/>
          </p:cNvSpPr>
          <p:nvPr>
            <p:ph type="sldNum" sz="quarter" idx="15"/>
          </p:nvPr>
        </p:nvSpPr>
        <p:spPr/>
        <p:txBody>
          <a:bodyPr/>
          <a:lstStyle/>
          <a:p>
            <a:fld id="{8F090F4C-470E-45F0-ADED-7F689FAD6252}" type="slidenum">
              <a:rPr lang="fr-FR" smtClean="0"/>
              <a:t>24</a:t>
            </a:fld>
            <a:endParaRPr lang="fr-FR"/>
          </a:p>
        </p:txBody>
      </p:sp>
      <p:sp>
        <p:nvSpPr>
          <p:cNvPr id="9" name="Légende : encadrée 8">
            <a:extLst>
              <a:ext uri="{FF2B5EF4-FFF2-40B4-BE49-F238E27FC236}">
                <a16:creationId xmlns:a16="http://schemas.microsoft.com/office/drawing/2014/main" id="{C09DA0E3-B4A0-4CB8-B48A-9E88F4E3DFC5}"/>
              </a:ext>
            </a:extLst>
          </p:cNvPr>
          <p:cNvSpPr/>
          <p:nvPr/>
        </p:nvSpPr>
        <p:spPr>
          <a:xfrm>
            <a:off x="1547664" y="4551406"/>
            <a:ext cx="5563254" cy="968914"/>
          </a:xfrm>
          <a:prstGeom prst="borderCallout1">
            <a:avLst>
              <a:gd name="adj1" fmla="val 1320"/>
              <a:gd name="adj2" fmla="val 49716"/>
              <a:gd name="adj3" fmla="val -118972"/>
              <a:gd name="adj4" fmla="val 60884"/>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dirty="0"/>
              <a:t>A la suite du dépôt, l’écran affiche l’information sous forme : « </a:t>
            </a:r>
            <a:r>
              <a:rPr lang="fr-FR" b="1" dirty="0"/>
              <a:t>MULTI_999_Exercice d’observation.csv »</a:t>
            </a:r>
            <a:endParaRPr lang="fr-FR" dirty="0"/>
          </a:p>
        </p:txBody>
      </p:sp>
    </p:spTree>
    <p:extLst>
      <p:ext uri="{BB962C8B-B14F-4D97-AF65-F5344CB8AC3E}">
        <p14:creationId xmlns:p14="http://schemas.microsoft.com/office/powerpoint/2010/main" val="1321941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706090"/>
          </a:xfrm>
          <a:ln>
            <a:solidFill>
              <a:schemeClr val="tx1"/>
            </a:solidFill>
          </a:ln>
        </p:spPr>
        <p:txBody>
          <a:bodyPr/>
          <a:lstStyle/>
          <a:p>
            <a:r>
              <a:rPr lang="fr-FR" dirty="0"/>
              <a:t>Données statistiques en retour</a:t>
            </a:r>
          </a:p>
        </p:txBody>
      </p:sp>
      <p:sp>
        <p:nvSpPr>
          <p:cNvPr id="3" name="Espace réservé du contenu 2"/>
          <p:cNvSpPr>
            <a:spLocks noGrp="1"/>
          </p:cNvSpPr>
          <p:nvPr>
            <p:ph sz="quarter" idx="1"/>
          </p:nvPr>
        </p:nvSpPr>
        <p:spPr>
          <a:xfrm>
            <a:off x="457200" y="1268760"/>
            <a:ext cx="7571184" cy="5205192"/>
          </a:xfrm>
        </p:spPr>
        <p:txBody>
          <a:bodyPr>
            <a:normAutofit fontScale="77500" lnSpcReduction="20000"/>
          </a:bodyPr>
          <a:lstStyle/>
          <a:p>
            <a:r>
              <a:rPr lang="fr-FR" dirty="0"/>
              <a:t>Des résultats nationaux ont été diffusés dans la publication dématérialisée </a:t>
            </a:r>
            <a:r>
              <a:rPr lang="fr-FR" i="1" dirty="0"/>
              <a:t>L’</a:t>
            </a:r>
            <a:r>
              <a:rPr lang="fr-FR" i="1" dirty="0" err="1"/>
              <a:t>e-ssentiel</a:t>
            </a:r>
            <a:r>
              <a:rPr lang="fr-FR" dirty="0"/>
              <a:t> de la </a:t>
            </a:r>
            <a:r>
              <a:rPr lang="fr-FR" dirty="0" err="1"/>
              <a:t>Cnaf</a:t>
            </a:r>
            <a:r>
              <a:rPr lang="fr-FR" dirty="0"/>
              <a:t> :</a:t>
            </a:r>
          </a:p>
          <a:p>
            <a:pPr marL="0" indent="0">
              <a:buNone/>
            </a:pPr>
            <a:endParaRPr lang="fr-FR" dirty="0"/>
          </a:p>
          <a:p>
            <a:pPr marL="0" lvl="0" indent="0">
              <a:buNone/>
            </a:pPr>
            <a:r>
              <a:rPr lang="fr-FR" dirty="0"/>
              <a:t>	</a:t>
            </a:r>
            <a:r>
              <a:rPr lang="fr-FR" dirty="0" err="1"/>
              <a:t>Bérardier</a:t>
            </a:r>
            <a:r>
              <a:rPr lang="fr-FR" dirty="0"/>
              <a:t> M., Clément J., 2017, Les déterminants de 	la durée d’accueil en </a:t>
            </a:r>
            <a:r>
              <a:rPr lang="fr-FR" dirty="0" err="1"/>
              <a:t>Eaje</a:t>
            </a:r>
            <a:r>
              <a:rPr lang="fr-FR" dirty="0"/>
              <a:t>, </a:t>
            </a:r>
            <a:r>
              <a:rPr lang="fr-FR" i="1" dirty="0"/>
              <a:t>l’</a:t>
            </a:r>
            <a:r>
              <a:rPr lang="fr-FR" i="1" dirty="0" err="1"/>
              <a:t>e-ssentiel</a:t>
            </a:r>
            <a:r>
              <a:rPr lang="fr-FR" dirty="0"/>
              <a:t>, n°174, 	septembre</a:t>
            </a:r>
          </a:p>
          <a:p>
            <a:pPr marL="914400" lvl="3" indent="0">
              <a:buNone/>
            </a:pPr>
            <a:r>
              <a:rPr lang="fr-FR" sz="2400" u="sng" dirty="0">
                <a:hlinkClick r:id="rId2"/>
              </a:rPr>
              <a:t>Lien vers l'e essentiel 154</a:t>
            </a:r>
            <a:endParaRPr lang="fr-FR" sz="2400" dirty="0"/>
          </a:p>
          <a:p>
            <a:pPr marL="0" indent="0">
              <a:buNone/>
            </a:pPr>
            <a:r>
              <a:rPr lang="fr-FR" dirty="0"/>
              <a:t> </a:t>
            </a:r>
          </a:p>
          <a:p>
            <a:pPr marL="0" lvl="0" indent="0">
              <a:buNone/>
            </a:pPr>
            <a:r>
              <a:rPr lang="fr-FR" dirty="0"/>
              <a:t>	Clément J., </a:t>
            </a:r>
            <a:r>
              <a:rPr lang="fr-FR" dirty="0" err="1"/>
              <a:t>Pélamourgues</a:t>
            </a:r>
            <a:r>
              <a:rPr lang="fr-FR" dirty="0"/>
              <a:t> B., Thibault F., 2015, 	Connaître les enfants fréquentant les établissements 	d’accueil du jeune enfant et leur usage des structures, 	</a:t>
            </a:r>
            <a:r>
              <a:rPr lang="fr-FR" i="1" dirty="0"/>
              <a:t>l’</a:t>
            </a:r>
            <a:r>
              <a:rPr lang="fr-FR" i="1" dirty="0" err="1"/>
              <a:t>e-ssentiel</a:t>
            </a:r>
            <a:r>
              <a:rPr lang="fr-FR" dirty="0"/>
              <a:t>, n°157, juillet</a:t>
            </a:r>
          </a:p>
          <a:p>
            <a:pPr marL="0" indent="0">
              <a:buNone/>
            </a:pPr>
            <a:r>
              <a:rPr lang="fr-FR" dirty="0"/>
              <a:t> 	</a:t>
            </a:r>
            <a:r>
              <a:rPr lang="fr-FR" u="sng" dirty="0">
                <a:hlinkClick r:id="rId3"/>
              </a:rPr>
              <a:t>Lien vers l'e essentiel n°157 </a:t>
            </a:r>
            <a:endParaRPr lang="fr-FR" dirty="0"/>
          </a:p>
          <a:p>
            <a:pPr marL="0" indent="0">
              <a:buNone/>
            </a:pPr>
            <a:r>
              <a:rPr lang="fr-FR" b="1" dirty="0"/>
              <a:t> </a:t>
            </a:r>
            <a:endParaRPr lang="fr-FR" dirty="0"/>
          </a:p>
          <a:p>
            <a:r>
              <a:rPr lang="fr-FR" dirty="0"/>
              <a:t>Il en sera de même pour les années 2019 et suivantes. </a:t>
            </a:r>
          </a:p>
          <a:p>
            <a:endParaRPr lang="fr-FR" dirty="0"/>
          </a:p>
          <a:p>
            <a:r>
              <a:rPr lang="fr-FR" dirty="0"/>
              <a:t>D’autres supports de valorisation viendront progressivement enrichir ces restitutions.</a:t>
            </a:r>
          </a:p>
        </p:txBody>
      </p:sp>
      <p:sp>
        <p:nvSpPr>
          <p:cNvPr id="4" name="Espace réservé du numéro de diapositive 3"/>
          <p:cNvSpPr>
            <a:spLocks noGrp="1"/>
          </p:cNvSpPr>
          <p:nvPr>
            <p:ph type="sldNum" sz="quarter" idx="15"/>
          </p:nvPr>
        </p:nvSpPr>
        <p:spPr/>
        <p:txBody>
          <a:bodyPr/>
          <a:lstStyle/>
          <a:p>
            <a:fld id="{8F090F4C-470E-45F0-ADED-7F689FAD6252}" type="slidenum">
              <a:rPr lang="fr-FR" smtClean="0"/>
              <a:t>25</a:t>
            </a:fld>
            <a:endParaRPr lang="fr-FR"/>
          </a:p>
        </p:txBody>
      </p:sp>
      <p:sp>
        <p:nvSpPr>
          <p:cNvPr id="5" name="Espace réservé du pied de page 4"/>
          <p:cNvSpPr>
            <a:spLocks noGrp="1"/>
          </p:cNvSpPr>
          <p:nvPr>
            <p:ph type="ftr" sz="quarter" idx="16"/>
          </p:nvPr>
        </p:nvSpPr>
        <p:spPr>
          <a:xfrm rot="5400000">
            <a:off x="6896654" y="3643708"/>
            <a:ext cx="3387464" cy="365760"/>
          </a:xfrm>
        </p:spPr>
        <p:txBody>
          <a:bodyPr/>
          <a:lstStyle/>
          <a:p>
            <a:r>
              <a:rPr lang="fr-FR" dirty="0"/>
              <a:t>Nadège CHARBONNIER Responsable GAAS</a:t>
            </a:r>
          </a:p>
        </p:txBody>
      </p:sp>
    </p:spTree>
    <p:extLst>
      <p:ext uri="{BB962C8B-B14F-4D97-AF65-F5344CB8AC3E}">
        <p14:creationId xmlns:p14="http://schemas.microsoft.com/office/powerpoint/2010/main" val="3713768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778098"/>
          </a:xfrm>
          <a:ln>
            <a:solidFill>
              <a:schemeClr val="tx1"/>
            </a:solidFill>
          </a:ln>
        </p:spPr>
        <p:txBody>
          <a:bodyPr/>
          <a:lstStyle/>
          <a:p>
            <a:r>
              <a:rPr lang="fr-FR" dirty="0"/>
              <a:t>Contacts</a:t>
            </a:r>
          </a:p>
        </p:txBody>
      </p:sp>
      <p:sp>
        <p:nvSpPr>
          <p:cNvPr id="3" name="Espace réservé du contenu 2"/>
          <p:cNvSpPr>
            <a:spLocks noGrp="1"/>
          </p:cNvSpPr>
          <p:nvPr>
            <p:ph sz="quarter" idx="1"/>
          </p:nvPr>
        </p:nvSpPr>
        <p:spPr/>
        <p:txBody>
          <a:bodyPr>
            <a:normAutofit/>
          </a:bodyPr>
          <a:lstStyle/>
          <a:p>
            <a:r>
              <a:rPr lang="fr-FR" b="1" dirty="0"/>
              <a:t>CAF Touraine </a:t>
            </a:r>
            <a:r>
              <a:rPr lang="fr-FR" dirty="0"/>
              <a:t>: </a:t>
            </a:r>
            <a:r>
              <a:rPr lang="fr-FR" sz="2200" dirty="0"/>
              <a:t>pour des questions d’ordre général sur le dispositif Filoue (déroulé de la campagne, modalités...)</a:t>
            </a:r>
          </a:p>
          <a:p>
            <a:pPr marL="365760" lvl="1" indent="0">
              <a:buNone/>
            </a:pPr>
            <a:r>
              <a:rPr lang="fr-FR" dirty="0"/>
              <a:t>	=&gt; Référent Filoue : Nadège Charbonnier </a:t>
            </a:r>
          </a:p>
          <a:p>
            <a:pPr marL="1463040" lvl="5" indent="0">
              <a:buNone/>
            </a:pPr>
            <a:r>
              <a:rPr lang="fr-FR" sz="1800" dirty="0">
                <a:hlinkClick r:id="rId2"/>
              </a:rPr>
              <a:t>nadege.charbonnier@caftours.cnafmail.fr</a:t>
            </a:r>
            <a:endParaRPr lang="fr-FR" sz="1800" dirty="0"/>
          </a:p>
          <a:p>
            <a:pPr marL="365760" lvl="1" indent="0">
              <a:buNone/>
            </a:pPr>
            <a:r>
              <a:rPr lang="fr-FR" dirty="0"/>
              <a:t>	=&gt; Référent suppléant : Emilie </a:t>
            </a:r>
            <a:r>
              <a:rPr lang="fr-FR" dirty="0" err="1"/>
              <a:t>Soeur</a:t>
            </a:r>
            <a:endParaRPr lang="fr-FR" dirty="0"/>
          </a:p>
          <a:p>
            <a:pPr marL="1463040" lvl="5" indent="0">
              <a:buNone/>
            </a:pPr>
            <a:r>
              <a:rPr lang="fr-FR" sz="1800" dirty="0" err="1">
                <a:hlinkClick r:id="rId3"/>
              </a:rPr>
              <a:t>emilie.soeur@caftours.cnafmail.</a:t>
            </a:r>
            <a:r>
              <a:rPr lang="fr-FR" sz="1800" err="1">
                <a:hlinkClick r:id="rId3"/>
              </a:rPr>
              <a:t>cnaf</a:t>
            </a:r>
            <a:r>
              <a:rPr lang="fr-FR" sz="1800">
                <a:hlinkClick r:id="rId3"/>
              </a:rPr>
              <a:t>.fr</a:t>
            </a:r>
            <a:endParaRPr lang="fr-FR" sz="1800"/>
          </a:p>
          <a:p>
            <a:pPr marL="365760" lvl="1" indent="0">
              <a:buNone/>
            </a:pPr>
            <a:endParaRPr lang="fr-FR" dirty="0"/>
          </a:p>
          <a:p>
            <a:r>
              <a:rPr lang="fr-FR" b="1" dirty="0"/>
              <a:t>CNAF</a:t>
            </a:r>
            <a:r>
              <a:rPr lang="fr-FR" dirty="0"/>
              <a:t> : pour les questions d’ordre technique </a:t>
            </a:r>
          </a:p>
          <a:p>
            <a:pPr marL="365760" lvl="1" indent="0">
              <a:buNone/>
            </a:pPr>
            <a:endParaRPr lang="fr-FR" u="sng" dirty="0">
              <a:hlinkClick r:id="rId4"/>
            </a:endParaRPr>
          </a:p>
          <a:p>
            <a:pPr marL="2286000" lvl="8" indent="0">
              <a:buNone/>
            </a:pPr>
            <a:r>
              <a:rPr lang="fr-FR" sz="3200" u="sng" dirty="0">
                <a:hlinkClick r:id="rId4"/>
              </a:rPr>
              <a:t>filoue.cnaf@cnaf.fr</a:t>
            </a:r>
            <a:endParaRPr lang="fr-FR" sz="3200" dirty="0"/>
          </a:p>
          <a:p>
            <a:pPr marL="365760" lvl="1" indent="0">
              <a:buNone/>
            </a:pPr>
            <a:endParaRPr lang="fr-FR" dirty="0"/>
          </a:p>
          <a:p>
            <a:pPr marL="365760" lvl="1" indent="0">
              <a:buNone/>
            </a:pPr>
            <a:endParaRPr lang="fr-FR" dirty="0"/>
          </a:p>
        </p:txBody>
      </p:sp>
      <p:sp>
        <p:nvSpPr>
          <p:cNvPr id="4" name="Espace réservé du numéro de diapositive 3"/>
          <p:cNvSpPr>
            <a:spLocks noGrp="1"/>
          </p:cNvSpPr>
          <p:nvPr>
            <p:ph type="sldNum" sz="quarter" idx="15"/>
          </p:nvPr>
        </p:nvSpPr>
        <p:spPr/>
        <p:txBody>
          <a:bodyPr/>
          <a:lstStyle/>
          <a:p>
            <a:fld id="{8F090F4C-470E-45F0-ADED-7F689FAD6252}" type="slidenum">
              <a:rPr lang="fr-FR" smtClean="0"/>
              <a:t>26</a:t>
            </a:fld>
            <a:endParaRPr lang="fr-FR"/>
          </a:p>
        </p:txBody>
      </p:sp>
      <p:sp>
        <p:nvSpPr>
          <p:cNvPr id="5" name="Espace réservé du pied de page 4"/>
          <p:cNvSpPr>
            <a:spLocks noGrp="1"/>
          </p:cNvSpPr>
          <p:nvPr>
            <p:ph type="ftr" sz="quarter" idx="16"/>
          </p:nvPr>
        </p:nvSpPr>
        <p:spPr/>
        <p:txBody>
          <a:bodyPr/>
          <a:lstStyle/>
          <a:p>
            <a:r>
              <a:rPr lang="fr-FR"/>
              <a:t>Nadège CHARBONNIER Responsable GAAS</a:t>
            </a:r>
          </a:p>
        </p:txBody>
      </p:sp>
    </p:spTree>
    <p:extLst>
      <p:ext uri="{BB962C8B-B14F-4D97-AF65-F5344CB8AC3E}">
        <p14:creationId xmlns:p14="http://schemas.microsoft.com/office/powerpoint/2010/main" val="771308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lstStyle/>
          <a:p>
            <a:pPr algn="ctr"/>
            <a:endParaRPr lang="fr-FR" dirty="0"/>
          </a:p>
          <a:p>
            <a:pPr algn="ctr"/>
            <a:endParaRPr lang="fr-FR" dirty="0"/>
          </a:p>
          <a:p>
            <a:pPr algn="ctr"/>
            <a:endParaRPr lang="fr-FR" dirty="0"/>
          </a:p>
          <a:p>
            <a:pPr marL="0" indent="0" algn="ctr">
              <a:buNone/>
            </a:pPr>
            <a:r>
              <a:rPr lang="fr-FR" dirty="0">
                <a:solidFill>
                  <a:schemeClr val="accent6"/>
                </a:solidFill>
              </a:rPr>
              <a:t>MERCI POUR VOTRE PARTICIPATION </a:t>
            </a:r>
          </a:p>
          <a:p>
            <a:pPr marL="0" indent="0" algn="ctr">
              <a:buNone/>
            </a:pPr>
            <a:endParaRPr lang="fr-FR" dirty="0"/>
          </a:p>
        </p:txBody>
      </p:sp>
      <p:sp>
        <p:nvSpPr>
          <p:cNvPr id="2" name="Espace réservé du pied de page 1"/>
          <p:cNvSpPr>
            <a:spLocks noGrp="1"/>
          </p:cNvSpPr>
          <p:nvPr>
            <p:ph type="ftr" sz="quarter" idx="16"/>
          </p:nvPr>
        </p:nvSpPr>
        <p:spPr>
          <a:xfrm rot="5400000">
            <a:off x="6824646" y="3571700"/>
            <a:ext cx="3531480" cy="365760"/>
          </a:xfrm>
        </p:spPr>
        <p:txBody>
          <a:bodyPr/>
          <a:lstStyle/>
          <a:p>
            <a:r>
              <a:rPr lang="fr-FR" dirty="0"/>
              <a:t>Nadège CHARBONNIER Responsable GAAS</a:t>
            </a:r>
          </a:p>
        </p:txBody>
      </p:sp>
      <p:sp>
        <p:nvSpPr>
          <p:cNvPr id="4" name="Espace réservé du numéro de diapositive 3"/>
          <p:cNvSpPr>
            <a:spLocks noGrp="1"/>
          </p:cNvSpPr>
          <p:nvPr>
            <p:ph type="sldNum" sz="quarter" idx="15"/>
          </p:nvPr>
        </p:nvSpPr>
        <p:spPr/>
        <p:txBody>
          <a:bodyPr/>
          <a:lstStyle/>
          <a:p>
            <a:fld id="{8F090F4C-470E-45F0-ADED-7F689FAD6252}" type="slidenum">
              <a:rPr lang="fr-FR" smtClean="0"/>
              <a:t>27</a:t>
            </a:fld>
            <a:endParaRPr lang="fr-FR"/>
          </a:p>
        </p:txBody>
      </p:sp>
    </p:spTree>
    <p:extLst>
      <p:ext uri="{BB962C8B-B14F-4D97-AF65-F5344CB8AC3E}">
        <p14:creationId xmlns:p14="http://schemas.microsoft.com/office/powerpoint/2010/main" val="973672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634082"/>
          </a:xfrm>
          <a:ln>
            <a:solidFill>
              <a:schemeClr val="tx1"/>
            </a:solidFill>
          </a:ln>
        </p:spPr>
        <p:txBody>
          <a:bodyPr/>
          <a:lstStyle/>
          <a:p>
            <a:pPr algn="ctr"/>
            <a:r>
              <a:rPr lang="fr-FR" dirty="0"/>
              <a:t>Modalités de recueil des données</a:t>
            </a:r>
          </a:p>
        </p:txBody>
      </p:sp>
      <p:sp>
        <p:nvSpPr>
          <p:cNvPr id="3" name="Espace réservé du contenu 2"/>
          <p:cNvSpPr>
            <a:spLocks noGrp="1"/>
          </p:cNvSpPr>
          <p:nvPr>
            <p:ph sz="quarter" idx="1"/>
          </p:nvPr>
        </p:nvSpPr>
        <p:spPr>
          <a:xfrm>
            <a:off x="457200" y="1340768"/>
            <a:ext cx="7467600" cy="5133184"/>
          </a:xfrm>
        </p:spPr>
        <p:txBody>
          <a:bodyPr>
            <a:normAutofit lnSpcReduction="10000"/>
          </a:bodyPr>
          <a:lstStyle/>
          <a:p>
            <a:pPr lvl="0"/>
            <a:r>
              <a:rPr lang="fr-FR" b="1" dirty="0"/>
              <a:t>Une campagne de collecte annuelle</a:t>
            </a:r>
            <a:endParaRPr lang="fr-FR" dirty="0"/>
          </a:p>
          <a:p>
            <a:pPr lvl="1"/>
            <a:r>
              <a:rPr lang="fr-FR" dirty="0"/>
              <a:t>Via le Portail Caf Partenaires </a:t>
            </a:r>
          </a:p>
          <a:p>
            <a:pPr lvl="1"/>
            <a:r>
              <a:rPr lang="fr-FR" dirty="0"/>
              <a:t>Chaque année, entre le 15 janvier et le 31 août </a:t>
            </a:r>
            <a:r>
              <a:rPr lang="fr-FR" b="1" dirty="0"/>
              <a:t>sauf pour 2019</a:t>
            </a:r>
            <a:r>
              <a:rPr lang="fr-FR" dirty="0"/>
              <a:t> (1</a:t>
            </a:r>
            <a:r>
              <a:rPr lang="fr-FR" baseline="30000" dirty="0"/>
              <a:t>er</a:t>
            </a:r>
            <a:r>
              <a:rPr lang="fr-FR" dirty="0"/>
              <a:t> juin au 31 août)</a:t>
            </a:r>
          </a:p>
          <a:p>
            <a:pPr lvl="1"/>
            <a:endParaRPr lang="fr-FR" dirty="0"/>
          </a:p>
          <a:p>
            <a:pPr lvl="0"/>
            <a:r>
              <a:rPr lang="fr-FR" b="1" dirty="0"/>
              <a:t>Le champ de l’étude </a:t>
            </a:r>
            <a:endParaRPr lang="fr-FR" dirty="0"/>
          </a:p>
          <a:p>
            <a:pPr lvl="1" algn="just"/>
            <a:r>
              <a:rPr lang="fr-FR" dirty="0"/>
              <a:t>Les établissements </a:t>
            </a:r>
            <a:r>
              <a:rPr lang="fr-FR" dirty="0" err="1"/>
              <a:t>Eaje</a:t>
            </a:r>
            <a:endParaRPr lang="fr-FR" dirty="0"/>
          </a:p>
          <a:p>
            <a:pPr lvl="1" algn="just"/>
            <a:r>
              <a:rPr lang="fr-FR" dirty="0"/>
              <a:t>L’exercice civil N-1, du 1</a:t>
            </a:r>
            <a:r>
              <a:rPr lang="fr-FR" baseline="30000" dirty="0"/>
              <a:t>er</a:t>
            </a:r>
            <a:r>
              <a:rPr lang="fr-FR" dirty="0"/>
              <a:t> janvier au 31 décembre </a:t>
            </a:r>
          </a:p>
          <a:p>
            <a:pPr lvl="1" algn="just"/>
            <a:r>
              <a:rPr lang="fr-FR" dirty="0"/>
              <a:t>La dernière situation connue (ex : le dernier tarif enregistré pour la famille) </a:t>
            </a:r>
          </a:p>
          <a:p>
            <a:pPr lvl="1" algn="just"/>
            <a:r>
              <a:rPr lang="fr-FR" dirty="0"/>
              <a:t>L’ensemble des enfants recensés dans le fichier, au cours de l’exercice observé et dont les parents ne se sont pas opposés à la transmission des données les concernant (pour 2019)</a:t>
            </a:r>
          </a:p>
        </p:txBody>
      </p:sp>
      <p:sp>
        <p:nvSpPr>
          <p:cNvPr id="5" name="Espace réservé du pied de page 4"/>
          <p:cNvSpPr>
            <a:spLocks noGrp="1"/>
          </p:cNvSpPr>
          <p:nvPr>
            <p:ph type="ftr" sz="quarter" idx="16"/>
          </p:nvPr>
        </p:nvSpPr>
        <p:spPr>
          <a:xfrm rot="5400000">
            <a:off x="6824646" y="3571700"/>
            <a:ext cx="3531480" cy="365760"/>
          </a:xfrm>
        </p:spPr>
        <p:txBody>
          <a:bodyPr/>
          <a:lstStyle/>
          <a:p>
            <a:r>
              <a:rPr lang="fr-FR" dirty="0"/>
              <a:t>Nadège CHARBONNIER Responsable GAAS</a:t>
            </a:r>
          </a:p>
        </p:txBody>
      </p:sp>
      <p:sp>
        <p:nvSpPr>
          <p:cNvPr id="4" name="Espace réservé du numéro de diapositive 3"/>
          <p:cNvSpPr>
            <a:spLocks noGrp="1"/>
          </p:cNvSpPr>
          <p:nvPr>
            <p:ph type="sldNum" sz="quarter" idx="15"/>
          </p:nvPr>
        </p:nvSpPr>
        <p:spPr/>
        <p:txBody>
          <a:bodyPr/>
          <a:lstStyle/>
          <a:p>
            <a:fld id="{8F090F4C-470E-45F0-ADED-7F689FAD6252}" type="slidenum">
              <a:rPr lang="fr-FR" smtClean="0"/>
              <a:t>3</a:t>
            </a:fld>
            <a:endParaRPr lang="fr-FR"/>
          </a:p>
        </p:txBody>
      </p:sp>
    </p:spTree>
    <p:extLst>
      <p:ext uri="{BB962C8B-B14F-4D97-AF65-F5344CB8AC3E}">
        <p14:creationId xmlns:p14="http://schemas.microsoft.com/office/powerpoint/2010/main" val="335577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634082"/>
          </a:xfrm>
          <a:ln>
            <a:solidFill>
              <a:schemeClr val="tx1"/>
            </a:solidFill>
          </a:ln>
        </p:spPr>
        <p:txBody>
          <a:bodyPr/>
          <a:lstStyle/>
          <a:p>
            <a:r>
              <a:rPr lang="fr-FR" dirty="0">
                <a:solidFill>
                  <a:srgbClr val="303030"/>
                </a:solidFill>
              </a:rPr>
              <a:t>Modalités de recueil des données</a:t>
            </a:r>
            <a:endParaRPr lang="fr-FR" dirty="0"/>
          </a:p>
        </p:txBody>
      </p:sp>
      <p:sp>
        <p:nvSpPr>
          <p:cNvPr id="3" name="Espace réservé du contenu 2"/>
          <p:cNvSpPr>
            <a:spLocks noGrp="1"/>
          </p:cNvSpPr>
          <p:nvPr>
            <p:ph sz="quarter" idx="1"/>
          </p:nvPr>
        </p:nvSpPr>
        <p:spPr>
          <a:xfrm>
            <a:off x="457200" y="1196752"/>
            <a:ext cx="7467600" cy="5277200"/>
          </a:xfrm>
        </p:spPr>
        <p:txBody>
          <a:bodyPr>
            <a:normAutofit fontScale="92500" lnSpcReduction="10000"/>
          </a:bodyPr>
          <a:lstStyle/>
          <a:p>
            <a:pPr lvl="0"/>
            <a:r>
              <a:rPr lang="fr-FR" b="1" dirty="0"/>
              <a:t>Les données collectées</a:t>
            </a:r>
          </a:p>
          <a:p>
            <a:pPr lvl="0"/>
            <a:endParaRPr lang="fr-FR" dirty="0"/>
          </a:p>
          <a:p>
            <a:pPr lvl="1"/>
            <a:r>
              <a:rPr lang="fr-FR" dirty="0"/>
              <a:t>Top allocataire oui/non </a:t>
            </a:r>
          </a:p>
          <a:p>
            <a:pPr lvl="1"/>
            <a:r>
              <a:rPr lang="fr-FR" dirty="0"/>
              <a:t>Matricule de l’allocataire</a:t>
            </a:r>
          </a:p>
          <a:p>
            <a:pPr lvl="1"/>
            <a:r>
              <a:rPr lang="fr-FR" dirty="0"/>
              <a:t>Code régime Sécurité Sociale </a:t>
            </a:r>
          </a:p>
          <a:p>
            <a:pPr lvl="1"/>
            <a:r>
              <a:rPr lang="fr-FR" dirty="0"/>
              <a:t>Date de naissance de l’enfant</a:t>
            </a:r>
          </a:p>
          <a:p>
            <a:pPr lvl="1"/>
            <a:r>
              <a:rPr lang="fr-FR" dirty="0"/>
              <a:t>Code commune résidence de l’enfant</a:t>
            </a:r>
          </a:p>
          <a:p>
            <a:pPr lvl="1"/>
            <a:r>
              <a:rPr lang="fr-FR" dirty="0"/>
              <a:t>Commune de résidence de l’enfant</a:t>
            </a:r>
          </a:p>
          <a:p>
            <a:pPr lvl="1"/>
            <a:r>
              <a:rPr lang="fr-FR" dirty="0"/>
              <a:t>Nombre d’heures annuel facturées pour l’enfant</a:t>
            </a:r>
          </a:p>
          <a:p>
            <a:pPr lvl="1"/>
            <a:r>
              <a:rPr lang="fr-FR" dirty="0"/>
              <a:t>Nombre d’heures annuel de présence réalisées pour l’enfant</a:t>
            </a:r>
          </a:p>
          <a:p>
            <a:pPr lvl="1"/>
            <a:r>
              <a:rPr lang="fr-FR" dirty="0"/>
              <a:t>Montant total annuel facturé à la famille pour l’enfant</a:t>
            </a:r>
          </a:p>
          <a:p>
            <a:pPr lvl="1"/>
            <a:r>
              <a:rPr lang="fr-FR" dirty="0"/>
              <a:t>Tranche de tarification appliquée</a:t>
            </a:r>
          </a:p>
          <a:p>
            <a:pPr lvl="1"/>
            <a:r>
              <a:rPr lang="fr-FR" dirty="0"/>
              <a:t>Taux d’effort appliqué à la famille</a:t>
            </a:r>
          </a:p>
          <a:p>
            <a:pPr lvl="1"/>
            <a:r>
              <a:rPr lang="fr-FR" dirty="0"/>
              <a:t>Premier jour d’accueil sur l’année civile pour l’enfant</a:t>
            </a:r>
          </a:p>
          <a:p>
            <a:pPr lvl="1"/>
            <a:r>
              <a:rPr lang="fr-FR" dirty="0"/>
              <a:t>Dernier jour d’accueil sur l’année civile pour l’enfant</a:t>
            </a:r>
          </a:p>
          <a:p>
            <a:endParaRPr lang="fr-FR" dirty="0"/>
          </a:p>
        </p:txBody>
      </p:sp>
      <p:sp>
        <p:nvSpPr>
          <p:cNvPr id="5" name="Espace réservé du pied de page 4"/>
          <p:cNvSpPr>
            <a:spLocks noGrp="1"/>
          </p:cNvSpPr>
          <p:nvPr>
            <p:ph type="ftr" sz="quarter" idx="16"/>
          </p:nvPr>
        </p:nvSpPr>
        <p:spPr>
          <a:xfrm rot="5400000">
            <a:off x="6824646" y="3571700"/>
            <a:ext cx="3531480" cy="365760"/>
          </a:xfrm>
        </p:spPr>
        <p:txBody>
          <a:bodyPr/>
          <a:lstStyle/>
          <a:p>
            <a:r>
              <a:rPr lang="fr-FR" dirty="0"/>
              <a:t>Nadège CHARBONNIER Responsable GAAS</a:t>
            </a:r>
          </a:p>
        </p:txBody>
      </p:sp>
      <p:sp>
        <p:nvSpPr>
          <p:cNvPr id="4" name="Espace réservé du numéro de diapositive 3"/>
          <p:cNvSpPr>
            <a:spLocks noGrp="1"/>
          </p:cNvSpPr>
          <p:nvPr>
            <p:ph type="sldNum" sz="quarter" idx="15"/>
          </p:nvPr>
        </p:nvSpPr>
        <p:spPr/>
        <p:txBody>
          <a:bodyPr/>
          <a:lstStyle/>
          <a:p>
            <a:fld id="{8F090F4C-470E-45F0-ADED-7F689FAD6252}" type="slidenum">
              <a:rPr lang="fr-FR" smtClean="0"/>
              <a:t>4</a:t>
            </a:fld>
            <a:endParaRPr lang="fr-FR"/>
          </a:p>
        </p:txBody>
      </p:sp>
    </p:spTree>
    <p:extLst>
      <p:ext uri="{BB962C8B-B14F-4D97-AF65-F5344CB8AC3E}">
        <p14:creationId xmlns:p14="http://schemas.microsoft.com/office/powerpoint/2010/main" val="122570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B94C40D-A1ED-40BF-9DE3-975EA27DE1B9}"/>
              </a:ext>
            </a:extLst>
          </p:cNvPr>
          <p:cNvPicPr>
            <a:picLocks noChangeAspect="1"/>
          </p:cNvPicPr>
          <p:nvPr/>
        </p:nvPicPr>
        <p:blipFill>
          <a:blip r:embed="rId3"/>
          <a:stretch>
            <a:fillRect/>
          </a:stretch>
        </p:blipFill>
        <p:spPr>
          <a:xfrm>
            <a:off x="5796136" y="1289119"/>
            <a:ext cx="2908044" cy="4279763"/>
          </a:xfrm>
          <a:prstGeom prst="rect">
            <a:avLst/>
          </a:prstGeom>
        </p:spPr>
      </p:pic>
      <p:sp>
        <p:nvSpPr>
          <p:cNvPr id="2" name="Titre 1"/>
          <p:cNvSpPr>
            <a:spLocks noGrp="1"/>
          </p:cNvSpPr>
          <p:nvPr>
            <p:ph type="title"/>
          </p:nvPr>
        </p:nvSpPr>
        <p:spPr>
          <a:xfrm>
            <a:off x="457200" y="274638"/>
            <a:ext cx="7467600" cy="562074"/>
          </a:xfrm>
          <a:ln>
            <a:solidFill>
              <a:schemeClr val="tx1"/>
            </a:solidFill>
          </a:ln>
        </p:spPr>
        <p:txBody>
          <a:bodyPr>
            <a:normAutofit/>
          </a:bodyPr>
          <a:lstStyle/>
          <a:p>
            <a:r>
              <a:rPr lang="fr-FR" dirty="0">
                <a:solidFill>
                  <a:srgbClr val="303030"/>
                </a:solidFill>
              </a:rPr>
              <a:t>Modalités de recueil des données</a:t>
            </a:r>
            <a:endParaRPr lang="fr-FR" dirty="0"/>
          </a:p>
        </p:txBody>
      </p:sp>
      <p:sp>
        <p:nvSpPr>
          <p:cNvPr id="3" name="Espace réservé du contenu 2"/>
          <p:cNvSpPr>
            <a:spLocks noGrp="1"/>
          </p:cNvSpPr>
          <p:nvPr>
            <p:ph sz="quarter" idx="1"/>
          </p:nvPr>
        </p:nvSpPr>
        <p:spPr>
          <a:xfrm>
            <a:off x="457200" y="980728"/>
            <a:ext cx="7467600" cy="5493224"/>
          </a:xfrm>
        </p:spPr>
        <p:txBody>
          <a:bodyPr>
            <a:normAutofit/>
          </a:bodyPr>
          <a:lstStyle/>
          <a:p>
            <a:r>
              <a:rPr lang="fr-FR" b="1" dirty="0"/>
              <a:t>Procédure</a:t>
            </a:r>
            <a:r>
              <a:rPr lang="fr-FR" dirty="0"/>
              <a:t> : </a:t>
            </a:r>
            <a:r>
              <a:rPr lang="fr-FR" b="1" dirty="0"/>
              <a:t>Informer les parents</a:t>
            </a:r>
          </a:p>
          <a:p>
            <a:pPr lvl="2"/>
            <a:r>
              <a:rPr lang="fr-FR" dirty="0"/>
              <a:t>Pour l’année 2019 :</a:t>
            </a:r>
          </a:p>
          <a:p>
            <a:pPr lvl="4"/>
            <a:r>
              <a:rPr lang="fr-FR" dirty="0"/>
              <a:t>Les parents doivent être informés, </a:t>
            </a:r>
          </a:p>
          <a:p>
            <a:pPr marL="1280160" lvl="4" indent="0">
              <a:buNone/>
            </a:pPr>
            <a:r>
              <a:rPr lang="fr-FR" dirty="0"/>
              <a:t>selon les modalités que vous aurez </a:t>
            </a:r>
          </a:p>
          <a:p>
            <a:pPr marL="1280160" lvl="4" indent="0">
              <a:buNone/>
            </a:pPr>
            <a:r>
              <a:rPr lang="fr-FR" dirty="0"/>
              <a:t>choisies, de la participation de votre </a:t>
            </a:r>
            <a:r>
              <a:rPr lang="fr-FR" dirty="0" err="1"/>
              <a:t>Eaje</a:t>
            </a:r>
            <a:r>
              <a:rPr lang="fr-FR" dirty="0"/>
              <a:t> </a:t>
            </a:r>
          </a:p>
          <a:p>
            <a:pPr marL="1280160" lvl="4" indent="0">
              <a:buNone/>
            </a:pPr>
            <a:r>
              <a:rPr lang="fr-FR" dirty="0"/>
              <a:t>à l’enquête Filoue et de la transmission </a:t>
            </a:r>
          </a:p>
          <a:p>
            <a:pPr marL="1280160" lvl="4" indent="0">
              <a:buNone/>
            </a:pPr>
            <a:r>
              <a:rPr lang="fr-FR" dirty="0"/>
              <a:t>de données à caractère personnel les </a:t>
            </a:r>
          </a:p>
          <a:p>
            <a:pPr marL="1280160" lvl="4" indent="0">
              <a:buNone/>
            </a:pPr>
            <a:r>
              <a:rPr lang="fr-FR" dirty="0"/>
              <a:t>concernant ainsi que de leur possibilité </a:t>
            </a:r>
          </a:p>
          <a:p>
            <a:pPr marL="1280160" lvl="4" indent="0">
              <a:buNone/>
            </a:pPr>
            <a:r>
              <a:rPr lang="fr-FR" dirty="0"/>
              <a:t>d’exercer leur droit d’opposition </a:t>
            </a:r>
          </a:p>
          <a:p>
            <a:pPr marL="1280160" lvl="4" indent="0">
              <a:buNone/>
            </a:pPr>
            <a:r>
              <a:rPr lang="fr-FR" dirty="0"/>
              <a:t>conformément à l’article 21 du </a:t>
            </a:r>
            <a:r>
              <a:rPr lang="fr-FR" dirty="0" err="1"/>
              <a:t>Rgpd</a:t>
            </a:r>
            <a:r>
              <a:rPr lang="fr-FR" dirty="0"/>
              <a:t>.  </a:t>
            </a:r>
          </a:p>
          <a:p>
            <a:pPr lvl="4"/>
            <a:r>
              <a:rPr lang="fr-FR" dirty="0"/>
              <a:t>Vous devrez ainsi retirer du fichier </a:t>
            </a:r>
          </a:p>
          <a:p>
            <a:pPr marL="1280160" lvl="4" indent="0">
              <a:buNone/>
            </a:pPr>
            <a:r>
              <a:rPr lang="fr-FR" dirty="0"/>
              <a:t>Filoue les données à caractère personnel </a:t>
            </a:r>
          </a:p>
          <a:p>
            <a:pPr marL="1280160" lvl="4" indent="0">
              <a:buNone/>
            </a:pPr>
            <a:r>
              <a:rPr lang="fr-FR" dirty="0"/>
              <a:t>des parents que vous n’avez pas pu </a:t>
            </a:r>
          </a:p>
          <a:p>
            <a:pPr marL="1280160" lvl="4" indent="0">
              <a:buNone/>
            </a:pPr>
            <a:r>
              <a:rPr lang="fr-FR" dirty="0"/>
              <a:t>joindre ou ayant refusé la transmission.</a:t>
            </a:r>
          </a:p>
          <a:p>
            <a:pPr lvl="4"/>
            <a:endParaRPr lang="fr-FR" dirty="0"/>
          </a:p>
          <a:p>
            <a:pPr lvl="2"/>
            <a:r>
              <a:rPr lang="fr-FR" dirty="0"/>
              <a:t>Un modèle d’affiche est à votre disposition</a:t>
            </a:r>
          </a:p>
          <a:p>
            <a:pPr lvl="2" algn="just">
              <a:spcAft>
                <a:spcPts val="600"/>
              </a:spcAft>
            </a:pPr>
            <a:endParaRPr lang="fr-FR" dirty="0"/>
          </a:p>
          <a:p>
            <a:pPr lvl="2" algn="just">
              <a:spcAft>
                <a:spcPts val="600"/>
              </a:spcAft>
            </a:pPr>
            <a:endParaRPr lang="fr-FR" sz="2200" dirty="0"/>
          </a:p>
          <a:p>
            <a:pPr lvl="1"/>
            <a:endParaRPr lang="fr-FR" i="1" dirty="0"/>
          </a:p>
        </p:txBody>
      </p:sp>
      <p:sp>
        <p:nvSpPr>
          <p:cNvPr id="5" name="Espace réservé du pied de page 4"/>
          <p:cNvSpPr>
            <a:spLocks noGrp="1"/>
          </p:cNvSpPr>
          <p:nvPr>
            <p:ph type="ftr" sz="quarter" idx="16"/>
          </p:nvPr>
        </p:nvSpPr>
        <p:spPr>
          <a:xfrm rot="5400000">
            <a:off x="6824646" y="3571700"/>
            <a:ext cx="3531480" cy="365760"/>
          </a:xfrm>
        </p:spPr>
        <p:txBody>
          <a:bodyPr/>
          <a:lstStyle/>
          <a:p>
            <a:r>
              <a:rPr lang="fr-FR" dirty="0"/>
              <a:t>Nadège CHARBONNIER Responsable GAAS</a:t>
            </a:r>
          </a:p>
        </p:txBody>
      </p:sp>
      <p:sp>
        <p:nvSpPr>
          <p:cNvPr id="4" name="Espace réservé du numéro de diapositive 3"/>
          <p:cNvSpPr>
            <a:spLocks noGrp="1"/>
          </p:cNvSpPr>
          <p:nvPr>
            <p:ph type="sldNum" sz="quarter" idx="15"/>
          </p:nvPr>
        </p:nvSpPr>
        <p:spPr/>
        <p:txBody>
          <a:bodyPr/>
          <a:lstStyle/>
          <a:p>
            <a:fld id="{8F090F4C-470E-45F0-ADED-7F689FAD6252}" type="slidenum">
              <a:rPr lang="fr-FR" smtClean="0"/>
              <a:t>5</a:t>
            </a:fld>
            <a:endParaRPr lang="fr-FR"/>
          </a:p>
        </p:txBody>
      </p:sp>
    </p:spTree>
    <p:extLst>
      <p:ext uri="{BB962C8B-B14F-4D97-AF65-F5344CB8AC3E}">
        <p14:creationId xmlns:p14="http://schemas.microsoft.com/office/powerpoint/2010/main" val="86843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634082"/>
          </a:xfrm>
          <a:ln>
            <a:solidFill>
              <a:schemeClr val="tx1"/>
            </a:solidFill>
          </a:ln>
        </p:spPr>
        <p:txBody>
          <a:bodyPr/>
          <a:lstStyle/>
          <a:p>
            <a:r>
              <a:rPr lang="fr-FR" dirty="0">
                <a:solidFill>
                  <a:srgbClr val="303030"/>
                </a:solidFill>
              </a:rPr>
              <a:t>Procédure de dépôt du fichier</a:t>
            </a:r>
            <a:endParaRPr lang="fr-FR" dirty="0"/>
          </a:p>
        </p:txBody>
      </p:sp>
      <p:sp>
        <p:nvSpPr>
          <p:cNvPr id="3" name="Espace réservé du contenu 2"/>
          <p:cNvSpPr>
            <a:spLocks noGrp="1"/>
          </p:cNvSpPr>
          <p:nvPr>
            <p:ph sz="quarter" idx="1"/>
          </p:nvPr>
        </p:nvSpPr>
        <p:spPr>
          <a:xfrm>
            <a:off x="457200" y="1340768"/>
            <a:ext cx="7467600" cy="5133184"/>
          </a:xfrm>
        </p:spPr>
        <p:txBody>
          <a:bodyPr/>
          <a:lstStyle/>
          <a:p>
            <a:pPr lvl="1"/>
            <a:r>
              <a:rPr lang="fr-FR" b="1" dirty="0"/>
              <a:t>Dans votre logiciel de gestion :</a:t>
            </a:r>
          </a:p>
          <a:p>
            <a:pPr lvl="1"/>
            <a:endParaRPr lang="fr-FR" b="1" dirty="0"/>
          </a:p>
          <a:p>
            <a:pPr lvl="2"/>
            <a:r>
              <a:rPr lang="fr-FR" dirty="0"/>
              <a:t>Créer le fichier Filoue correspondant à l’année (exercice civil) écoulée,</a:t>
            </a:r>
          </a:p>
          <a:p>
            <a:pPr lvl="2"/>
            <a:endParaRPr lang="fr-FR" dirty="0"/>
          </a:p>
          <a:p>
            <a:pPr lvl="2"/>
            <a:r>
              <a:rPr lang="fr-FR" dirty="0"/>
              <a:t>Sauvegarder ce fichier sur votre disque dur et mémoriser le dossier et son chemin d’accès, afin de pouvoir y accéder lors de l’importation vers la </a:t>
            </a:r>
            <a:r>
              <a:rPr lang="fr-FR" dirty="0" err="1"/>
              <a:t>Cnaf</a:t>
            </a:r>
            <a:r>
              <a:rPr lang="fr-FR" dirty="0"/>
              <a:t>.</a:t>
            </a:r>
          </a:p>
          <a:p>
            <a:pPr lvl="2"/>
            <a:endParaRPr lang="fr-FR" b="1" dirty="0"/>
          </a:p>
          <a:p>
            <a:pPr lvl="1"/>
            <a:endParaRPr lang="fr-FR" sz="800" dirty="0"/>
          </a:p>
        </p:txBody>
      </p:sp>
      <p:sp>
        <p:nvSpPr>
          <p:cNvPr id="5" name="Espace réservé du pied de page 4"/>
          <p:cNvSpPr>
            <a:spLocks noGrp="1"/>
          </p:cNvSpPr>
          <p:nvPr>
            <p:ph type="ftr" sz="quarter" idx="16"/>
          </p:nvPr>
        </p:nvSpPr>
        <p:spPr>
          <a:xfrm rot="5400000">
            <a:off x="6860650" y="3607704"/>
            <a:ext cx="3459472" cy="365760"/>
          </a:xfrm>
        </p:spPr>
        <p:txBody>
          <a:bodyPr/>
          <a:lstStyle/>
          <a:p>
            <a:r>
              <a:rPr lang="fr-FR" dirty="0"/>
              <a:t>Nadège CHARBONNIER Responsable GAAS</a:t>
            </a:r>
          </a:p>
        </p:txBody>
      </p:sp>
      <p:sp>
        <p:nvSpPr>
          <p:cNvPr id="4" name="Espace réservé du numéro de diapositive 3"/>
          <p:cNvSpPr>
            <a:spLocks noGrp="1"/>
          </p:cNvSpPr>
          <p:nvPr>
            <p:ph type="sldNum" sz="quarter" idx="15"/>
          </p:nvPr>
        </p:nvSpPr>
        <p:spPr/>
        <p:txBody>
          <a:bodyPr/>
          <a:lstStyle/>
          <a:p>
            <a:fld id="{8F090F4C-470E-45F0-ADED-7F689FAD6252}" type="slidenum">
              <a:rPr lang="fr-FR" smtClean="0"/>
              <a:t>6</a:t>
            </a:fld>
            <a:endParaRPr lang="fr-FR"/>
          </a:p>
        </p:txBody>
      </p:sp>
    </p:spTree>
    <p:extLst>
      <p:ext uri="{BB962C8B-B14F-4D97-AF65-F5344CB8AC3E}">
        <p14:creationId xmlns:p14="http://schemas.microsoft.com/office/powerpoint/2010/main" val="4252704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634082"/>
          </a:xfrm>
          <a:ln>
            <a:solidFill>
              <a:schemeClr val="tx1"/>
            </a:solidFill>
          </a:ln>
        </p:spPr>
        <p:txBody>
          <a:bodyPr/>
          <a:lstStyle/>
          <a:p>
            <a:r>
              <a:rPr lang="fr-FR" dirty="0">
                <a:solidFill>
                  <a:srgbClr val="303030"/>
                </a:solidFill>
              </a:rPr>
              <a:t>Procédure de dépôt du fichier</a:t>
            </a:r>
            <a:endParaRPr lang="fr-FR" dirty="0"/>
          </a:p>
        </p:txBody>
      </p:sp>
      <p:sp>
        <p:nvSpPr>
          <p:cNvPr id="3" name="Espace réservé du contenu 2"/>
          <p:cNvSpPr>
            <a:spLocks noGrp="1"/>
          </p:cNvSpPr>
          <p:nvPr>
            <p:ph sz="quarter" idx="1"/>
          </p:nvPr>
        </p:nvSpPr>
        <p:spPr>
          <a:xfrm>
            <a:off x="457200" y="1340768"/>
            <a:ext cx="7467600" cy="5133184"/>
          </a:xfrm>
        </p:spPr>
        <p:txBody>
          <a:bodyPr/>
          <a:lstStyle/>
          <a:p>
            <a:pPr lvl="1"/>
            <a:r>
              <a:rPr lang="fr-FR" b="1" dirty="0"/>
              <a:t>Accès au site :</a:t>
            </a:r>
          </a:p>
          <a:p>
            <a:pPr lvl="1"/>
            <a:endParaRPr lang="fr-FR" b="1" dirty="0"/>
          </a:p>
        </p:txBody>
      </p:sp>
      <p:sp>
        <p:nvSpPr>
          <p:cNvPr id="5" name="Espace réservé du pied de page 4"/>
          <p:cNvSpPr>
            <a:spLocks noGrp="1"/>
          </p:cNvSpPr>
          <p:nvPr>
            <p:ph type="ftr" sz="quarter" idx="16"/>
          </p:nvPr>
        </p:nvSpPr>
        <p:spPr>
          <a:xfrm rot="5400000">
            <a:off x="6860650" y="3607704"/>
            <a:ext cx="3459472" cy="365760"/>
          </a:xfrm>
        </p:spPr>
        <p:txBody>
          <a:bodyPr/>
          <a:lstStyle/>
          <a:p>
            <a:r>
              <a:rPr lang="fr-FR" dirty="0"/>
              <a:t>Nadège CHARBONNIER Responsable GAAS</a:t>
            </a:r>
          </a:p>
        </p:txBody>
      </p:sp>
      <p:sp>
        <p:nvSpPr>
          <p:cNvPr id="4" name="Espace réservé du numéro de diapositive 3"/>
          <p:cNvSpPr>
            <a:spLocks noGrp="1"/>
          </p:cNvSpPr>
          <p:nvPr>
            <p:ph type="sldNum" sz="quarter" idx="15"/>
          </p:nvPr>
        </p:nvSpPr>
        <p:spPr/>
        <p:txBody>
          <a:bodyPr/>
          <a:lstStyle/>
          <a:p>
            <a:fld id="{8F090F4C-470E-45F0-ADED-7F689FAD6252}" type="slidenum">
              <a:rPr lang="fr-FR" smtClean="0"/>
              <a:t>7</a:t>
            </a:fld>
            <a:endParaRPr lang="fr-FR"/>
          </a:p>
        </p:txBody>
      </p:sp>
      <p:pic>
        <p:nvPicPr>
          <p:cNvPr id="6" name="Image 5">
            <a:extLst>
              <a:ext uri="{FF2B5EF4-FFF2-40B4-BE49-F238E27FC236}">
                <a16:creationId xmlns:a16="http://schemas.microsoft.com/office/drawing/2014/main" id="{DED27DA2-4BE6-4FBC-A139-D3EFF328D889}"/>
              </a:ext>
            </a:extLst>
          </p:cNvPr>
          <p:cNvPicPr>
            <a:picLocks noChangeAspect="1"/>
          </p:cNvPicPr>
          <p:nvPr/>
        </p:nvPicPr>
        <p:blipFill>
          <a:blip r:embed="rId2"/>
          <a:stretch>
            <a:fillRect/>
          </a:stretch>
        </p:blipFill>
        <p:spPr>
          <a:xfrm>
            <a:off x="406322" y="1916832"/>
            <a:ext cx="7623584" cy="3888432"/>
          </a:xfrm>
          <a:prstGeom prst="rect">
            <a:avLst/>
          </a:prstGeom>
        </p:spPr>
      </p:pic>
      <p:sp>
        <p:nvSpPr>
          <p:cNvPr id="7" name="Rectangle 6">
            <a:extLst>
              <a:ext uri="{FF2B5EF4-FFF2-40B4-BE49-F238E27FC236}">
                <a16:creationId xmlns:a16="http://schemas.microsoft.com/office/drawing/2014/main" id="{982BDB27-0644-4521-83CB-C54519424C4B}"/>
              </a:ext>
            </a:extLst>
          </p:cNvPr>
          <p:cNvSpPr/>
          <p:nvPr/>
        </p:nvSpPr>
        <p:spPr>
          <a:xfrm>
            <a:off x="3347864" y="1374380"/>
            <a:ext cx="2983061" cy="369332"/>
          </a:xfrm>
          <a:prstGeom prst="rect">
            <a:avLst/>
          </a:prstGeom>
        </p:spPr>
        <p:txBody>
          <a:bodyPr wrap="none">
            <a:spAutoFit/>
          </a:bodyPr>
          <a:lstStyle/>
          <a:p>
            <a:r>
              <a:rPr lang="fr-FR" dirty="0">
                <a:latin typeface="Calibri" panose="020F0502020204030204" pitchFamily="34" charset="0"/>
                <a:ea typeface="Calibri" panose="020F0502020204030204" pitchFamily="34" charset="0"/>
                <a:cs typeface="Times New Roman" panose="02020603050405020304" pitchFamily="18" charset="0"/>
              </a:rPr>
              <a:t>http://www.caf.fr/partenaires</a:t>
            </a:r>
            <a:endParaRPr lang="fr-FR" dirty="0"/>
          </a:p>
        </p:txBody>
      </p:sp>
      <p:pic>
        <p:nvPicPr>
          <p:cNvPr id="8" name="Image 7">
            <a:extLst>
              <a:ext uri="{FF2B5EF4-FFF2-40B4-BE49-F238E27FC236}">
                <a16:creationId xmlns:a16="http://schemas.microsoft.com/office/drawing/2014/main" id="{A6AA7953-6AE0-47EE-ACAF-D6056BF5C86D}"/>
              </a:ext>
            </a:extLst>
          </p:cNvPr>
          <p:cNvPicPr>
            <a:picLocks noChangeAspect="1"/>
          </p:cNvPicPr>
          <p:nvPr/>
        </p:nvPicPr>
        <p:blipFill>
          <a:blip r:embed="rId3">
            <a:duotone>
              <a:schemeClr val="accent1">
                <a:shade val="45000"/>
                <a:satMod val="135000"/>
              </a:schemeClr>
              <a:prstClr val="white"/>
            </a:duotone>
          </a:blip>
          <a:stretch>
            <a:fillRect/>
          </a:stretch>
        </p:blipFill>
        <p:spPr>
          <a:xfrm>
            <a:off x="3800750" y="6013824"/>
            <a:ext cx="2308072" cy="727544"/>
          </a:xfrm>
          <a:prstGeom prst="rect">
            <a:avLst/>
          </a:prstGeom>
          <a:ln>
            <a:solidFill>
              <a:schemeClr val="accent1"/>
            </a:solidFill>
          </a:ln>
        </p:spPr>
      </p:pic>
      <p:cxnSp>
        <p:nvCxnSpPr>
          <p:cNvPr id="9" name="Connecteur droit avec flèche 8">
            <a:extLst>
              <a:ext uri="{FF2B5EF4-FFF2-40B4-BE49-F238E27FC236}">
                <a16:creationId xmlns:a16="http://schemas.microsoft.com/office/drawing/2014/main" id="{43F9187A-5C62-48A0-8267-B9457A0FF1D0}"/>
              </a:ext>
            </a:extLst>
          </p:cNvPr>
          <p:cNvCxnSpPr>
            <a:cxnSpLocks/>
            <a:stCxn id="8" idx="0"/>
          </p:cNvCxnSpPr>
          <p:nvPr/>
        </p:nvCxnSpPr>
        <p:spPr>
          <a:xfrm flipV="1">
            <a:off x="4954786" y="5373216"/>
            <a:ext cx="793572" cy="640608"/>
          </a:xfrm>
          <a:prstGeom prst="straightConnector1">
            <a:avLst/>
          </a:prstGeom>
          <a:noFill/>
          <a:ln w="34925" cap="flat" cmpd="sng" algn="ctr">
            <a:solidFill>
              <a:srgbClr val="C00000"/>
            </a:solidFill>
            <a:prstDash val="solid"/>
            <a:tailEnd type="triangle"/>
          </a:ln>
          <a:effectLst/>
        </p:spPr>
      </p:cxnSp>
    </p:spTree>
    <p:extLst>
      <p:ext uri="{BB962C8B-B14F-4D97-AF65-F5344CB8AC3E}">
        <p14:creationId xmlns:p14="http://schemas.microsoft.com/office/powerpoint/2010/main" val="2921504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634082"/>
          </a:xfrm>
          <a:ln>
            <a:solidFill>
              <a:schemeClr val="tx1"/>
            </a:solidFill>
          </a:ln>
        </p:spPr>
        <p:txBody>
          <a:bodyPr/>
          <a:lstStyle/>
          <a:p>
            <a:r>
              <a:rPr lang="fr-FR" dirty="0">
                <a:solidFill>
                  <a:srgbClr val="303030"/>
                </a:solidFill>
              </a:rPr>
              <a:t>Procédure de dépôt du fichier</a:t>
            </a:r>
            <a:endParaRPr lang="fr-FR" dirty="0"/>
          </a:p>
        </p:txBody>
      </p:sp>
      <p:sp>
        <p:nvSpPr>
          <p:cNvPr id="3" name="Espace réservé du contenu 2"/>
          <p:cNvSpPr>
            <a:spLocks noGrp="1"/>
          </p:cNvSpPr>
          <p:nvPr>
            <p:ph sz="quarter" idx="1"/>
          </p:nvPr>
        </p:nvSpPr>
        <p:spPr>
          <a:xfrm>
            <a:off x="457200" y="1340768"/>
            <a:ext cx="7467600" cy="5133184"/>
          </a:xfrm>
        </p:spPr>
        <p:txBody>
          <a:bodyPr/>
          <a:lstStyle/>
          <a:p>
            <a:pPr lvl="1"/>
            <a:r>
              <a:rPr lang="fr-FR" b="1" dirty="0"/>
              <a:t>Accès au site : page d’identification </a:t>
            </a:r>
          </a:p>
          <a:p>
            <a:pPr lvl="1"/>
            <a:endParaRPr lang="fr-FR" b="1" dirty="0"/>
          </a:p>
        </p:txBody>
      </p:sp>
      <p:sp>
        <p:nvSpPr>
          <p:cNvPr id="5" name="Espace réservé du pied de page 4"/>
          <p:cNvSpPr>
            <a:spLocks noGrp="1"/>
          </p:cNvSpPr>
          <p:nvPr>
            <p:ph type="ftr" sz="quarter" idx="16"/>
          </p:nvPr>
        </p:nvSpPr>
        <p:spPr>
          <a:xfrm rot="5400000">
            <a:off x="6860650" y="3607704"/>
            <a:ext cx="3459472" cy="365760"/>
          </a:xfrm>
        </p:spPr>
        <p:txBody>
          <a:bodyPr/>
          <a:lstStyle/>
          <a:p>
            <a:r>
              <a:rPr lang="fr-FR" dirty="0"/>
              <a:t>Nadège CHARBONNIER Responsable GAAS</a:t>
            </a:r>
          </a:p>
        </p:txBody>
      </p:sp>
      <p:sp>
        <p:nvSpPr>
          <p:cNvPr id="4" name="Espace réservé du numéro de diapositive 3"/>
          <p:cNvSpPr>
            <a:spLocks noGrp="1"/>
          </p:cNvSpPr>
          <p:nvPr>
            <p:ph type="sldNum" sz="quarter" idx="15"/>
          </p:nvPr>
        </p:nvSpPr>
        <p:spPr/>
        <p:txBody>
          <a:bodyPr/>
          <a:lstStyle/>
          <a:p>
            <a:fld id="{8F090F4C-470E-45F0-ADED-7F689FAD6252}" type="slidenum">
              <a:rPr lang="fr-FR" smtClean="0"/>
              <a:t>8</a:t>
            </a:fld>
            <a:endParaRPr lang="fr-FR"/>
          </a:p>
        </p:txBody>
      </p:sp>
      <p:sp>
        <p:nvSpPr>
          <p:cNvPr id="8" name="Rectangle 7">
            <a:extLst>
              <a:ext uri="{FF2B5EF4-FFF2-40B4-BE49-F238E27FC236}">
                <a16:creationId xmlns:a16="http://schemas.microsoft.com/office/drawing/2014/main" id="{B1355A99-CA9B-43FD-B80B-48FF023C257D}"/>
              </a:ext>
            </a:extLst>
          </p:cNvPr>
          <p:cNvSpPr/>
          <p:nvPr/>
        </p:nvSpPr>
        <p:spPr>
          <a:xfrm>
            <a:off x="2051720" y="1876182"/>
            <a:ext cx="3888432" cy="369332"/>
          </a:xfrm>
          <a:prstGeom prst="rect">
            <a:avLst/>
          </a:prstGeom>
        </p:spPr>
        <p:txBody>
          <a:bodyPr wrap="square">
            <a:spAutoFit/>
          </a:bodyPr>
          <a:lstStyle/>
          <a:p>
            <a:r>
              <a:rPr lang="fr-FR" dirty="0">
                <a:latin typeface="Calibri" panose="020F0502020204030204" pitchFamily="34" charset="0"/>
                <a:ea typeface="Calibri" panose="020F0502020204030204" pitchFamily="34" charset="0"/>
                <a:cs typeface="Times New Roman" panose="02020603050405020304" pitchFamily="18" charset="0"/>
              </a:rPr>
              <a:t>https://services.caf.fr/portal/auth/login</a:t>
            </a:r>
            <a:endParaRPr lang="fr-FR" dirty="0"/>
          </a:p>
        </p:txBody>
      </p:sp>
      <p:pic>
        <p:nvPicPr>
          <p:cNvPr id="9" name="Image 8">
            <a:extLst>
              <a:ext uri="{FF2B5EF4-FFF2-40B4-BE49-F238E27FC236}">
                <a16:creationId xmlns:a16="http://schemas.microsoft.com/office/drawing/2014/main" id="{D625986C-6FD5-4A44-86E1-4CBD3C59C8FC}"/>
              </a:ext>
            </a:extLst>
          </p:cNvPr>
          <p:cNvPicPr/>
          <p:nvPr/>
        </p:nvPicPr>
        <p:blipFill>
          <a:blip r:embed="rId2"/>
          <a:stretch>
            <a:fillRect/>
          </a:stretch>
        </p:blipFill>
        <p:spPr>
          <a:xfrm>
            <a:off x="1339958" y="2419172"/>
            <a:ext cx="6328386" cy="4054779"/>
          </a:xfrm>
          <a:prstGeom prst="rect">
            <a:avLst/>
          </a:prstGeom>
        </p:spPr>
      </p:pic>
    </p:spTree>
    <p:extLst>
      <p:ext uri="{BB962C8B-B14F-4D97-AF65-F5344CB8AC3E}">
        <p14:creationId xmlns:p14="http://schemas.microsoft.com/office/powerpoint/2010/main" val="1562668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634082"/>
          </a:xfrm>
          <a:ln>
            <a:solidFill>
              <a:schemeClr val="tx1"/>
            </a:solidFill>
          </a:ln>
        </p:spPr>
        <p:txBody>
          <a:bodyPr/>
          <a:lstStyle/>
          <a:p>
            <a:r>
              <a:rPr lang="fr-FR" dirty="0">
                <a:solidFill>
                  <a:srgbClr val="303030"/>
                </a:solidFill>
              </a:rPr>
              <a:t>Procédure de dépôt du fichier</a:t>
            </a:r>
            <a:endParaRPr lang="fr-FR" dirty="0"/>
          </a:p>
        </p:txBody>
      </p:sp>
      <p:sp>
        <p:nvSpPr>
          <p:cNvPr id="3" name="Espace réservé du contenu 2"/>
          <p:cNvSpPr>
            <a:spLocks noGrp="1"/>
          </p:cNvSpPr>
          <p:nvPr>
            <p:ph sz="quarter" idx="1"/>
          </p:nvPr>
        </p:nvSpPr>
        <p:spPr>
          <a:xfrm>
            <a:off x="457200" y="1340768"/>
            <a:ext cx="7467600" cy="5133184"/>
          </a:xfrm>
        </p:spPr>
        <p:txBody>
          <a:bodyPr/>
          <a:lstStyle/>
          <a:p>
            <a:pPr lvl="1"/>
            <a:r>
              <a:rPr lang="fr-FR" b="1" dirty="0"/>
              <a:t>Accès au site :</a:t>
            </a:r>
          </a:p>
          <a:p>
            <a:pPr lvl="1"/>
            <a:endParaRPr lang="fr-FR" b="1" dirty="0"/>
          </a:p>
        </p:txBody>
      </p:sp>
      <p:sp>
        <p:nvSpPr>
          <p:cNvPr id="5" name="Espace réservé du pied de page 4"/>
          <p:cNvSpPr>
            <a:spLocks noGrp="1"/>
          </p:cNvSpPr>
          <p:nvPr>
            <p:ph type="ftr" sz="quarter" idx="16"/>
          </p:nvPr>
        </p:nvSpPr>
        <p:spPr>
          <a:xfrm rot="5400000">
            <a:off x="6860650" y="3607704"/>
            <a:ext cx="3459472" cy="365760"/>
          </a:xfrm>
        </p:spPr>
        <p:txBody>
          <a:bodyPr/>
          <a:lstStyle/>
          <a:p>
            <a:r>
              <a:rPr lang="fr-FR" dirty="0"/>
              <a:t>Nadège CHARBONNIER Responsable GAAS</a:t>
            </a:r>
          </a:p>
        </p:txBody>
      </p:sp>
      <p:sp>
        <p:nvSpPr>
          <p:cNvPr id="4" name="Espace réservé du numéro de diapositive 3"/>
          <p:cNvSpPr>
            <a:spLocks noGrp="1"/>
          </p:cNvSpPr>
          <p:nvPr>
            <p:ph type="sldNum" sz="quarter" idx="15"/>
          </p:nvPr>
        </p:nvSpPr>
        <p:spPr/>
        <p:txBody>
          <a:bodyPr/>
          <a:lstStyle/>
          <a:p>
            <a:fld id="{8F090F4C-470E-45F0-ADED-7F689FAD6252}" type="slidenum">
              <a:rPr lang="fr-FR" smtClean="0"/>
              <a:t>9</a:t>
            </a:fld>
            <a:endParaRPr lang="fr-FR"/>
          </a:p>
        </p:txBody>
      </p:sp>
      <p:pic>
        <p:nvPicPr>
          <p:cNvPr id="6" name="Image 5">
            <a:extLst>
              <a:ext uri="{FF2B5EF4-FFF2-40B4-BE49-F238E27FC236}">
                <a16:creationId xmlns:a16="http://schemas.microsoft.com/office/drawing/2014/main" id="{C19741B8-52B4-4911-B54D-4B50015F7E57}"/>
              </a:ext>
            </a:extLst>
          </p:cNvPr>
          <p:cNvPicPr>
            <a:picLocks noChangeAspect="1"/>
          </p:cNvPicPr>
          <p:nvPr/>
        </p:nvPicPr>
        <p:blipFill>
          <a:blip r:embed="rId2"/>
          <a:stretch>
            <a:fillRect/>
          </a:stretch>
        </p:blipFill>
        <p:spPr>
          <a:xfrm>
            <a:off x="1219200" y="1787743"/>
            <a:ext cx="4438273" cy="5017443"/>
          </a:xfrm>
          <a:prstGeom prst="rect">
            <a:avLst/>
          </a:prstGeom>
        </p:spPr>
      </p:pic>
      <p:sp>
        <p:nvSpPr>
          <p:cNvPr id="11" name="Légende : encadrée 10">
            <a:extLst>
              <a:ext uri="{FF2B5EF4-FFF2-40B4-BE49-F238E27FC236}">
                <a16:creationId xmlns:a16="http://schemas.microsoft.com/office/drawing/2014/main" id="{0BDDE854-0F24-4688-8AC1-4B17450E787C}"/>
              </a:ext>
            </a:extLst>
          </p:cNvPr>
          <p:cNvSpPr/>
          <p:nvPr/>
        </p:nvSpPr>
        <p:spPr>
          <a:xfrm>
            <a:off x="5868144" y="3501009"/>
            <a:ext cx="2383929" cy="1656184"/>
          </a:xfrm>
          <a:prstGeom prst="borderCallout1">
            <a:avLst>
              <a:gd name="adj1" fmla="val 35867"/>
              <a:gd name="adj2" fmla="val -708"/>
              <a:gd name="adj3" fmla="val 143021"/>
              <a:gd name="adj4" fmla="val -13486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600" dirty="0">
                <a:effectLst/>
                <a:ea typeface="Calibri" panose="020F0502020204030204" pitchFamily="34" charset="0"/>
                <a:cs typeface="Times New Roman" panose="02020603050405020304" pitchFamily="18" charset="0"/>
              </a:rPr>
              <a:t>Cliquer sur la mention Filoue, lien vers l’environnement sécurisé de dépôt des fichiers</a:t>
            </a:r>
          </a:p>
        </p:txBody>
      </p:sp>
    </p:spTree>
    <p:extLst>
      <p:ext uri="{BB962C8B-B14F-4D97-AF65-F5344CB8AC3E}">
        <p14:creationId xmlns:p14="http://schemas.microsoft.com/office/powerpoint/2010/main" val="36523099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748</TotalTime>
  <Words>891</Words>
  <Application>Microsoft Office PowerPoint</Application>
  <PresentationFormat>Affichage à l'écran (4:3)</PresentationFormat>
  <Paragraphs>190</Paragraphs>
  <Slides>27</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27</vt:i4>
      </vt:variant>
    </vt:vector>
  </HeadingPairs>
  <TitlesOfParts>
    <vt:vector size="34" baseType="lpstr">
      <vt:lpstr>Arial</vt:lpstr>
      <vt:lpstr>Calibri</vt:lpstr>
      <vt:lpstr>Century Schoolbook</vt:lpstr>
      <vt:lpstr>Times New Roman</vt:lpstr>
      <vt:lpstr>Wingdings</vt:lpstr>
      <vt:lpstr>Wingdings 2</vt:lpstr>
      <vt:lpstr>Oriel</vt:lpstr>
      <vt:lpstr>INFO UTILISATEURS FILOUE (FIchier LOcalisé des enfants Usagers d’Eaje) 7 juin 2019</vt:lpstr>
      <vt:lpstr>Indispensable participation des gestionnaires eaje </vt:lpstr>
      <vt:lpstr>Modalités de recueil des données</vt:lpstr>
      <vt:lpstr>Modalités de recueil des données</vt:lpstr>
      <vt:lpstr>Modalités de recueil des données</vt:lpstr>
      <vt:lpstr>Procédure de dépôt du fichier</vt:lpstr>
      <vt:lpstr>Procédure de dépôt du fichier</vt:lpstr>
      <vt:lpstr>Procédure de dépôt du fichier</vt:lpstr>
      <vt:lpstr>Procédure de dépôt du fichier</vt:lpstr>
      <vt:lpstr>Procédure de dépôt du fichier</vt:lpstr>
      <vt:lpstr>Procédure de dépôt du fichier</vt:lpstr>
      <vt:lpstr>Procédure de dépôt d’un fichier MONO EAJE</vt:lpstr>
      <vt:lpstr>Procédure de dépôt d’un fichier MONO EAJE</vt:lpstr>
      <vt:lpstr>Procédure de dépôt d’un fichier MONO EAJE</vt:lpstr>
      <vt:lpstr>Procédure de dépôt d’un fichier MONO EAJE</vt:lpstr>
      <vt:lpstr>Procédure de dépôt d’un fichier MONO EAJE</vt:lpstr>
      <vt:lpstr>Procédure de dépôt d’un fichier MONO EAJE</vt:lpstr>
      <vt:lpstr>Procédure de dépôt d’un fichier MONO EAJE</vt:lpstr>
      <vt:lpstr>Procédure de dépôt d’un fichier MULTI-EAJE</vt:lpstr>
      <vt:lpstr>Procédure de dépôt d’un fichier MULTI-EAJE et MONO CAF</vt:lpstr>
      <vt:lpstr>Procédure de dépôt d’un fichier MULTI-EAJE et MONO CAF</vt:lpstr>
      <vt:lpstr>Procédure de dépôt d’un fichier MULTI-EAJE et MULTI CAF</vt:lpstr>
      <vt:lpstr>Procédure de dépôt d’un fichier MULTI-EAJE et MULTI CAF</vt:lpstr>
      <vt:lpstr>Procédure de dépôt d’un fichier MULTI-EAJE et MULTI CAF</vt:lpstr>
      <vt:lpstr>Données statistiques en retour</vt:lpstr>
      <vt:lpstr>Contacts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FILOUE</dc:title>
  <dc:creator>Nadege CHARBONNIER 371</dc:creator>
  <cp:lastModifiedBy>Nadege CHARBONNIER 371</cp:lastModifiedBy>
  <cp:revision>76</cp:revision>
  <cp:lastPrinted>2015-10-22T10:18:14Z</cp:lastPrinted>
  <dcterms:created xsi:type="dcterms:W3CDTF">2014-08-21T15:22:12Z</dcterms:created>
  <dcterms:modified xsi:type="dcterms:W3CDTF">2019-06-07T09:41:24Z</dcterms:modified>
</cp:coreProperties>
</file>