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1" r:id="rId4"/>
    <p:sldId id="263" r:id="rId5"/>
    <p:sldId id="258" r:id="rId6"/>
    <p:sldId id="260" r:id="rId7"/>
    <p:sldId id="269" r:id="rId8"/>
    <p:sldId id="262" r:id="rId9"/>
    <p:sldId id="259" r:id="rId10"/>
    <p:sldId id="264" r:id="rId11"/>
    <p:sldId id="265" r:id="rId12"/>
    <p:sldId id="267" r:id="rId13"/>
    <p:sldId id="268"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1892" autoAdjust="0"/>
  </p:normalViewPr>
  <p:slideViewPr>
    <p:cSldViewPr snapToGrid="0">
      <p:cViewPr varScale="1">
        <p:scale>
          <a:sx n="78" d="100"/>
          <a:sy n="78" d="100"/>
        </p:scale>
        <p:origin x="73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CC9570-4730-4DF3-847C-71AE7ADFA6B6}" type="datetimeFigureOut">
              <a:rPr lang="fr-FR" smtClean="0"/>
              <a:t>10/06/2024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6C992B-788C-4552-BF40-C05F48C36DE9}" type="slidenum">
              <a:rPr lang="fr-FR" smtClean="0"/>
              <a:t>‹N°›</a:t>
            </a:fld>
            <a:endParaRPr lang="fr-FR"/>
          </a:p>
        </p:txBody>
      </p:sp>
    </p:spTree>
    <p:extLst>
      <p:ext uri="{BB962C8B-B14F-4D97-AF65-F5344CB8AC3E}">
        <p14:creationId xmlns:p14="http://schemas.microsoft.com/office/powerpoint/2010/main" val="2515180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26C992B-788C-4552-BF40-C05F48C36DE9}" type="slidenum">
              <a:rPr lang="fr-FR" smtClean="0"/>
              <a:t>1</a:t>
            </a:fld>
            <a:endParaRPr lang="fr-FR"/>
          </a:p>
        </p:txBody>
      </p:sp>
    </p:spTree>
    <p:extLst>
      <p:ext uri="{BB962C8B-B14F-4D97-AF65-F5344CB8AC3E}">
        <p14:creationId xmlns:p14="http://schemas.microsoft.com/office/powerpoint/2010/main" val="3276835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26C992B-788C-4552-BF40-C05F48C36DE9}" type="slidenum">
              <a:rPr lang="fr-FR" smtClean="0"/>
              <a:t>10</a:t>
            </a:fld>
            <a:endParaRPr lang="fr-FR"/>
          </a:p>
        </p:txBody>
      </p:sp>
    </p:spTree>
    <p:extLst>
      <p:ext uri="{BB962C8B-B14F-4D97-AF65-F5344CB8AC3E}">
        <p14:creationId xmlns:p14="http://schemas.microsoft.com/office/powerpoint/2010/main" val="1086573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26C992B-788C-4552-BF40-C05F48C36DE9}" type="slidenum">
              <a:rPr lang="fr-FR" smtClean="0"/>
              <a:t>11</a:t>
            </a:fld>
            <a:endParaRPr lang="fr-FR"/>
          </a:p>
        </p:txBody>
      </p:sp>
    </p:spTree>
    <p:extLst>
      <p:ext uri="{BB962C8B-B14F-4D97-AF65-F5344CB8AC3E}">
        <p14:creationId xmlns:p14="http://schemas.microsoft.com/office/powerpoint/2010/main" val="3210031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26C992B-788C-4552-BF40-C05F48C36DE9}" type="slidenum">
              <a:rPr lang="fr-FR" smtClean="0"/>
              <a:t>12</a:t>
            </a:fld>
            <a:endParaRPr lang="fr-FR"/>
          </a:p>
        </p:txBody>
      </p:sp>
    </p:spTree>
    <p:extLst>
      <p:ext uri="{BB962C8B-B14F-4D97-AF65-F5344CB8AC3E}">
        <p14:creationId xmlns:p14="http://schemas.microsoft.com/office/powerpoint/2010/main" val="361708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26C992B-788C-4552-BF40-C05F48C36DE9}" type="slidenum">
              <a:rPr lang="fr-FR" smtClean="0"/>
              <a:t>13</a:t>
            </a:fld>
            <a:endParaRPr lang="fr-FR"/>
          </a:p>
        </p:txBody>
      </p:sp>
    </p:spTree>
    <p:extLst>
      <p:ext uri="{BB962C8B-B14F-4D97-AF65-F5344CB8AC3E}">
        <p14:creationId xmlns:p14="http://schemas.microsoft.com/office/powerpoint/2010/main" val="1526553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26C992B-788C-4552-BF40-C05F48C36DE9}" type="slidenum">
              <a:rPr lang="fr-FR" smtClean="0"/>
              <a:t>2</a:t>
            </a:fld>
            <a:endParaRPr lang="fr-FR"/>
          </a:p>
        </p:txBody>
      </p:sp>
    </p:spTree>
    <p:extLst>
      <p:ext uri="{BB962C8B-B14F-4D97-AF65-F5344CB8AC3E}">
        <p14:creationId xmlns:p14="http://schemas.microsoft.com/office/powerpoint/2010/main" val="3408171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26C992B-788C-4552-BF40-C05F48C36DE9}" type="slidenum">
              <a:rPr lang="fr-FR" smtClean="0"/>
              <a:t>3</a:t>
            </a:fld>
            <a:endParaRPr lang="fr-FR"/>
          </a:p>
        </p:txBody>
      </p:sp>
    </p:spTree>
    <p:extLst>
      <p:ext uri="{BB962C8B-B14F-4D97-AF65-F5344CB8AC3E}">
        <p14:creationId xmlns:p14="http://schemas.microsoft.com/office/powerpoint/2010/main" val="2458694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26C992B-788C-4552-BF40-C05F48C36DE9}" type="slidenum">
              <a:rPr lang="fr-FR" smtClean="0"/>
              <a:t>4</a:t>
            </a:fld>
            <a:endParaRPr lang="fr-FR"/>
          </a:p>
        </p:txBody>
      </p:sp>
    </p:spTree>
    <p:extLst>
      <p:ext uri="{BB962C8B-B14F-4D97-AF65-F5344CB8AC3E}">
        <p14:creationId xmlns:p14="http://schemas.microsoft.com/office/powerpoint/2010/main" val="1331335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26C992B-788C-4552-BF40-C05F48C36DE9}" type="slidenum">
              <a:rPr lang="fr-FR" smtClean="0"/>
              <a:t>5</a:t>
            </a:fld>
            <a:endParaRPr lang="fr-FR"/>
          </a:p>
        </p:txBody>
      </p:sp>
    </p:spTree>
    <p:extLst>
      <p:ext uri="{BB962C8B-B14F-4D97-AF65-F5344CB8AC3E}">
        <p14:creationId xmlns:p14="http://schemas.microsoft.com/office/powerpoint/2010/main" val="1112257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26C992B-788C-4552-BF40-C05F48C36DE9}" type="slidenum">
              <a:rPr lang="fr-FR" smtClean="0"/>
              <a:t>6</a:t>
            </a:fld>
            <a:endParaRPr lang="fr-FR"/>
          </a:p>
        </p:txBody>
      </p:sp>
    </p:spTree>
    <p:extLst>
      <p:ext uri="{BB962C8B-B14F-4D97-AF65-F5344CB8AC3E}">
        <p14:creationId xmlns:p14="http://schemas.microsoft.com/office/powerpoint/2010/main" val="1326985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26C992B-788C-4552-BF40-C05F48C36DE9}" type="slidenum">
              <a:rPr lang="fr-FR" smtClean="0"/>
              <a:t>7</a:t>
            </a:fld>
            <a:endParaRPr lang="fr-FR"/>
          </a:p>
        </p:txBody>
      </p:sp>
    </p:spTree>
    <p:extLst>
      <p:ext uri="{BB962C8B-B14F-4D97-AF65-F5344CB8AC3E}">
        <p14:creationId xmlns:p14="http://schemas.microsoft.com/office/powerpoint/2010/main" val="2523899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26C992B-788C-4552-BF40-C05F48C36DE9}" type="slidenum">
              <a:rPr lang="fr-FR" smtClean="0"/>
              <a:t>8</a:t>
            </a:fld>
            <a:endParaRPr lang="fr-FR"/>
          </a:p>
        </p:txBody>
      </p:sp>
    </p:spTree>
    <p:extLst>
      <p:ext uri="{BB962C8B-B14F-4D97-AF65-F5344CB8AC3E}">
        <p14:creationId xmlns:p14="http://schemas.microsoft.com/office/powerpoint/2010/main" val="1645707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26C992B-788C-4552-BF40-C05F48C36DE9}" type="slidenum">
              <a:rPr lang="fr-FR" smtClean="0"/>
              <a:t>9</a:t>
            </a:fld>
            <a:endParaRPr lang="fr-FR"/>
          </a:p>
        </p:txBody>
      </p:sp>
    </p:spTree>
    <p:extLst>
      <p:ext uri="{BB962C8B-B14F-4D97-AF65-F5344CB8AC3E}">
        <p14:creationId xmlns:p14="http://schemas.microsoft.com/office/powerpoint/2010/main" val="342611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10F2E9-D2ED-8D40-4AE0-200C7D75F3C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964D5C6-B7A6-6DA9-5DB9-F37C3C6B0D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0D76EB7-BCA2-44C5-C53D-F9A73AE6E6E2}"/>
              </a:ext>
            </a:extLst>
          </p:cNvPr>
          <p:cNvSpPr>
            <a:spLocks noGrp="1"/>
          </p:cNvSpPr>
          <p:nvPr>
            <p:ph type="dt" sz="half" idx="10"/>
          </p:nvPr>
        </p:nvSpPr>
        <p:spPr/>
        <p:txBody>
          <a:bodyPr/>
          <a:lstStyle/>
          <a:p>
            <a:fld id="{72648CED-7435-4F72-ABA8-7594D1C09310}" type="datetimeFigureOut">
              <a:rPr lang="fr-FR" smtClean="0"/>
              <a:t>10/06/2024</a:t>
            </a:fld>
            <a:endParaRPr lang="fr-FR"/>
          </a:p>
        </p:txBody>
      </p:sp>
      <p:sp>
        <p:nvSpPr>
          <p:cNvPr id="5" name="Espace réservé du pied de page 4">
            <a:extLst>
              <a:ext uri="{FF2B5EF4-FFF2-40B4-BE49-F238E27FC236}">
                <a16:creationId xmlns:a16="http://schemas.microsoft.com/office/drawing/2014/main" id="{B77B3057-E403-1981-8DA6-9019162076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F33AF6A-8061-B7AF-52E5-0C513BDCF4FB}"/>
              </a:ext>
            </a:extLst>
          </p:cNvPr>
          <p:cNvSpPr>
            <a:spLocks noGrp="1"/>
          </p:cNvSpPr>
          <p:nvPr>
            <p:ph type="sldNum" sz="quarter" idx="12"/>
          </p:nvPr>
        </p:nvSpPr>
        <p:spPr/>
        <p:txBody>
          <a:bodyPr/>
          <a:lstStyle/>
          <a:p>
            <a:fld id="{0C38FBCB-EF01-4A99-B3BC-942FA8D1F697}" type="slidenum">
              <a:rPr lang="fr-FR" smtClean="0"/>
              <a:t>‹N°›</a:t>
            </a:fld>
            <a:endParaRPr lang="fr-FR"/>
          </a:p>
        </p:txBody>
      </p:sp>
    </p:spTree>
    <p:extLst>
      <p:ext uri="{BB962C8B-B14F-4D97-AF65-F5344CB8AC3E}">
        <p14:creationId xmlns:p14="http://schemas.microsoft.com/office/powerpoint/2010/main" val="3849163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BB7001-4EF2-4931-9E65-827B2875E7A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65AAEC7-9EBA-5FD2-141D-1D573DEF6FD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8898F46-D78F-03FB-C9E3-99DCD3051306}"/>
              </a:ext>
            </a:extLst>
          </p:cNvPr>
          <p:cNvSpPr>
            <a:spLocks noGrp="1"/>
          </p:cNvSpPr>
          <p:nvPr>
            <p:ph type="dt" sz="half" idx="10"/>
          </p:nvPr>
        </p:nvSpPr>
        <p:spPr/>
        <p:txBody>
          <a:bodyPr/>
          <a:lstStyle/>
          <a:p>
            <a:fld id="{72648CED-7435-4F72-ABA8-7594D1C09310}" type="datetimeFigureOut">
              <a:rPr lang="fr-FR" smtClean="0"/>
              <a:t>10/06/2024</a:t>
            </a:fld>
            <a:endParaRPr lang="fr-FR"/>
          </a:p>
        </p:txBody>
      </p:sp>
      <p:sp>
        <p:nvSpPr>
          <p:cNvPr id="5" name="Espace réservé du pied de page 4">
            <a:extLst>
              <a:ext uri="{FF2B5EF4-FFF2-40B4-BE49-F238E27FC236}">
                <a16:creationId xmlns:a16="http://schemas.microsoft.com/office/drawing/2014/main" id="{9790B8BA-4BB0-B344-29EA-88E898522B6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AB66CF4-4FD7-5AD9-48A4-A1F9347FF062}"/>
              </a:ext>
            </a:extLst>
          </p:cNvPr>
          <p:cNvSpPr>
            <a:spLocks noGrp="1"/>
          </p:cNvSpPr>
          <p:nvPr>
            <p:ph type="sldNum" sz="quarter" idx="12"/>
          </p:nvPr>
        </p:nvSpPr>
        <p:spPr/>
        <p:txBody>
          <a:bodyPr/>
          <a:lstStyle/>
          <a:p>
            <a:fld id="{0C38FBCB-EF01-4A99-B3BC-942FA8D1F697}" type="slidenum">
              <a:rPr lang="fr-FR" smtClean="0"/>
              <a:t>‹N°›</a:t>
            </a:fld>
            <a:endParaRPr lang="fr-FR"/>
          </a:p>
        </p:txBody>
      </p:sp>
    </p:spTree>
    <p:extLst>
      <p:ext uri="{BB962C8B-B14F-4D97-AF65-F5344CB8AC3E}">
        <p14:creationId xmlns:p14="http://schemas.microsoft.com/office/powerpoint/2010/main" val="581952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134A7B1-A30B-FA4C-E2E5-66C0576CF4C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81306D8-7EC2-9F1B-56D7-756EB162983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C57432D-6096-E512-92CD-8A0860EBAEAF}"/>
              </a:ext>
            </a:extLst>
          </p:cNvPr>
          <p:cNvSpPr>
            <a:spLocks noGrp="1"/>
          </p:cNvSpPr>
          <p:nvPr>
            <p:ph type="dt" sz="half" idx="10"/>
          </p:nvPr>
        </p:nvSpPr>
        <p:spPr/>
        <p:txBody>
          <a:bodyPr/>
          <a:lstStyle/>
          <a:p>
            <a:fld id="{72648CED-7435-4F72-ABA8-7594D1C09310}" type="datetimeFigureOut">
              <a:rPr lang="fr-FR" smtClean="0"/>
              <a:t>10/06/2024</a:t>
            </a:fld>
            <a:endParaRPr lang="fr-FR"/>
          </a:p>
        </p:txBody>
      </p:sp>
      <p:sp>
        <p:nvSpPr>
          <p:cNvPr id="5" name="Espace réservé du pied de page 4">
            <a:extLst>
              <a:ext uri="{FF2B5EF4-FFF2-40B4-BE49-F238E27FC236}">
                <a16:creationId xmlns:a16="http://schemas.microsoft.com/office/drawing/2014/main" id="{FCA63736-89C4-C231-6A2D-304A14D01E5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F646517-3C0F-07FD-C93D-0EF8B330ED9C}"/>
              </a:ext>
            </a:extLst>
          </p:cNvPr>
          <p:cNvSpPr>
            <a:spLocks noGrp="1"/>
          </p:cNvSpPr>
          <p:nvPr>
            <p:ph type="sldNum" sz="quarter" idx="12"/>
          </p:nvPr>
        </p:nvSpPr>
        <p:spPr/>
        <p:txBody>
          <a:bodyPr/>
          <a:lstStyle/>
          <a:p>
            <a:fld id="{0C38FBCB-EF01-4A99-B3BC-942FA8D1F697}" type="slidenum">
              <a:rPr lang="fr-FR" smtClean="0"/>
              <a:t>‹N°›</a:t>
            </a:fld>
            <a:endParaRPr lang="fr-FR"/>
          </a:p>
        </p:txBody>
      </p:sp>
    </p:spTree>
    <p:extLst>
      <p:ext uri="{BB962C8B-B14F-4D97-AF65-F5344CB8AC3E}">
        <p14:creationId xmlns:p14="http://schemas.microsoft.com/office/powerpoint/2010/main" val="1438331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881A5E-EC65-7E63-E4D2-E10FD6462FA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C1B8B7F-41E7-482B-7C88-3F541F33548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E1165ED-C8D9-DD30-2AF8-227878CA1B32}"/>
              </a:ext>
            </a:extLst>
          </p:cNvPr>
          <p:cNvSpPr>
            <a:spLocks noGrp="1"/>
          </p:cNvSpPr>
          <p:nvPr>
            <p:ph type="dt" sz="half" idx="10"/>
          </p:nvPr>
        </p:nvSpPr>
        <p:spPr/>
        <p:txBody>
          <a:bodyPr/>
          <a:lstStyle/>
          <a:p>
            <a:fld id="{72648CED-7435-4F72-ABA8-7594D1C09310}" type="datetimeFigureOut">
              <a:rPr lang="fr-FR" smtClean="0"/>
              <a:t>10/06/2024</a:t>
            </a:fld>
            <a:endParaRPr lang="fr-FR"/>
          </a:p>
        </p:txBody>
      </p:sp>
      <p:sp>
        <p:nvSpPr>
          <p:cNvPr id="5" name="Espace réservé du pied de page 4">
            <a:extLst>
              <a:ext uri="{FF2B5EF4-FFF2-40B4-BE49-F238E27FC236}">
                <a16:creationId xmlns:a16="http://schemas.microsoft.com/office/drawing/2014/main" id="{9CBBDC21-1B89-71C6-4017-5BA318354E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913B3AE-9F8E-6A65-4710-4B9A89BF32CC}"/>
              </a:ext>
            </a:extLst>
          </p:cNvPr>
          <p:cNvSpPr>
            <a:spLocks noGrp="1"/>
          </p:cNvSpPr>
          <p:nvPr>
            <p:ph type="sldNum" sz="quarter" idx="12"/>
          </p:nvPr>
        </p:nvSpPr>
        <p:spPr/>
        <p:txBody>
          <a:bodyPr/>
          <a:lstStyle/>
          <a:p>
            <a:fld id="{0C38FBCB-EF01-4A99-B3BC-942FA8D1F697}" type="slidenum">
              <a:rPr lang="fr-FR" smtClean="0"/>
              <a:t>‹N°›</a:t>
            </a:fld>
            <a:endParaRPr lang="fr-FR"/>
          </a:p>
        </p:txBody>
      </p:sp>
    </p:spTree>
    <p:extLst>
      <p:ext uri="{BB962C8B-B14F-4D97-AF65-F5344CB8AC3E}">
        <p14:creationId xmlns:p14="http://schemas.microsoft.com/office/powerpoint/2010/main" val="193330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566BD9-DCAA-48B5-933F-8AD02EE2DE4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0BA2AED-B639-D7B5-0F5B-20B9A1F2DA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0A32A8D-5BF3-CB08-9AA9-5D17E42E0BB3}"/>
              </a:ext>
            </a:extLst>
          </p:cNvPr>
          <p:cNvSpPr>
            <a:spLocks noGrp="1"/>
          </p:cNvSpPr>
          <p:nvPr>
            <p:ph type="dt" sz="half" idx="10"/>
          </p:nvPr>
        </p:nvSpPr>
        <p:spPr/>
        <p:txBody>
          <a:bodyPr/>
          <a:lstStyle/>
          <a:p>
            <a:fld id="{72648CED-7435-4F72-ABA8-7594D1C09310}" type="datetimeFigureOut">
              <a:rPr lang="fr-FR" smtClean="0"/>
              <a:t>10/06/2024</a:t>
            </a:fld>
            <a:endParaRPr lang="fr-FR"/>
          </a:p>
        </p:txBody>
      </p:sp>
      <p:sp>
        <p:nvSpPr>
          <p:cNvPr id="5" name="Espace réservé du pied de page 4">
            <a:extLst>
              <a:ext uri="{FF2B5EF4-FFF2-40B4-BE49-F238E27FC236}">
                <a16:creationId xmlns:a16="http://schemas.microsoft.com/office/drawing/2014/main" id="{B2A3D355-D4A3-A5F5-64BB-E8DB31BC2ED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EAD4944-F80E-16B2-63C8-EA7507FCED8F}"/>
              </a:ext>
            </a:extLst>
          </p:cNvPr>
          <p:cNvSpPr>
            <a:spLocks noGrp="1"/>
          </p:cNvSpPr>
          <p:nvPr>
            <p:ph type="sldNum" sz="quarter" idx="12"/>
          </p:nvPr>
        </p:nvSpPr>
        <p:spPr/>
        <p:txBody>
          <a:bodyPr/>
          <a:lstStyle/>
          <a:p>
            <a:fld id="{0C38FBCB-EF01-4A99-B3BC-942FA8D1F697}" type="slidenum">
              <a:rPr lang="fr-FR" smtClean="0"/>
              <a:t>‹N°›</a:t>
            </a:fld>
            <a:endParaRPr lang="fr-FR"/>
          </a:p>
        </p:txBody>
      </p:sp>
    </p:spTree>
    <p:extLst>
      <p:ext uri="{BB962C8B-B14F-4D97-AF65-F5344CB8AC3E}">
        <p14:creationId xmlns:p14="http://schemas.microsoft.com/office/powerpoint/2010/main" val="150051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405500-5145-B144-6C7E-9FDFF8E93EF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31FF91C-DD69-29B8-F0A9-E6D7B2D110D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91F52AA-245E-BB86-CC93-31F9A81F86C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78DEA0A-7783-18DE-6E64-ACFE8A2A2D15}"/>
              </a:ext>
            </a:extLst>
          </p:cNvPr>
          <p:cNvSpPr>
            <a:spLocks noGrp="1"/>
          </p:cNvSpPr>
          <p:nvPr>
            <p:ph type="dt" sz="half" idx="10"/>
          </p:nvPr>
        </p:nvSpPr>
        <p:spPr/>
        <p:txBody>
          <a:bodyPr/>
          <a:lstStyle/>
          <a:p>
            <a:fld id="{72648CED-7435-4F72-ABA8-7594D1C09310}" type="datetimeFigureOut">
              <a:rPr lang="fr-FR" smtClean="0"/>
              <a:t>10/06/2024</a:t>
            </a:fld>
            <a:endParaRPr lang="fr-FR"/>
          </a:p>
        </p:txBody>
      </p:sp>
      <p:sp>
        <p:nvSpPr>
          <p:cNvPr id="6" name="Espace réservé du pied de page 5">
            <a:extLst>
              <a:ext uri="{FF2B5EF4-FFF2-40B4-BE49-F238E27FC236}">
                <a16:creationId xmlns:a16="http://schemas.microsoft.com/office/drawing/2014/main" id="{2D8E2BA6-4666-02DE-2D74-0A431E7D817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D47D5B6-D6B8-8DBC-EC80-9DE8E5BAC325}"/>
              </a:ext>
            </a:extLst>
          </p:cNvPr>
          <p:cNvSpPr>
            <a:spLocks noGrp="1"/>
          </p:cNvSpPr>
          <p:nvPr>
            <p:ph type="sldNum" sz="quarter" idx="12"/>
          </p:nvPr>
        </p:nvSpPr>
        <p:spPr/>
        <p:txBody>
          <a:bodyPr/>
          <a:lstStyle/>
          <a:p>
            <a:fld id="{0C38FBCB-EF01-4A99-B3BC-942FA8D1F697}" type="slidenum">
              <a:rPr lang="fr-FR" smtClean="0"/>
              <a:t>‹N°›</a:t>
            </a:fld>
            <a:endParaRPr lang="fr-FR"/>
          </a:p>
        </p:txBody>
      </p:sp>
    </p:spTree>
    <p:extLst>
      <p:ext uri="{BB962C8B-B14F-4D97-AF65-F5344CB8AC3E}">
        <p14:creationId xmlns:p14="http://schemas.microsoft.com/office/powerpoint/2010/main" val="419218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30F3FF-DD5D-019D-933C-031B65EDC42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1B3D47B-E742-272A-3A88-02E253DCC6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B50A7E5-F74D-7275-A3A4-005FA0B474C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5A4AC7F-C3F8-0C74-83F4-14AC0CBE8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44B3B27-9E41-5704-9089-9A452DDC0CE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8C80685-4837-BA14-B9A6-D326AB91F980}"/>
              </a:ext>
            </a:extLst>
          </p:cNvPr>
          <p:cNvSpPr>
            <a:spLocks noGrp="1"/>
          </p:cNvSpPr>
          <p:nvPr>
            <p:ph type="dt" sz="half" idx="10"/>
          </p:nvPr>
        </p:nvSpPr>
        <p:spPr/>
        <p:txBody>
          <a:bodyPr/>
          <a:lstStyle/>
          <a:p>
            <a:fld id="{72648CED-7435-4F72-ABA8-7594D1C09310}" type="datetimeFigureOut">
              <a:rPr lang="fr-FR" smtClean="0"/>
              <a:t>10/06/2024</a:t>
            </a:fld>
            <a:endParaRPr lang="fr-FR"/>
          </a:p>
        </p:txBody>
      </p:sp>
      <p:sp>
        <p:nvSpPr>
          <p:cNvPr id="8" name="Espace réservé du pied de page 7">
            <a:extLst>
              <a:ext uri="{FF2B5EF4-FFF2-40B4-BE49-F238E27FC236}">
                <a16:creationId xmlns:a16="http://schemas.microsoft.com/office/drawing/2014/main" id="{0535DE07-A011-C3DD-0CF0-2714275F551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E6417E9-29FB-2E7A-2ECD-3F83D1CC9502}"/>
              </a:ext>
            </a:extLst>
          </p:cNvPr>
          <p:cNvSpPr>
            <a:spLocks noGrp="1"/>
          </p:cNvSpPr>
          <p:nvPr>
            <p:ph type="sldNum" sz="quarter" idx="12"/>
          </p:nvPr>
        </p:nvSpPr>
        <p:spPr/>
        <p:txBody>
          <a:bodyPr/>
          <a:lstStyle/>
          <a:p>
            <a:fld id="{0C38FBCB-EF01-4A99-B3BC-942FA8D1F697}" type="slidenum">
              <a:rPr lang="fr-FR" smtClean="0"/>
              <a:t>‹N°›</a:t>
            </a:fld>
            <a:endParaRPr lang="fr-FR"/>
          </a:p>
        </p:txBody>
      </p:sp>
    </p:spTree>
    <p:extLst>
      <p:ext uri="{BB962C8B-B14F-4D97-AF65-F5344CB8AC3E}">
        <p14:creationId xmlns:p14="http://schemas.microsoft.com/office/powerpoint/2010/main" val="1443072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16CDC6-658C-8AF1-7ED2-0A3FD68E0D3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705EBCB-2E86-04C9-DD5D-98FF2913797B}"/>
              </a:ext>
            </a:extLst>
          </p:cNvPr>
          <p:cNvSpPr>
            <a:spLocks noGrp="1"/>
          </p:cNvSpPr>
          <p:nvPr>
            <p:ph type="dt" sz="half" idx="10"/>
          </p:nvPr>
        </p:nvSpPr>
        <p:spPr/>
        <p:txBody>
          <a:bodyPr/>
          <a:lstStyle/>
          <a:p>
            <a:fld id="{72648CED-7435-4F72-ABA8-7594D1C09310}" type="datetimeFigureOut">
              <a:rPr lang="fr-FR" smtClean="0"/>
              <a:t>10/06/2024</a:t>
            </a:fld>
            <a:endParaRPr lang="fr-FR"/>
          </a:p>
        </p:txBody>
      </p:sp>
      <p:sp>
        <p:nvSpPr>
          <p:cNvPr id="4" name="Espace réservé du pied de page 3">
            <a:extLst>
              <a:ext uri="{FF2B5EF4-FFF2-40B4-BE49-F238E27FC236}">
                <a16:creationId xmlns:a16="http://schemas.microsoft.com/office/drawing/2014/main" id="{3EFFFB44-3CB9-FFDA-D209-DE0F9B543F9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E8B5046-318E-5A75-BB77-81769CD2167D}"/>
              </a:ext>
            </a:extLst>
          </p:cNvPr>
          <p:cNvSpPr>
            <a:spLocks noGrp="1"/>
          </p:cNvSpPr>
          <p:nvPr>
            <p:ph type="sldNum" sz="quarter" idx="12"/>
          </p:nvPr>
        </p:nvSpPr>
        <p:spPr/>
        <p:txBody>
          <a:bodyPr/>
          <a:lstStyle/>
          <a:p>
            <a:fld id="{0C38FBCB-EF01-4A99-B3BC-942FA8D1F697}" type="slidenum">
              <a:rPr lang="fr-FR" smtClean="0"/>
              <a:t>‹N°›</a:t>
            </a:fld>
            <a:endParaRPr lang="fr-FR"/>
          </a:p>
        </p:txBody>
      </p:sp>
    </p:spTree>
    <p:extLst>
      <p:ext uri="{BB962C8B-B14F-4D97-AF65-F5344CB8AC3E}">
        <p14:creationId xmlns:p14="http://schemas.microsoft.com/office/powerpoint/2010/main" val="50820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2C737BF-6ACD-4F3E-59E1-5FBAB47ECC2A}"/>
              </a:ext>
            </a:extLst>
          </p:cNvPr>
          <p:cNvSpPr>
            <a:spLocks noGrp="1"/>
          </p:cNvSpPr>
          <p:nvPr>
            <p:ph type="dt" sz="half" idx="10"/>
          </p:nvPr>
        </p:nvSpPr>
        <p:spPr/>
        <p:txBody>
          <a:bodyPr/>
          <a:lstStyle/>
          <a:p>
            <a:fld id="{72648CED-7435-4F72-ABA8-7594D1C09310}" type="datetimeFigureOut">
              <a:rPr lang="fr-FR" smtClean="0"/>
              <a:t>10/06/2024</a:t>
            </a:fld>
            <a:endParaRPr lang="fr-FR"/>
          </a:p>
        </p:txBody>
      </p:sp>
      <p:sp>
        <p:nvSpPr>
          <p:cNvPr id="3" name="Espace réservé du pied de page 2">
            <a:extLst>
              <a:ext uri="{FF2B5EF4-FFF2-40B4-BE49-F238E27FC236}">
                <a16:creationId xmlns:a16="http://schemas.microsoft.com/office/drawing/2014/main" id="{633B88C5-33D5-7508-2E3E-8D14315033F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F0A2574-B6E7-29CF-E757-905C25B9339A}"/>
              </a:ext>
            </a:extLst>
          </p:cNvPr>
          <p:cNvSpPr>
            <a:spLocks noGrp="1"/>
          </p:cNvSpPr>
          <p:nvPr>
            <p:ph type="sldNum" sz="quarter" idx="12"/>
          </p:nvPr>
        </p:nvSpPr>
        <p:spPr/>
        <p:txBody>
          <a:bodyPr/>
          <a:lstStyle/>
          <a:p>
            <a:fld id="{0C38FBCB-EF01-4A99-B3BC-942FA8D1F697}" type="slidenum">
              <a:rPr lang="fr-FR" smtClean="0"/>
              <a:t>‹N°›</a:t>
            </a:fld>
            <a:endParaRPr lang="fr-FR"/>
          </a:p>
        </p:txBody>
      </p:sp>
    </p:spTree>
    <p:extLst>
      <p:ext uri="{BB962C8B-B14F-4D97-AF65-F5344CB8AC3E}">
        <p14:creationId xmlns:p14="http://schemas.microsoft.com/office/powerpoint/2010/main" val="453522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03D6F-6D8A-A731-DA44-98C1410246C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C1A364D-E754-EAD1-3CE5-1FDB4E583D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04F18BA-CE18-4F3F-6804-7CF6C4D1D1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6A435B9-518F-447C-276F-DB820357FF0C}"/>
              </a:ext>
            </a:extLst>
          </p:cNvPr>
          <p:cNvSpPr>
            <a:spLocks noGrp="1"/>
          </p:cNvSpPr>
          <p:nvPr>
            <p:ph type="dt" sz="half" idx="10"/>
          </p:nvPr>
        </p:nvSpPr>
        <p:spPr/>
        <p:txBody>
          <a:bodyPr/>
          <a:lstStyle/>
          <a:p>
            <a:fld id="{72648CED-7435-4F72-ABA8-7594D1C09310}" type="datetimeFigureOut">
              <a:rPr lang="fr-FR" smtClean="0"/>
              <a:t>10/06/2024</a:t>
            </a:fld>
            <a:endParaRPr lang="fr-FR"/>
          </a:p>
        </p:txBody>
      </p:sp>
      <p:sp>
        <p:nvSpPr>
          <p:cNvPr id="6" name="Espace réservé du pied de page 5">
            <a:extLst>
              <a:ext uri="{FF2B5EF4-FFF2-40B4-BE49-F238E27FC236}">
                <a16:creationId xmlns:a16="http://schemas.microsoft.com/office/drawing/2014/main" id="{100DD0D3-83C3-098D-68CB-052818873D8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ED9F66A-8F1B-13C2-935E-FE34CA8321B7}"/>
              </a:ext>
            </a:extLst>
          </p:cNvPr>
          <p:cNvSpPr>
            <a:spLocks noGrp="1"/>
          </p:cNvSpPr>
          <p:nvPr>
            <p:ph type="sldNum" sz="quarter" idx="12"/>
          </p:nvPr>
        </p:nvSpPr>
        <p:spPr/>
        <p:txBody>
          <a:bodyPr/>
          <a:lstStyle/>
          <a:p>
            <a:fld id="{0C38FBCB-EF01-4A99-B3BC-942FA8D1F697}" type="slidenum">
              <a:rPr lang="fr-FR" smtClean="0"/>
              <a:t>‹N°›</a:t>
            </a:fld>
            <a:endParaRPr lang="fr-FR"/>
          </a:p>
        </p:txBody>
      </p:sp>
    </p:spTree>
    <p:extLst>
      <p:ext uri="{BB962C8B-B14F-4D97-AF65-F5344CB8AC3E}">
        <p14:creationId xmlns:p14="http://schemas.microsoft.com/office/powerpoint/2010/main" val="22341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914AEF-5D03-F6D1-40C6-0E9037CFB94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12CFED3-F50C-340F-92BA-8726E7701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D371377-6021-EF1E-6DA8-158FDBF8AB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1406F4-B587-AC0A-1F44-128655835BAD}"/>
              </a:ext>
            </a:extLst>
          </p:cNvPr>
          <p:cNvSpPr>
            <a:spLocks noGrp="1"/>
          </p:cNvSpPr>
          <p:nvPr>
            <p:ph type="dt" sz="half" idx="10"/>
          </p:nvPr>
        </p:nvSpPr>
        <p:spPr/>
        <p:txBody>
          <a:bodyPr/>
          <a:lstStyle/>
          <a:p>
            <a:fld id="{72648CED-7435-4F72-ABA8-7594D1C09310}" type="datetimeFigureOut">
              <a:rPr lang="fr-FR" smtClean="0"/>
              <a:t>10/06/2024</a:t>
            </a:fld>
            <a:endParaRPr lang="fr-FR"/>
          </a:p>
        </p:txBody>
      </p:sp>
      <p:sp>
        <p:nvSpPr>
          <p:cNvPr id="6" name="Espace réservé du pied de page 5">
            <a:extLst>
              <a:ext uri="{FF2B5EF4-FFF2-40B4-BE49-F238E27FC236}">
                <a16:creationId xmlns:a16="http://schemas.microsoft.com/office/drawing/2014/main" id="{C5FF9053-6591-F07D-3BE1-A55D298515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B6EC24C-AD71-302C-E8F8-51C4DD3791E5}"/>
              </a:ext>
            </a:extLst>
          </p:cNvPr>
          <p:cNvSpPr>
            <a:spLocks noGrp="1"/>
          </p:cNvSpPr>
          <p:nvPr>
            <p:ph type="sldNum" sz="quarter" idx="12"/>
          </p:nvPr>
        </p:nvSpPr>
        <p:spPr/>
        <p:txBody>
          <a:bodyPr/>
          <a:lstStyle/>
          <a:p>
            <a:fld id="{0C38FBCB-EF01-4A99-B3BC-942FA8D1F697}" type="slidenum">
              <a:rPr lang="fr-FR" smtClean="0"/>
              <a:t>‹N°›</a:t>
            </a:fld>
            <a:endParaRPr lang="fr-FR"/>
          </a:p>
        </p:txBody>
      </p:sp>
    </p:spTree>
    <p:extLst>
      <p:ext uri="{BB962C8B-B14F-4D97-AF65-F5344CB8AC3E}">
        <p14:creationId xmlns:p14="http://schemas.microsoft.com/office/powerpoint/2010/main" val="2698326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E48B152-ECE6-57A7-6A87-154D2EDAD5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C97C4EE-4E7A-321B-58E1-AD826FB545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BC9CDD4-924D-99C4-0DF9-274613FA1B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48CED-7435-4F72-ABA8-7594D1C09310}" type="datetimeFigureOut">
              <a:rPr lang="fr-FR" smtClean="0"/>
              <a:t>10/06/2024</a:t>
            </a:fld>
            <a:endParaRPr lang="fr-FR"/>
          </a:p>
        </p:txBody>
      </p:sp>
      <p:sp>
        <p:nvSpPr>
          <p:cNvPr id="5" name="Espace réservé du pied de page 4">
            <a:extLst>
              <a:ext uri="{FF2B5EF4-FFF2-40B4-BE49-F238E27FC236}">
                <a16:creationId xmlns:a16="http://schemas.microsoft.com/office/drawing/2014/main" id="{DAF9BAD7-C3E2-6B09-27C5-62C23AB728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6371567-7928-8DA5-8126-3EEF0756BB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38FBCB-EF01-4A99-B3BC-942FA8D1F697}" type="slidenum">
              <a:rPr lang="fr-FR" smtClean="0"/>
              <a:t>‹N°›</a:t>
            </a:fld>
            <a:endParaRPr lang="fr-FR"/>
          </a:p>
        </p:txBody>
      </p:sp>
    </p:spTree>
    <p:extLst>
      <p:ext uri="{BB962C8B-B14F-4D97-AF65-F5344CB8AC3E}">
        <p14:creationId xmlns:p14="http://schemas.microsoft.com/office/powerpoint/2010/main" val="879106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4A14EA2-5018-3F81-2307-9D4F3D7522C5}"/>
              </a:ext>
            </a:extLst>
          </p:cNvPr>
          <p:cNvSpPr>
            <a:spLocks noGrp="1"/>
          </p:cNvSpPr>
          <p:nvPr>
            <p:ph type="subTitle" idx="1"/>
          </p:nvPr>
        </p:nvSpPr>
        <p:spPr>
          <a:xfrm>
            <a:off x="6273478" y="3602038"/>
            <a:ext cx="4394521" cy="1655762"/>
          </a:xfrm>
        </p:spPr>
        <p:txBody>
          <a:bodyPr>
            <a:normAutofit/>
          </a:bodyPr>
          <a:lstStyle/>
          <a:p>
            <a:pPr algn="r"/>
            <a:r>
              <a:rPr lang="fr-FR" dirty="0">
                <a:solidFill>
                  <a:srgbClr val="009999"/>
                </a:solidFill>
              </a:rPr>
              <a:t>Dispositif d’Etat confié à VACAF </a:t>
            </a:r>
          </a:p>
          <a:p>
            <a:pPr algn="r"/>
            <a:r>
              <a:rPr lang="fr-FR" b="1" dirty="0">
                <a:solidFill>
                  <a:srgbClr val="FFC000"/>
                </a:solidFill>
              </a:rPr>
              <a:t>Webinaire 2024</a:t>
            </a:r>
          </a:p>
        </p:txBody>
      </p:sp>
      <p:pic>
        <p:nvPicPr>
          <p:cNvPr id="5" name="Image 4">
            <a:extLst>
              <a:ext uri="{FF2B5EF4-FFF2-40B4-BE49-F238E27FC236}">
                <a16:creationId xmlns:a16="http://schemas.microsoft.com/office/drawing/2014/main" id="{32A574F1-57F4-3B2F-55BE-F6AC0075FA36}"/>
              </a:ext>
            </a:extLst>
          </p:cNvPr>
          <p:cNvPicPr>
            <a:picLocks noChangeAspect="1"/>
          </p:cNvPicPr>
          <p:nvPr/>
        </p:nvPicPr>
        <p:blipFill>
          <a:blip r:embed="rId3"/>
          <a:stretch>
            <a:fillRect/>
          </a:stretch>
        </p:blipFill>
        <p:spPr>
          <a:xfrm>
            <a:off x="269459" y="52754"/>
            <a:ext cx="1705213" cy="876422"/>
          </a:xfrm>
          <a:prstGeom prst="rect">
            <a:avLst/>
          </a:prstGeom>
        </p:spPr>
      </p:pic>
      <p:pic>
        <p:nvPicPr>
          <p:cNvPr id="7" name="Image 6">
            <a:extLst>
              <a:ext uri="{FF2B5EF4-FFF2-40B4-BE49-F238E27FC236}">
                <a16:creationId xmlns:a16="http://schemas.microsoft.com/office/drawing/2014/main" id="{8EDBDAB4-4E79-ED34-B7C6-559A20BB7FB3}"/>
              </a:ext>
            </a:extLst>
          </p:cNvPr>
          <p:cNvPicPr>
            <a:picLocks noChangeAspect="1"/>
          </p:cNvPicPr>
          <p:nvPr/>
        </p:nvPicPr>
        <p:blipFill>
          <a:blip r:embed="rId4"/>
          <a:stretch>
            <a:fillRect/>
          </a:stretch>
        </p:blipFill>
        <p:spPr>
          <a:xfrm>
            <a:off x="2364475" y="190885"/>
            <a:ext cx="1152686" cy="600159"/>
          </a:xfrm>
          <a:prstGeom prst="rect">
            <a:avLst/>
          </a:prstGeom>
        </p:spPr>
      </p:pic>
      <p:sp>
        <p:nvSpPr>
          <p:cNvPr id="10" name="Titre 9">
            <a:extLst>
              <a:ext uri="{FF2B5EF4-FFF2-40B4-BE49-F238E27FC236}">
                <a16:creationId xmlns:a16="http://schemas.microsoft.com/office/drawing/2014/main" id="{643ED2D2-F038-E54A-68DA-7174F76F8604}"/>
              </a:ext>
            </a:extLst>
          </p:cNvPr>
          <p:cNvSpPr>
            <a:spLocks noGrp="1"/>
          </p:cNvSpPr>
          <p:nvPr>
            <p:ph type="ctrTitle"/>
          </p:nvPr>
        </p:nvSpPr>
        <p:spPr>
          <a:xfrm>
            <a:off x="6690725" y="1600200"/>
            <a:ext cx="4271059" cy="1308321"/>
          </a:xfrm>
        </p:spPr>
        <p:txBody>
          <a:bodyPr>
            <a:normAutofit fontScale="90000"/>
          </a:bodyPr>
          <a:lstStyle/>
          <a:p>
            <a:r>
              <a:rPr lang="fr-FR" sz="4900" b="1" dirty="0">
                <a:solidFill>
                  <a:srgbClr val="009999"/>
                </a:solidFill>
              </a:rPr>
              <a:t>Dispositif</a:t>
            </a:r>
            <a:br>
              <a:rPr lang="fr-FR" sz="4900" b="1" dirty="0">
                <a:solidFill>
                  <a:srgbClr val="009999"/>
                </a:solidFill>
              </a:rPr>
            </a:br>
            <a:r>
              <a:rPr lang="fr-FR" b="1" dirty="0">
                <a:solidFill>
                  <a:srgbClr val="009999"/>
                </a:solidFill>
              </a:rPr>
              <a:t> </a:t>
            </a:r>
            <a:r>
              <a:rPr lang="fr-FR" sz="8900" b="1" dirty="0" err="1">
                <a:solidFill>
                  <a:srgbClr val="009999"/>
                </a:solidFill>
              </a:rPr>
              <a:t>Pass</a:t>
            </a:r>
            <a:r>
              <a:rPr lang="fr-FR" sz="8900" b="1" dirty="0">
                <a:solidFill>
                  <a:srgbClr val="009999"/>
                </a:solidFill>
              </a:rPr>
              <a:t> colo</a:t>
            </a:r>
          </a:p>
        </p:txBody>
      </p:sp>
      <p:pic>
        <p:nvPicPr>
          <p:cNvPr id="12" name="Image 11">
            <a:extLst>
              <a:ext uri="{FF2B5EF4-FFF2-40B4-BE49-F238E27FC236}">
                <a16:creationId xmlns:a16="http://schemas.microsoft.com/office/drawing/2014/main" id="{D48B5D46-60E1-59C4-1E5E-11A77BFAC7A0}"/>
              </a:ext>
            </a:extLst>
          </p:cNvPr>
          <p:cNvPicPr>
            <a:picLocks noChangeAspect="1"/>
          </p:cNvPicPr>
          <p:nvPr/>
        </p:nvPicPr>
        <p:blipFill>
          <a:blip r:embed="rId5"/>
          <a:stretch>
            <a:fillRect/>
          </a:stretch>
        </p:blipFill>
        <p:spPr>
          <a:xfrm>
            <a:off x="506392" y="2068918"/>
            <a:ext cx="4835348" cy="3686953"/>
          </a:xfrm>
          <a:prstGeom prst="rect">
            <a:avLst/>
          </a:prstGeom>
        </p:spPr>
      </p:pic>
      <p:cxnSp>
        <p:nvCxnSpPr>
          <p:cNvPr id="17" name="Connecteur droit 16">
            <a:extLst>
              <a:ext uri="{FF2B5EF4-FFF2-40B4-BE49-F238E27FC236}">
                <a16:creationId xmlns:a16="http://schemas.microsoft.com/office/drawing/2014/main" id="{442663AE-72B5-17ED-953A-2382D1CE185D}"/>
              </a:ext>
            </a:extLst>
          </p:cNvPr>
          <p:cNvCxnSpPr>
            <a:cxnSpLocks/>
          </p:cNvCxnSpPr>
          <p:nvPr/>
        </p:nvCxnSpPr>
        <p:spPr>
          <a:xfrm>
            <a:off x="6971445" y="2992545"/>
            <a:ext cx="3990339" cy="0"/>
          </a:xfrm>
          <a:prstGeom prst="line">
            <a:avLst/>
          </a:prstGeom>
          <a:ln w="5715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14518AB2-578A-4769-F36C-F670DDCABBDD}"/>
              </a:ext>
            </a:extLst>
          </p:cNvPr>
          <p:cNvCxnSpPr/>
          <p:nvPr/>
        </p:nvCxnSpPr>
        <p:spPr>
          <a:xfrm>
            <a:off x="11512627" y="407624"/>
            <a:ext cx="0" cy="5629619"/>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C7CB4F98-37FF-5E9A-9678-A03821A39BF2}"/>
              </a:ext>
            </a:extLst>
          </p:cNvPr>
          <p:cNvPicPr>
            <a:picLocks noChangeAspect="1"/>
          </p:cNvPicPr>
          <p:nvPr/>
        </p:nvPicPr>
        <p:blipFill>
          <a:blip r:embed="rId6"/>
          <a:stretch>
            <a:fillRect/>
          </a:stretch>
        </p:blipFill>
        <p:spPr>
          <a:xfrm>
            <a:off x="4034869" y="190885"/>
            <a:ext cx="653840" cy="1201650"/>
          </a:xfrm>
          <a:prstGeom prst="rect">
            <a:avLst/>
          </a:prstGeom>
        </p:spPr>
      </p:pic>
    </p:spTree>
    <p:extLst>
      <p:ext uri="{BB962C8B-B14F-4D97-AF65-F5344CB8AC3E}">
        <p14:creationId xmlns:p14="http://schemas.microsoft.com/office/powerpoint/2010/main" val="1285181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A025053-CACB-B284-B8B7-CD3D96044596}"/>
              </a:ext>
            </a:extLst>
          </p:cNvPr>
          <p:cNvPicPr>
            <a:picLocks noChangeAspect="1"/>
          </p:cNvPicPr>
          <p:nvPr/>
        </p:nvPicPr>
        <p:blipFill>
          <a:blip r:embed="rId3"/>
          <a:stretch>
            <a:fillRect/>
          </a:stretch>
        </p:blipFill>
        <p:spPr>
          <a:xfrm>
            <a:off x="7645265" y="538314"/>
            <a:ext cx="3234938" cy="1538014"/>
          </a:xfrm>
          <a:prstGeom prst="rect">
            <a:avLst/>
          </a:prstGeom>
        </p:spPr>
      </p:pic>
      <p:cxnSp>
        <p:nvCxnSpPr>
          <p:cNvPr id="15" name="Connecteur droit 14">
            <a:extLst>
              <a:ext uri="{FF2B5EF4-FFF2-40B4-BE49-F238E27FC236}">
                <a16:creationId xmlns:a16="http://schemas.microsoft.com/office/drawing/2014/main" id="{698F4D0C-1C9F-5A9A-8136-1C219EF980FB}"/>
              </a:ext>
            </a:extLst>
          </p:cNvPr>
          <p:cNvCxnSpPr>
            <a:cxnSpLocks/>
          </p:cNvCxnSpPr>
          <p:nvPr/>
        </p:nvCxnSpPr>
        <p:spPr>
          <a:xfrm>
            <a:off x="191432" y="52754"/>
            <a:ext cx="0" cy="6434010"/>
          </a:xfrm>
          <a:prstGeom prst="line">
            <a:avLst/>
          </a:prstGeom>
          <a:ln w="5715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3D7E0397-6A5F-B4A9-DA45-162D6712AC10}"/>
              </a:ext>
            </a:extLst>
          </p:cNvPr>
          <p:cNvCxnSpPr>
            <a:cxnSpLocks/>
          </p:cNvCxnSpPr>
          <p:nvPr/>
        </p:nvCxnSpPr>
        <p:spPr>
          <a:xfrm>
            <a:off x="401662" y="6486764"/>
            <a:ext cx="11496555"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E806ED59-485A-51CE-0CE3-EADF2CC9F2CC}"/>
              </a:ext>
            </a:extLst>
          </p:cNvPr>
          <p:cNvSpPr txBox="1"/>
          <p:nvPr/>
        </p:nvSpPr>
        <p:spPr>
          <a:xfrm>
            <a:off x="314005" y="186569"/>
            <a:ext cx="7045257" cy="369332"/>
          </a:xfrm>
          <a:prstGeom prst="rect">
            <a:avLst/>
          </a:prstGeom>
          <a:noFill/>
        </p:spPr>
        <p:txBody>
          <a:bodyPr wrap="square">
            <a:spAutoFit/>
          </a:bodyPr>
          <a:lstStyle/>
          <a:p>
            <a:pPr algn="l">
              <a:lnSpc>
                <a:spcPct val="100000"/>
              </a:lnSpc>
              <a:spcBef>
                <a:spcPts val="0"/>
              </a:spcBef>
            </a:pPr>
            <a:r>
              <a:rPr lang="fr-FR" b="1" dirty="0">
                <a:solidFill>
                  <a:srgbClr val="009999"/>
                </a:solidFill>
              </a:rPr>
              <a:t>Etape 1 : Etude du conventionnement et signature de la convention</a:t>
            </a:r>
          </a:p>
        </p:txBody>
      </p:sp>
      <p:sp>
        <p:nvSpPr>
          <p:cNvPr id="4" name="ZoneTexte 3">
            <a:extLst>
              <a:ext uri="{FF2B5EF4-FFF2-40B4-BE49-F238E27FC236}">
                <a16:creationId xmlns:a16="http://schemas.microsoft.com/office/drawing/2014/main" id="{9AC05419-AE57-1DEE-7277-A758A6838C2D}"/>
              </a:ext>
            </a:extLst>
          </p:cNvPr>
          <p:cNvSpPr txBox="1"/>
          <p:nvPr/>
        </p:nvSpPr>
        <p:spPr>
          <a:xfrm>
            <a:off x="7645265" y="2681280"/>
            <a:ext cx="4010578" cy="3046988"/>
          </a:xfrm>
          <a:prstGeom prst="rect">
            <a:avLst/>
          </a:prstGeom>
          <a:noFill/>
          <a:ln w="19050">
            <a:solidFill>
              <a:srgbClr val="009999"/>
            </a:solidFill>
          </a:ln>
        </p:spPr>
        <p:txBody>
          <a:bodyPr wrap="square">
            <a:spAutoFit/>
          </a:bodyPr>
          <a:lstStyle/>
          <a:p>
            <a:pPr algn="ctr"/>
            <a:r>
              <a:rPr lang="fr-FR" sz="1600" b="1" dirty="0">
                <a:solidFill>
                  <a:srgbClr val="FFC000"/>
                </a:solidFill>
              </a:rPr>
              <a:t>Points de vigilance : </a:t>
            </a:r>
          </a:p>
          <a:p>
            <a:pPr algn="ctr"/>
            <a:endParaRPr lang="fr-FR" sz="1600" b="1" dirty="0">
              <a:solidFill>
                <a:srgbClr val="FFC000"/>
              </a:solidFill>
            </a:endParaRPr>
          </a:p>
          <a:p>
            <a:pPr marL="285750" indent="-285750">
              <a:buFont typeface="Arial" panose="020B0604020202020204" pitchFamily="34" charset="0"/>
              <a:buChar char="•"/>
            </a:pPr>
            <a:r>
              <a:rPr lang="fr-FR" sz="1600" b="1" dirty="0">
                <a:solidFill>
                  <a:srgbClr val="009999"/>
                </a:solidFill>
              </a:rPr>
              <a:t>La sécurisation de vos messageries peut parfois générer des blocages des messages </a:t>
            </a:r>
            <a:r>
              <a:rPr lang="fr-FR" sz="1600" b="1" dirty="0" err="1">
                <a:solidFill>
                  <a:srgbClr val="009999"/>
                </a:solidFill>
              </a:rPr>
              <a:t>Yousign</a:t>
            </a:r>
            <a:r>
              <a:rPr lang="fr-FR" sz="1600" b="1" dirty="0">
                <a:solidFill>
                  <a:srgbClr val="009999"/>
                </a:solidFill>
              </a:rPr>
              <a:t>. </a:t>
            </a:r>
          </a:p>
          <a:p>
            <a:pPr marL="285750" indent="-285750">
              <a:buFont typeface="Arial" panose="020B0604020202020204" pitchFamily="34" charset="0"/>
              <a:buChar char="•"/>
            </a:pPr>
            <a:r>
              <a:rPr lang="fr-FR" sz="1600" b="1" dirty="0">
                <a:solidFill>
                  <a:srgbClr val="009999"/>
                </a:solidFill>
              </a:rPr>
              <a:t>Si vous recevez le message de validation VACAF, sans recevoir le lien </a:t>
            </a:r>
            <a:r>
              <a:rPr lang="fr-FR" sz="1600" b="1" dirty="0" err="1">
                <a:solidFill>
                  <a:srgbClr val="009999"/>
                </a:solidFill>
              </a:rPr>
              <a:t>Yousign</a:t>
            </a:r>
            <a:r>
              <a:rPr lang="fr-FR" sz="1600" b="1" dirty="0">
                <a:solidFill>
                  <a:srgbClr val="009999"/>
                </a:solidFill>
              </a:rPr>
              <a:t>, revenez vers les services de VACAF via la messagerie disponible sur votre page d’accueil du site. Une modification de l’adresse du responsable légal sera peut-être nécessaire.</a:t>
            </a:r>
            <a:endParaRPr lang="fr-FR" sz="1600" b="1" dirty="0">
              <a:solidFill>
                <a:srgbClr val="FFC000"/>
              </a:solidFill>
              <a:effectLst>
                <a:outerShdw blurRad="38100" dist="38100" dir="2700000" algn="tl">
                  <a:srgbClr val="000000">
                    <a:alpha val="43137"/>
                  </a:srgbClr>
                </a:outerShdw>
              </a:effectLst>
            </a:endParaRPr>
          </a:p>
        </p:txBody>
      </p:sp>
      <p:pic>
        <p:nvPicPr>
          <p:cNvPr id="8" name="Image 7">
            <a:extLst>
              <a:ext uri="{FF2B5EF4-FFF2-40B4-BE49-F238E27FC236}">
                <a16:creationId xmlns:a16="http://schemas.microsoft.com/office/drawing/2014/main" id="{BB3DD664-5977-4587-00AD-207D3EE87788}"/>
              </a:ext>
            </a:extLst>
          </p:cNvPr>
          <p:cNvPicPr>
            <a:picLocks noChangeAspect="1"/>
          </p:cNvPicPr>
          <p:nvPr/>
        </p:nvPicPr>
        <p:blipFill>
          <a:blip r:embed="rId4"/>
          <a:stretch>
            <a:fillRect/>
          </a:stretch>
        </p:blipFill>
        <p:spPr>
          <a:xfrm>
            <a:off x="401662" y="555901"/>
            <a:ext cx="5503378" cy="5842685"/>
          </a:xfrm>
          <a:prstGeom prst="rect">
            <a:avLst/>
          </a:prstGeom>
        </p:spPr>
      </p:pic>
    </p:spTree>
    <p:extLst>
      <p:ext uri="{BB962C8B-B14F-4D97-AF65-F5344CB8AC3E}">
        <p14:creationId xmlns:p14="http://schemas.microsoft.com/office/powerpoint/2010/main" val="860950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2A574F1-57F4-3B2F-55BE-F6AC0075FA36}"/>
              </a:ext>
            </a:extLst>
          </p:cNvPr>
          <p:cNvPicPr>
            <a:picLocks noChangeAspect="1"/>
          </p:cNvPicPr>
          <p:nvPr/>
        </p:nvPicPr>
        <p:blipFill>
          <a:blip r:embed="rId3"/>
          <a:stretch>
            <a:fillRect/>
          </a:stretch>
        </p:blipFill>
        <p:spPr>
          <a:xfrm>
            <a:off x="269459" y="52754"/>
            <a:ext cx="1705213" cy="876422"/>
          </a:xfrm>
          <a:prstGeom prst="rect">
            <a:avLst/>
          </a:prstGeom>
        </p:spPr>
      </p:pic>
      <p:pic>
        <p:nvPicPr>
          <p:cNvPr id="7" name="Image 6">
            <a:extLst>
              <a:ext uri="{FF2B5EF4-FFF2-40B4-BE49-F238E27FC236}">
                <a16:creationId xmlns:a16="http://schemas.microsoft.com/office/drawing/2014/main" id="{8EDBDAB4-4E79-ED34-B7C6-559A20BB7FB3}"/>
              </a:ext>
            </a:extLst>
          </p:cNvPr>
          <p:cNvPicPr>
            <a:picLocks noChangeAspect="1"/>
          </p:cNvPicPr>
          <p:nvPr/>
        </p:nvPicPr>
        <p:blipFill>
          <a:blip r:embed="rId4"/>
          <a:stretch>
            <a:fillRect/>
          </a:stretch>
        </p:blipFill>
        <p:spPr>
          <a:xfrm>
            <a:off x="2364475" y="190885"/>
            <a:ext cx="1152686" cy="600159"/>
          </a:xfrm>
          <a:prstGeom prst="rect">
            <a:avLst/>
          </a:prstGeom>
        </p:spPr>
      </p:pic>
      <p:sp>
        <p:nvSpPr>
          <p:cNvPr id="2" name="Espace réservé du texte 1">
            <a:extLst>
              <a:ext uri="{FF2B5EF4-FFF2-40B4-BE49-F238E27FC236}">
                <a16:creationId xmlns:a16="http://schemas.microsoft.com/office/drawing/2014/main" id="{B191F24D-03A4-A3BE-D55B-0ECB1B88941D}"/>
              </a:ext>
            </a:extLst>
          </p:cNvPr>
          <p:cNvSpPr>
            <a:spLocks noGrp="1"/>
          </p:cNvSpPr>
          <p:nvPr>
            <p:ph type="subTitle" idx="1"/>
          </p:nvPr>
        </p:nvSpPr>
        <p:spPr>
          <a:xfrm>
            <a:off x="353772" y="1607668"/>
            <a:ext cx="8560636" cy="4583809"/>
          </a:xfrm>
        </p:spPr>
        <p:txBody>
          <a:bodyPr>
            <a:noAutofit/>
          </a:bodyPr>
          <a:lstStyle/>
          <a:p>
            <a:pPr algn="l">
              <a:lnSpc>
                <a:spcPct val="100000"/>
              </a:lnSpc>
              <a:spcBef>
                <a:spcPts val="0"/>
              </a:spcBef>
            </a:pPr>
            <a:r>
              <a:rPr lang="fr-FR" b="1" dirty="0">
                <a:solidFill>
                  <a:srgbClr val="009999"/>
                </a:solidFill>
              </a:rPr>
              <a:t>Comment faire si la collectivité a déjà une tarification spécifique pour l’articuler avec le </a:t>
            </a:r>
            <a:r>
              <a:rPr lang="fr-FR" b="1" dirty="0" err="1">
                <a:solidFill>
                  <a:srgbClr val="009999"/>
                </a:solidFill>
              </a:rPr>
              <a:t>Pass</a:t>
            </a:r>
            <a:r>
              <a:rPr lang="fr-FR" b="1" dirty="0">
                <a:solidFill>
                  <a:srgbClr val="009999"/>
                </a:solidFill>
              </a:rPr>
              <a:t> colo ?</a:t>
            </a:r>
          </a:p>
          <a:p>
            <a:pPr algn="l">
              <a:lnSpc>
                <a:spcPct val="100000"/>
              </a:lnSpc>
              <a:spcBef>
                <a:spcPts val="0"/>
              </a:spcBef>
            </a:pPr>
            <a:endParaRPr lang="fr-FR" sz="1400" b="0" dirty="0"/>
          </a:p>
          <a:p>
            <a:pPr algn="l">
              <a:lnSpc>
                <a:spcPct val="100000"/>
              </a:lnSpc>
              <a:spcBef>
                <a:spcPts val="0"/>
              </a:spcBef>
            </a:pPr>
            <a:r>
              <a:rPr lang="fr-FR" sz="1800" dirty="0"/>
              <a:t>Les collectivités disposent parfois de tarifications déjà </a:t>
            </a:r>
            <a:r>
              <a:rPr lang="fr-FR" sz="1800" dirty="0" err="1"/>
              <a:t>pré-établies</a:t>
            </a:r>
            <a:r>
              <a:rPr lang="fr-FR" sz="1800" dirty="0"/>
              <a:t> en fonction des QF. </a:t>
            </a:r>
          </a:p>
          <a:p>
            <a:pPr algn="l">
              <a:lnSpc>
                <a:spcPct val="100000"/>
              </a:lnSpc>
              <a:spcBef>
                <a:spcPts val="0"/>
              </a:spcBef>
            </a:pPr>
            <a:r>
              <a:rPr lang="fr-FR" sz="1800" dirty="0"/>
              <a:t>Cependant l’aide </a:t>
            </a:r>
            <a:r>
              <a:rPr lang="fr-FR" sz="1800" dirty="0" err="1"/>
              <a:t>Pass</a:t>
            </a:r>
            <a:r>
              <a:rPr lang="fr-FR" sz="1800" dirty="0"/>
              <a:t> colo sera déduite en premier. </a:t>
            </a:r>
          </a:p>
          <a:p>
            <a:pPr algn="l">
              <a:lnSpc>
                <a:spcPct val="100000"/>
              </a:lnSpc>
              <a:spcBef>
                <a:spcPts val="0"/>
              </a:spcBef>
            </a:pPr>
            <a:endParaRPr lang="fr-FR" sz="1800" dirty="0"/>
          </a:p>
          <a:p>
            <a:pPr algn="l">
              <a:lnSpc>
                <a:spcPct val="100000"/>
              </a:lnSpc>
              <a:spcBef>
                <a:spcPts val="0"/>
              </a:spcBef>
            </a:pPr>
            <a:r>
              <a:rPr lang="fr-FR" sz="1800" u="sng" dirty="0"/>
              <a:t>Ex : </a:t>
            </a:r>
            <a:r>
              <a:rPr lang="fr-FR" sz="1800" dirty="0"/>
              <a:t>coût maximum 1000 €</a:t>
            </a:r>
          </a:p>
          <a:p>
            <a:pPr algn="l">
              <a:lnSpc>
                <a:spcPct val="100000"/>
              </a:lnSpc>
              <a:spcBef>
                <a:spcPts val="0"/>
              </a:spcBef>
            </a:pPr>
            <a:r>
              <a:rPr lang="fr-FR" sz="1800" dirty="0"/>
              <a:t>Prix pour l’enfant : 700 €</a:t>
            </a:r>
          </a:p>
          <a:p>
            <a:pPr algn="l">
              <a:lnSpc>
                <a:spcPct val="100000"/>
              </a:lnSpc>
              <a:spcBef>
                <a:spcPts val="0"/>
              </a:spcBef>
            </a:pPr>
            <a:r>
              <a:rPr lang="fr-FR" sz="1800" dirty="0"/>
              <a:t>Aide de la collectivité : 300 €</a:t>
            </a:r>
          </a:p>
          <a:p>
            <a:pPr algn="l">
              <a:lnSpc>
                <a:spcPct val="100000"/>
              </a:lnSpc>
              <a:spcBef>
                <a:spcPts val="0"/>
              </a:spcBef>
            </a:pPr>
            <a:endParaRPr lang="fr-FR" sz="1800" dirty="0"/>
          </a:p>
          <a:p>
            <a:pPr marL="285750" indent="-285750" algn="l">
              <a:lnSpc>
                <a:spcPct val="100000"/>
              </a:lnSpc>
              <a:spcBef>
                <a:spcPts val="0"/>
              </a:spcBef>
              <a:buFont typeface="Wingdings" panose="05000000000000000000" pitchFamily="2" charset="2"/>
              <a:buChar char="Ø"/>
            </a:pPr>
            <a:r>
              <a:rPr lang="fr-FR" sz="1800" dirty="0"/>
              <a:t>Déclarer le coût brut du séjour </a:t>
            </a:r>
          </a:p>
          <a:p>
            <a:pPr algn="l">
              <a:lnSpc>
                <a:spcPct val="100000"/>
              </a:lnSpc>
              <a:spcBef>
                <a:spcPts val="0"/>
              </a:spcBef>
            </a:pPr>
            <a:r>
              <a:rPr lang="fr-FR" sz="1800" dirty="0"/>
              <a:t>sans aide de la collectivité : coût </a:t>
            </a:r>
          </a:p>
          <a:p>
            <a:pPr algn="l">
              <a:lnSpc>
                <a:spcPct val="100000"/>
              </a:lnSpc>
              <a:spcBef>
                <a:spcPts val="0"/>
              </a:spcBef>
            </a:pPr>
            <a:r>
              <a:rPr lang="fr-FR" sz="1800" dirty="0"/>
              <a:t>maximum facturé : 1000 €</a:t>
            </a:r>
          </a:p>
          <a:p>
            <a:pPr algn="l">
              <a:lnSpc>
                <a:spcPct val="100000"/>
              </a:lnSpc>
              <a:spcBef>
                <a:spcPts val="0"/>
              </a:spcBef>
            </a:pPr>
            <a:endParaRPr lang="fr-FR" sz="1800" dirty="0"/>
          </a:p>
          <a:p>
            <a:pPr marL="285750" indent="-285750" algn="l">
              <a:lnSpc>
                <a:spcPct val="100000"/>
              </a:lnSpc>
              <a:spcBef>
                <a:spcPts val="0"/>
              </a:spcBef>
              <a:buFont typeface="Wingdings" panose="05000000000000000000" pitchFamily="2" charset="2"/>
              <a:buChar char="Ø"/>
            </a:pPr>
            <a:r>
              <a:rPr lang="fr-FR" sz="1800" dirty="0"/>
              <a:t>Positionner l’aide de la collectivité </a:t>
            </a:r>
          </a:p>
          <a:p>
            <a:pPr algn="l">
              <a:lnSpc>
                <a:spcPct val="100000"/>
              </a:lnSpc>
              <a:spcBef>
                <a:spcPts val="0"/>
              </a:spcBef>
            </a:pPr>
            <a:r>
              <a:rPr lang="fr-FR" sz="1800" dirty="0"/>
              <a:t>dans autres aides : 300 €</a:t>
            </a:r>
          </a:p>
          <a:p>
            <a:pPr algn="l">
              <a:lnSpc>
                <a:spcPct val="100000"/>
              </a:lnSpc>
              <a:spcBef>
                <a:spcPts val="0"/>
              </a:spcBef>
            </a:pPr>
            <a:endParaRPr lang="fr-FR" sz="1800" dirty="0"/>
          </a:p>
          <a:p>
            <a:pPr algn="l">
              <a:lnSpc>
                <a:spcPct val="100000"/>
              </a:lnSpc>
              <a:spcBef>
                <a:spcPts val="0"/>
              </a:spcBef>
            </a:pPr>
            <a:endParaRPr lang="fr-FR" sz="1800" dirty="0"/>
          </a:p>
          <a:p>
            <a:pPr>
              <a:lnSpc>
                <a:spcPct val="100000"/>
              </a:lnSpc>
              <a:spcBef>
                <a:spcPts val="0"/>
              </a:spcBef>
            </a:pPr>
            <a:endParaRPr lang="fr-FR" sz="1400" b="0" dirty="0"/>
          </a:p>
        </p:txBody>
      </p:sp>
      <p:pic>
        <p:nvPicPr>
          <p:cNvPr id="6" name="Image 5">
            <a:extLst>
              <a:ext uri="{FF2B5EF4-FFF2-40B4-BE49-F238E27FC236}">
                <a16:creationId xmlns:a16="http://schemas.microsoft.com/office/drawing/2014/main" id="{BA717947-EB5D-9AAE-6805-E856E39827A2}"/>
              </a:ext>
            </a:extLst>
          </p:cNvPr>
          <p:cNvPicPr>
            <a:picLocks noChangeAspect="1"/>
          </p:cNvPicPr>
          <p:nvPr/>
        </p:nvPicPr>
        <p:blipFill>
          <a:blip r:embed="rId5"/>
          <a:stretch>
            <a:fillRect/>
          </a:stretch>
        </p:blipFill>
        <p:spPr>
          <a:xfrm>
            <a:off x="8875369" y="112356"/>
            <a:ext cx="2962859" cy="2590713"/>
          </a:xfrm>
          <a:prstGeom prst="rect">
            <a:avLst/>
          </a:prstGeom>
        </p:spPr>
      </p:pic>
      <p:cxnSp>
        <p:nvCxnSpPr>
          <p:cNvPr id="11" name="Connecteur droit 10">
            <a:extLst>
              <a:ext uri="{FF2B5EF4-FFF2-40B4-BE49-F238E27FC236}">
                <a16:creationId xmlns:a16="http://schemas.microsoft.com/office/drawing/2014/main" id="{19CB0A27-5448-685C-CC27-D025C514ABB3}"/>
              </a:ext>
            </a:extLst>
          </p:cNvPr>
          <p:cNvCxnSpPr/>
          <p:nvPr/>
        </p:nvCxnSpPr>
        <p:spPr>
          <a:xfrm>
            <a:off x="176270" y="396607"/>
            <a:ext cx="0" cy="6059277"/>
          </a:xfrm>
          <a:prstGeom prst="line">
            <a:avLst/>
          </a:prstGeom>
          <a:ln w="5715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A4CDB745-8877-9035-5F9D-3093E16C82DB}"/>
              </a:ext>
            </a:extLst>
          </p:cNvPr>
          <p:cNvCxnSpPr>
            <a:cxnSpLocks/>
          </p:cNvCxnSpPr>
          <p:nvPr/>
        </p:nvCxnSpPr>
        <p:spPr>
          <a:xfrm>
            <a:off x="346578" y="6455884"/>
            <a:ext cx="1114401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9B4E8A58-00D6-D394-FA5B-3E2303E47C3C}"/>
              </a:ext>
            </a:extLst>
          </p:cNvPr>
          <p:cNvSpPr txBox="1"/>
          <p:nvPr/>
        </p:nvSpPr>
        <p:spPr>
          <a:xfrm>
            <a:off x="9274294" y="3166022"/>
            <a:ext cx="2563934" cy="2062103"/>
          </a:xfrm>
          <a:prstGeom prst="rect">
            <a:avLst/>
          </a:prstGeom>
          <a:noFill/>
          <a:ln w="19050">
            <a:solidFill>
              <a:srgbClr val="009999"/>
            </a:solidFill>
          </a:ln>
        </p:spPr>
        <p:txBody>
          <a:bodyPr wrap="square">
            <a:spAutoFit/>
          </a:bodyPr>
          <a:lstStyle/>
          <a:p>
            <a:pPr algn="ctr"/>
            <a:r>
              <a:rPr lang="fr-FR" sz="1600" b="1" dirty="0">
                <a:solidFill>
                  <a:srgbClr val="FFC000"/>
                </a:solidFill>
              </a:rPr>
              <a:t>Remarque : </a:t>
            </a:r>
          </a:p>
          <a:p>
            <a:pPr algn="ctr"/>
            <a:endParaRPr lang="fr-FR" sz="1600" b="1" dirty="0">
              <a:solidFill>
                <a:srgbClr val="FFC000"/>
              </a:solidFill>
            </a:endParaRPr>
          </a:p>
          <a:p>
            <a:r>
              <a:rPr lang="fr-FR" sz="1600" b="1" dirty="0">
                <a:solidFill>
                  <a:srgbClr val="009999"/>
                </a:solidFill>
              </a:rPr>
              <a:t>Si les familles ont déjà réglé le reste à charge de leur séjour, avant la déduction du </a:t>
            </a:r>
            <a:r>
              <a:rPr lang="fr-FR" sz="1600" b="1" dirty="0" err="1">
                <a:solidFill>
                  <a:srgbClr val="009999"/>
                </a:solidFill>
              </a:rPr>
              <a:t>Pass</a:t>
            </a:r>
            <a:r>
              <a:rPr lang="fr-FR" sz="1600" b="1" dirty="0">
                <a:solidFill>
                  <a:srgbClr val="009999"/>
                </a:solidFill>
              </a:rPr>
              <a:t> colo, vous serez amené à régulariser le règlement avec la famille.</a:t>
            </a:r>
            <a:endParaRPr lang="fr-FR" sz="1600" b="1" dirty="0">
              <a:solidFill>
                <a:srgbClr val="FFC000"/>
              </a:solidFill>
              <a:effectLst>
                <a:outerShdw blurRad="38100" dist="38100" dir="2700000" algn="tl">
                  <a:srgbClr val="000000">
                    <a:alpha val="43137"/>
                  </a:srgbClr>
                </a:outerShdw>
              </a:effectLst>
            </a:endParaRPr>
          </a:p>
        </p:txBody>
      </p:sp>
      <p:pic>
        <p:nvPicPr>
          <p:cNvPr id="14" name="Image 13">
            <a:extLst>
              <a:ext uri="{FF2B5EF4-FFF2-40B4-BE49-F238E27FC236}">
                <a16:creationId xmlns:a16="http://schemas.microsoft.com/office/drawing/2014/main" id="{F6FC9F3A-082E-8578-8BD7-E819F8CD2936}"/>
              </a:ext>
            </a:extLst>
          </p:cNvPr>
          <p:cNvPicPr>
            <a:picLocks noChangeAspect="1"/>
          </p:cNvPicPr>
          <p:nvPr/>
        </p:nvPicPr>
        <p:blipFill>
          <a:blip r:embed="rId6"/>
          <a:stretch>
            <a:fillRect/>
          </a:stretch>
        </p:blipFill>
        <p:spPr>
          <a:xfrm>
            <a:off x="4394984" y="3381561"/>
            <a:ext cx="4519424" cy="2802883"/>
          </a:xfrm>
          <a:prstGeom prst="rect">
            <a:avLst/>
          </a:prstGeom>
        </p:spPr>
      </p:pic>
      <p:sp>
        <p:nvSpPr>
          <p:cNvPr id="15" name="ZoneTexte 14">
            <a:extLst>
              <a:ext uri="{FF2B5EF4-FFF2-40B4-BE49-F238E27FC236}">
                <a16:creationId xmlns:a16="http://schemas.microsoft.com/office/drawing/2014/main" id="{6019F3F9-4C1A-7833-9AF4-5F40C67040B3}"/>
              </a:ext>
            </a:extLst>
          </p:cNvPr>
          <p:cNvSpPr txBox="1"/>
          <p:nvPr/>
        </p:nvSpPr>
        <p:spPr>
          <a:xfrm>
            <a:off x="7689775" y="4285561"/>
            <a:ext cx="506775" cy="137978"/>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4132393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2A574F1-57F4-3B2F-55BE-F6AC0075FA36}"/>
              </a:ext>
            </a:extLst>
          </p:cNvPr>
          <p:cNvPicPr>
            <a:picLocks noChangeAspect="1"/>
          </p:cNvPicPr>
          <p:nvPr/>
        </p:nvPicPr>
        <p:blipFill>
          <a:blip r:embed="rId3"/>
          <a:stretch>
            <a:fillRect/>
          </a:stretch>
        </p:blipFill>
        <p:spPr>
          <a:xfrm>
            <a:off x="269459" y="52754"/>
            <a:ext cx="1705213" cy="876422"/>
          </a:xfrm>
          <a:prstGeom prst="rect">
            <a:avLst/>
          </a:prstGeom>
        </p:spPr>
      </p:pic>
      <p:pic>
        <p:nvPicPr>
          <p:cNvPr id="7" name="Image 6">
            <a:extLst>
              <a:ext uri="{FF2B5EF4-FFF2-40B4-BE49-F238E27FC236}">
                <a16:creationId xmlns:a16="http://schemas.microsoft.com/office/drawing/2014/main" id="{8EDBDAB4-4E79-ED34-B7C6-559A20BB7FB3}"/>
              </a:ext>
            </a:extLst>
          </p:cNvPr>
          <p:cNvPicPr>
            <a:picLocks noChangeAspect="1"/>
          </p:cNvPicPr>
          <p:nvPr/>
        </p:nvPicPr>
        <p:blipFill>
          <a:blip r:embed="rId4"/>
          <a:stretch>
            <a:fillRect/>
          </a:stretch>
        </p:blipFill>
        <p:spPr>
          <a:xfrm>
            <a:off x="2364475" y="190885"/>
            <a:ext cx="1152686" cy="600159"/>
          </a:xfrm>
          <a:prstGeom prst="rect">
            <a:avLst/>
          </a:prstGeom>
        </p:spPr>
      </p:pic>
      <p:sp>
        <p:nvSpPr>
          <p:cNvPr id="2" name="Espace réservé du texte 1">
            <a:extLst>
              <a:ext uri="{FF2B5EF4-FFF2-40B4-BE49-F238E27FC236}">
                <a16:creationId xmlns:a16="http://schemas.microsoft.com/office/drawing/2014/main" id="{B191F24D-03A4-A3BE-D55B-0ECB1B88941D}"/>
              </a:ext>
            </a:extLst>
          </p:cNvPr>
          <p:cNvSpPr>
            <a:spLocks noGrp="1"/>
          </p:cNvSpPr>
          <p:nvPr>
            <p:ph type="subTitle" idx="1"/>
          </p:nvPr>
        </p:nvSpPr>
        <p:spPr>
          <a:xfrm>
            <a:off x="353772" y="1607668"/>
            <a:ext cx="8560636" cy="5197577"/>
          </a:xfrm>
        </p:spPr>
        <p:txBody>
          <a:bodyPr>
            <a:noAutofit/>
          </a:bodyPr>
          <a:lstStyle/>
          <a:p>
            <a:pPr algn="l">
              <a:lnSpc>
                <a:spcPct val="100000"/>
              </a:lnSpc>
              <a:spcBef>
                <a:spcPts val="0"/>
              </a:spcBef>
            </a:pPr>
            <a:r>
              <a:rPr lang="fr-FR" b="1" dirty="0">
                <a:solidFill>
                  <a:srgbClr val="009999"/>
                </a:solidFill>
              </a:rPr>
              <a:t>Comment faire si je ne trouve pas une famille qui semble pourtant éligible, dans le fichier des bénéficiaires potentiels ?</a:t>
            </a:r>
          </a:p>
          <a:p>
            <a:pPr algn="l">
              <a:lnSpc>
                <a:spcPct val="100000"/>
              </a:lnSpc>
              <a:spcBef>
                <a:spcPts val="0"/>
              </a:spcBef>
            </a:pPr>
            <a:endParaRPr lang="fr-FR" sz="1800" b="1" dirty="0">
              <a:solidFill>
                <a:srgbClr val="009999"/>
              </a:solidFill>
            </a:endParaRPr>
          </a:p>
          <a:p>
            <a:pPr algn="l">
              <a:lnSpc>
                <a:spcPct val="100000"/>
              </a:lnSpc>
              <a:spcBef>
                <a:spcPts val="0"/>
              </a:spcBef>
            </a:pPr>
            <a:r>
              <a:rPr lang="fr-FR" sz="1800" dirty="0"/>
              <a:t>Les familles Caf et </a:t>
            </a:r>
            <a:r>
              <a:rPr lang="fr-FR" sz="1800" dirty="0" err="1"/>
              <a:t>Msa</a:t>
            </a:r>
            <a:r>
              <a:rPr lang="fr-FR" sz="1800" dirty="0"/>
              <a:t> éligibles ont reçu une notification </a:t>
            </a:r>
            <a:r>
              <a:rPr lang="fr-FR" sz="1800" dirty="0" err="1"/>
              <a:t>Pass</a:t>
            </a:r>
            <a:r>
              <a:rPr lang="fr-FR" sz="1800" dirty="0"/>
              <a:t> colo (par mail ou courrier)</a:t>
            </a:r>
          </a:p>
          <a:p>
            <a:pPr algn="l">
              <a:lnSpc>
                <a:spcPct val="100000"/>
              </a:lnSpc>
              <a:spcBef>
                <a:spcPts val="0"/>
              </a:spcBef>
            </a:pPr>
            <a:endParaRPr lang="fr-FR" sz="1800" dirty="0"/>
          </a:p>
          <a:p>
            <a:pPr algn="l">
              <a:lnSpc>
                <a:spcPct val="100000"/>
              </a:lnSpc>
              <a:spcBef>
                <a:spcPts val="0"/>
              </a:spcBef>
            </a:pPr>
            <a:r>
              <a:rPr lang="fr-FR" sz="1800" dirty="0"/>
              <a:t>Les familles ni Caf/ ni </a:t>
            </a:r>
            <a:r>
              <a:rPr lang="fr-FR" sz="1800" dirty="0" err="1"/>
              <a:t>Msa</a:t>
            </a:r>
            <a:r>
              <a:rPr lang="fr-FR" sz="1800" dirty="0"/>
              <a:t> doivent être orientées vers le partenaire JPA pour vérifier leur éligibilité relative au QF &lt;= 1500 et enfant né en 2013.</a:t>
            </a:r>
          </a:p>
          <a:p>
            <a:pPr algn="l">
              <a:lnSpc>
                <a:spcPct val="100000"/>
              </a:lnSpc>
              <a:spcBef>
                <a:spcPts val="0"/>
              </a:spcBef>
            </a:pPr>
            <a:endParaRPr lang="fr-FR" sz="1800" dirty="0"/>
          </a:p>
          <a:p>
            <a:pPr algn="l">
              <a:lnSpc>
                <a:spcPct val="100000"/>
              </a:lnSpc>
              <a:spcBef>
                <a:spcPts val="0"/>
              </a:spcBef>
            </a:pPr>
            <a:r>
              <a:rPr lang="fr-FR" sz="1800" dirty="0"/>
              <a:t> Si la famille n’est pas dans une de ces situations, il se peut qu’elle ne soit pas éligible ou que le numéro renseigné pour l’identifier soit erroné (matricule Caf ou 6 derniers chiffres du  N° sécurité sociale sans la clé pour la </a:t>
            </a:r>
            <a:r>
              <a:rPr lang="fr-FR" sz="1800" dirty="0" err="1"/>
              <a:t>Msa</a:t>
            </a:r>
            <a:r>
              <a:rPr lang="fr-FR" sz="1800" dirty="0"/>
              <a:t>/ JPA) </a:t>
            </a:r>
          </a:p>
          <a:p>
            <a:pPr algn="l">
              <a:lnSpc>
                <a:spcPct val="100000"/>
              </a:lnSpc>
              <a:spcBef>
                <a:spcPts val="0"/>
              </a:spcBef>
            </a:pPr>
            <a:endParaRPr lang="fr-FR" sz="1800" dirty="0"/>
          </a:p>
          <a:p>
            <a:pPr algn="l">
              <a:lnSpc>
                <a:spcPct val="100000"/>
              </a:lnSpc>
              <a:spcBef>
                <a:spcPts val="0"/>
              </a:spcBef>
            </a:pPr>
            <a:r>
              <a:rPr lang="fr-FR" sz="1800" b="1" u="sng" dirty="0"/>
              <a:t>Je ne trouve pas l’enfant : </a:t>
            </a:r>
          </a:p>
          <a:p>
            <a:pPr algn="l">
              <a:lnSpc>
                <a:spcPct val="100000"/>
              </a:lnSpc>
              <a:spcBef>
                <a:spcPts val="0"/>
              </a:spcBef>
            </a:pPr>
            <a:r>
              <a:rPr lang="fr-FR" sz="1800" dirty="0"/>
              <a:t>Vous êtes invités à utiliser la rubrique « contacts » disponible sur la page d’accueil « poser une question sur les dispositifs enfants » : préciser le numéro que vous saisissez, le nom et prénom de l’enfant et le département d’appartenance</a:t>
            </a:r>
            <a:endParaRPr lang="fr-FR" sz="1400" b="0" dirty="0"/>
          </a:p>
        </p:txBody>
      </p:sp>
      <p:pic>
        <p:nvPicPr>
          <p:cNvPr id="6" name="Image 5">
            <a:extLst>
              <a:ext uri="{FF2B5EF4-FFF2-40B4-BE49-F238E27FC236}">
                <a16:creationId xmlns:a16="http://schemas.microsoft.com/office/drawing/2014/main" id="{BA717947-EB5D-9AAE-6805-E856E39827A2}"/>
              </a:ext>
            </a:extLst>
          </p:cNvPr>
          <p:cNvPicPr>
            <a:picLocks noChangeAspect="1"/>
          </p:cNvPicPr>
          <p:nvPr/>
        </p:nvPicPr>
        <p:blipFill>
          <a:blip r:embed="rId5"/>
          <a:stretch>
            <a:fillRect/>
          </a:stretch>
        </p:blipFill>
        <p:spPr>
          <a:xfrm>
            <a:off x="8875369" y="112356"/>
            <a:ext cx="2962859" cy="2590713"/>
          </a:xfrm>
          <a:prstGeom prst="rect">
            <a:avLst/>
          </a:prstGeom>
        </p:spPr>
      </p:pic>
      <p:cxnSp>
        <p:nvCxnSpPr>
          <p:cNvPr id="11" name="Connecteur droit 10">
            <a:extLst>
              <a:ext uri="{FF2B5EF4-FFF2-40B4-BE49-F238E27FC236}">
                <a16:creationId xmlns:a16="http://schemas.microsoft.com/office/drawing/2014/main" id="{19CB0A27-5448-685C-CC27-D025C514ABB3}"/>
              </a:ext>
            </a:extLst>
          </p:cNvPr>
          <p:cNvCxnSpPr/>
          <p:nvPr/>
        </p:nvCxnSpPr>
        <p:spPr>
          <a:xfrm>
            <a:off x="176270" y="396607"/>
            <a:ext cx="0" cy="6059277"/>
          </a:xfrm>
          <a:prstGeom prst="line">
            <a:avLst/>
          </a:prstGeom>
          <a:ln w="5715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A4CDB745-8877-9035-5F9D-3093E16C82DB}"/>
              </a:ext>
            </a:extLst>
          </p:cNvPr>
          <p:cNvCxnSpPr>
            <a:cxnSpLocks/>
          </p:cNvCxnSpPr>
          <p:nvPr/>
        </p:nvCxnSpPr>
        <p:spPr>
          <a:xfrm>
            <a:off x="346578" y="6455884"/>
            <a:ext cx="1114401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9B4E8A58-00D6-D394-FA5B-3E2303E47C3C}"/>
              </a:ext>
            </a:extLst>
          </p:cNvPr>
          <p:cNvSpPr txBox="1"/>
          <p:nvPr/>
        </p:nvSpPr>
        <p:spPr>
          <a:xfrm>
            <a:off x="9091909" y="2726462"/>
            <a:ext cx="2923821" cy="584775"/>
          </a:xfrm>
          <a:prstGeom prst="rect">
            <a:avLst/>
          </a:prstGeom>
          <a:noFill/>
          <a:ln w="19050">
            <a:solidFill>
              <a:srgbClr val="009999"/>
            </a:solidFill>
          </a:ln>
        </p:spPr>
        <p:txBody>
          <a:bodyPr wrap="square">
            <a:spAutoFit/>
          </a:bodyPr>
          <a:lstStyle/>
          <a:p>
            <a:pPr algn="ctr"/>
            <a:r>
              <a:rPr lang="fr-FR" sz="1600" b="1" dirty="0">
                <a:solidFill>
                  <a:srgbClr val="FFC000"/>
                </a:solidFill>
              </a:rPr>
              <a:t>Coordonnées JPA : </a:t>
            </a:r>
          </a:p>
          <a:p>
            <a:pPr algn="ctr"/>
            <a:r>
              <a:rPr lang="fr-FR" sz="1600" b="1" dirty="0">
                <a:solidFill>
                  <a:srgbClr val="009999"/>
                </a:solidFill>
              </a:rPr>
              <a:t>https://jpa.asso.fr/passcolo</a:t>
            </a:r>
            <a:endParaRPr lang="fr-FR" sz="1600" b="1" dirty="0">
              <a:solidFill>
                <a:srgbClr val="FFC000"/>
              </a:solidFill>
            </a:endParaRPr>
          </a:p>
        </p:txBody>
      </p:sp>
      <p:sp>
        <p:nvSpPr>
          <p:cNvPr id="3" name="ZoneTexte 2">
            <a:extLst>
              <a:ext uri="{FF2B5EF4-FFF2-40B4-BE49-F238E27FC236}">
                <a16:creationId xmlns:a16="http://schemas.microsoft.com/office/drawing/2014/main" id="{5E596362-D0E4-B4CF-BCA5-D426C377A153}"/>
              </a:ext>
            </a:extLst>
          </p:cNvPr>
          <p:cNvSpPr txBox="1"/>
          <p:nvPr/>
        </p:nvSpPr>
        <p:spPr>
          <a:xfrm>
            <a:off x="9091909" y="3702314"/>
            <a:ext cx="2923821" cy="1323439"/>
          </a:xfrm>
          <a:prstGeom prst="rect">
            <a:avLst/>
          </a:prstGeom>
          <a:noFill/>
          <a:ln w="19050">
            <a:solidFill>
              <a:srgbClr val="009999"/>
            </a:solidFill>
          </a:ln>
        </p:spPr>
        <p:txBody>
          <a:bodyPr wrap="square">
            <a:spAutoFit/>
          </a:bodyPr>
          <a:lstStyle/>
          <a:p>
            <a:pPr algn="ctr"/>
            <a:r>
              <a:rPr lang="fr-FR" sz="1600" b="1" dirty="0">
                <a:solidFill>
                  <a:srgbClr val="FFC000"/>
                </a:solidFill>
              </a:rPr>
              <a:t>Saisie du numéro allocataire : </a:t>
            </a:r>
          </a:p>
          <a:p>
            <a:pPr algn="ctr"/>
            <a:r>
              <a:rPr lang="fr-FR" sz="1600" b="1" dirty="0">
                <a:solidFill>
                  <a:srgbClr val="009999"/>
                </a:solidFill>
              </a:rPr>
              <a:t>Ne pas saisir :</a:t>
            </a:r>
          </a:p>
          <a:p>
            <a:pPr algn="ctr"/>
            <a:r>
              <a:rPr lang="fr-FR" sz="1600" b="1" dirty="0">
                <a:solidFill>
                  <a:srgbClr val="009999"/>
                </a:solidFill>
              </a:rPr>
              <a:t>- les lettres ou éventuels </a:t>
            </a:r>
            <a:r>
              <a:rPr lang="fr-FR" sz="1600" b="1" dirty="0" err="1">
                <a:solidFill>
                  <a:srgbClr val="009999"/>
                </a:solidFill>
              </a:rPr>
              <a:t>zero</a:t>
            </a:r>
            <a:r>
              <a:rPr lang="fr-FR" sz="1600" b="1" dirty="0">
                <a:solidFill>
                  <a:srgbClr val="009999"/>
                </a:solidFill>
              </a:rPr>
              <a:t> situés à gauche</a:t>
            </a:r>
          </a:p>
          <a:p>
            <a:pPr algn="ctr"/>
            <a:r>
              <a:rPr lang="fr-FR" sz="1600" b="1" dirty="0">
                <a:solidFill>
                  <a:srgbClr val="009999"/>
                </a:solidFill>
              </a:rPr>
              <a:t>- les lettres situées à droite</a:t>
            </a:r>
            <a:endParaRPr lang="fr-FR" sz="1600" b="1" dirty="0">
              <a:solidFill>
                <a:srgbClr val="FFC000"/>
              </a:solidFill>
            </a:endParaRPr>
          </a:p>
        </p:txBody>
      </p:sp>
    </p:spTree>
    <p:extLst>
      <p:ext uri="{BB962C8B-B14F-4D97-AF65-F5344CB8AC3E}">
        <p14:creationId xmlns:p14="http://schemas.microsoft.com/office/powerpoint/2010/main" val="177328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2A574F1-57F4-3B2F-55BE-F6AC0075FA36}"/>
              </a:ext>
            </a:extLst>
          </p:cNvPr>
          <p:cNvPicPr>
            <a:picLocks noChangeAspect="1"/>
          </p:cNvPicPr>
          <p:nvPr/>
        </p:nvPicPr>
        <p:blipFill>
          <a:blip r:embed="rId3"/>
          <a:stretch>
            <a:fillRect/>
          </a:stretch>
        </p:blipFill>
        <p:spPr>
          <a:xfrm>
            <a:off x="269459" y="52754"/>
            <a:ext cx="1705213" cy="876422"/>
          </a:xfrm>
          <a:prstGeom prst="rect">
            <a:avLst/>
          </a:prstGeom>
        </p:spPr>
      </p:pic>
      <p:pic>
        <p:nvPicPr>
          <p:cNvPr id="7" name="Image 6">
            <a:extLst>
              <a:ext uri="{FF2B5EF4-FFF2-40B4-BE49-F238E27FC236}">
                <a16:creationId xmlns:a16="http://schemas.microsoft.com/office/drawing/2014/main" id="{8EDBDAB4-4E79-ED34-B7C6-559A20BB7FB3}"/>
              </a:ext>
            </a:extLst>
          </p:cNvPr>
          <p:cNvPicPr>
            <a:picLocks noChangeAspect="1"/>
          </p:cNvPicPr>
          <p:nvPr/>
        </p:nvPicPr>
        <p:blipFill>
          <a:blip r:embed="rId4"/>
          <a:stretch>
            <a:fillRect/>
          </a:stretch>
        </p:blipFill>
        <p:spPr>
          <a:xfrm>
            <a:off x="2364475" y="190885"/>
            <a:ext cx="1152686" cy="600159"/>
          </a:xfrm>
          <a:prstGeom prst="rect">
            <a:avLst/>
          </a:prstGeom>
        </p:spPr>
      </p:pic>
      <p:sp>
        <p:nvSpPr>
          <p:cNvPr id="2" name="Espace réservé du texte 1">
            <a:extLst>
              <a:ext uri="{FF2B5EF4-FFF2-40B4-BE49-F238E27FC236}">
                <a16:creationId xmlns:a16="http://schemas.microsoft.com/office/drawing/2014/main" id="{B191F24D-03A4-A3BE-D55B-0ECB1B88941D}"/>
              </a:ext>
            </a:extLst>
          </p:cNvPr>
          <p:cNvSpPr>
            <a:spLocks noGrp="1"/>
          </p:cNvSpPr>
          <p:nvPr>
            <p:ph type="subTitle" idx="1"/>
          </p:nvPr>
        </p:nvSpPr>
        <p:spPr>
          <a:xfrm>
            <a:off x="353772" y="1607669"/>
            <a:ext cx="8560636" cy="2610963"/>
          </a:xfrm>
        </p:spPr>
        <p:txBody>
          <a:bodyPr>
            <a:noAutofit/>
          </a:bodyPr>
          <a:lstStyle/>
          <a:p>
            <a:pPr algn="l">
              <a:lnSpc>
                <a:spcPct val="100000"/>
              </a:lnSpc>
              <a:spcBef>
                <a:spcPts val="0"/>
              </a:spcBef>
            </a:pPr>
            <a:r>
              <a:rPr lang="fr-FR" b="1" dirty="0">
                <a:solidFill>
                  <a:srgbClr val="009999"/>
                </a:solidFill>
              </a:rPr>
              <a:t>Peut-on attribuer de manière rétroactive une aide </a:t>
            </a:r>
            <a:r>
              <a:rPr lang="fr-FR" b="1" dirty="0" err="1">
                <a:solidFill>
                  <a:srgbClr val="009999"/>
                </a:solidFill>
              </a:rPr>
              <a:t>Pass</a:t>
            </a:r>
            <a:r>
              <a:rPr lang="fr-FR" b="1" dirty="0">
                <a:solidFill>
                  <a:srgbClr val="009999"/>
                </a:solidFill>
              </a:rPr>
              <a:t> colo pour un séjour qui a eu lieu aux vacances de printemps?</a:t>
            </a:r>
          </a:p>
          <a:p>
            <a:pPr algn="l">
              <a:lnSpc>
                <a:spcPct val="100000"/>
              </a:lnSpc>
              <a:spcBef>
                <a:spcPts val="0"/>
              </a:spcBef>
            </a:pPr>
            <a:endParaRPr lang="fr-FR" sz="1800" b="1" dirty="0">
              <a:solidFill>
                <a:srgbClr val="009999"/>
              </a:solidFill>
            </a:endParaRPr>
          </a:p>
          <a:p>
            <a:pPr algn="l">
              <a:lnSpc>
                <a:spcPct val="100000"/>
              </a:lnSpc>
              <a:spcBef>
                <a:spcPts val="0"/>
              </a:spcBef>
            </a:pPr>
            <a:r>
              <a:rPr lang="fr-FR" sz="1800" dirty="0"/>
              <a:t>Il est possible de revenir sur le séjour de manière rétroactive (à partir des vacances de printemps) pour attribuer l’aide à la famille. </a:t>
            </a:r>
          </a:p>
          <a:p>
            <a:pPr algn="l">
              <a:lnSpc>
                <a:spcPct val="100000"/>
              </a:lnSpc>
              <a:spcBef>
                <a:spcPts val="0"/>
              </a:spcBef>
            </a:pPr>
            <a:endParaRPr lang="fr-FR" sz="1800" dirty="0"/>
          </a:p>
          <a:p>
            <a:pPr algn="l">
              <a:lnSpc>
                <a:spcPct val="100000"/>
              </a:lnSpc>
              <a:spcBef>
                <a:spcPts val="0"/>
              </a:spcBef>
            </a:pPr>
            <a:r>
              <a:rPr lang="fr-FR" sz="1800" dirty="0"/>
              <a:t>Modification de l’inscription de l’enfant </a:t>
            </a:r>
          </a:p>
          <a:p>
            <a:pPr algn="l">
              <a:lnSpc>
                <a:spcPct val="100000"/>
              </a:lnSpc>
              <a:spcBef>
                <a:spcPts val="0"/>
              </a:spcBef>
            </a:pPr>
            <a:r>
              <a:rPr lang="fr-FR" sz="1800" dirty="0"/>
              <a:t>=&gt; Message pop-up </a:t>
            </a:r>
          </a:p>
          <a:p>
            <a:pPr algn="l">
              <a:lnSpc>
                <a:spcPct val="100000"/>
              </a:lnSpc>
              <a:spcBef>
                <a:spcPts val="0"/>
              </a:spcBef>
            </a:pPr>
            <a:r>
              <a:rPr lang="fr-FR" sz="1800" dirty="0"/>
              <a:t>Cliquer sur le crayon répondre aux 2 questions</a:t>
            </a:r>
          </a:p>
          <a:p>
            <a:pPr algn="l">
              <a:lnSpc>
                <a:spcPct val="100000"/>
              </a:lnSpc>
              <a:spcBef>
                <a:spcPts val="0"/>
              </a:spcBef>
            </a:pPr>
            <a:r>
              <a:rPr lang="fr-FR" sz="1800" dirty="0"/>
              <a:t>Cliquer sur modifier l’enfant puis valider le séjour</a:t>
            </a:r>
          </a:p>
          <a:p>
            <a:pPr algn="l">
              <a:lnSpc>
                <a:spcPct val="100000"/>
              </a:lnSpc>
              <a:spcBef>
                <a:spcPts val="0"/>
              </a:spcBef>
            </a:pPr>
            <a:endParaRPr lang="fr-FR" sz="1800" dirty="0">
              <a:highlight>
                <a:srgbClr val="FFFF00"/>
              </a:highlight>
            </a:endParaRPr>
          </a:p>
          <a:p>
            <a:pPr algn="l">
              <a:lnSpc>
                <a:spcPct val="100000"/>
              </a:lnSpc>
              <a:spcBef>
                <a:spcPts val="0"/>
              </a:spcBef>
            </a:pPr>
            <a:endParaRPr lang="fr-FR" sz="1800" dirty="0"/>
          </a:p>
        </p:txBody>
      </p:sp>
      <p:pic>
        <p:nvPicPr>
          <p:cNvPr id="6" name="Image 5">
            <a:extLst>
              <a:ext uri="{FF2B5EF4-FFF2-40B4-BE49-F238E27FC236}">
                <a16:creationId xmlns:a16="http://schemas.microsoft.com/office/drawing/2014/main" id="{BA717947-EB5D-9AAE-6805-E856E39827A2}"/>
              </a:ext>
            </a:extLst>
          </p:cNvPr>
          <p:cNvPicPr>
            <a:picLocks noChangeAspect="1"/>
          </p:cNvPicPr>
          <p:nvPr/>
        </p:nvPicPr>
        <p:blipFill>
          <a:blip r:embed="rId5"/>
          <a:stretch>
            <a:fillRect/>
          </a:stretch>
        </p:blipFill>
        <p:spPr>
          <a:xfrm>
            <a:off x="8875369" y="112356"/>
            <a:ext cx="2962859" cy="2590713"/>
          </a:xfrm>
          <a:prstGeom prst="rect">
            <a:avLst/>
          </a:prstGeom>
        </p:spPr>
      </p:pic>
      <p:cxnSp>
        <p:nvCxnSpPr>
          <p:cNvPr id="11" name="Connecteur droit 10">
            <a:extLst>
              <a:ext uri="{FF2B5EF4-FFF2-40B4-BE49-F238E27FC236}">
                <a16:creationId xmlns:a16="http://schemas.microsoft.com/office/drawing/2014/main" id="{19CB0A27-5448-685C-CC27-D025C514ABB3}"/>
              </a:ext>
            </a:extLst>
          </p:cNvPr>
          <p:cNvCxnSpPr/>
          <p:nvPr/>
        </p:nvCxnSpPr>
        <p:spPr>
          <a:xfrm>
            <a:off x="176270" y="396607"/>
            <a:ext cx="0" cy="6059277"/>
          </a:xfrm>
          <a:prstGeom prst="line">
            <a:avLst/>
          </a:prstGeom>
          <a:ln w="5715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A4CDB745-8877-9035-5F9D-3093E16C82DB}"/>
              </a:ext>
            </a:extLst>
          </p:cNvPr>
          <p:cNvCxnSpPr>
            <a:cxnSpLocks/>
          </p:cNvCxnSpPr>
          <p:nvPr/>
        </p:nvCxnSpPr>
        <p:spPr>
          <a:xfrm>
            <a:off x="346578" y="6455884"/>
            <a:ext cx="1114401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9B4E8A58-00D6-D394-FA5B-3E2303E47C3C}"/>
              </a:ext>
            </a:extLst>
          </p:cNvPr>
          <p:cNvSpPr txBox="1"/>
          <p:nvPr/>
        </p:nvSpPr>
        <p:spPr>
          <a:xfrm>
            <a:off x="9274294" y="3166022"/>
            <a:ext cx="2563934" cy="2062103"/>
          </a:xfrm>
          <a:prstGeom prst="rect">
            <a:avLst/>
          </a:prstGeom>
          <a:noFill/>
          <a:ln w="19050">
            <a:solidFill>
              <a:srgbClr val="009999"/>
            </a:solidFill>
          </a:ln>
        </p:spPr>
        <p:txBody>
          <a:bodyPr wrap="square">
            <a:spAutoFit/>
          </a:bodyPr>
          <a:lstStyle/>
          <a:p>
            <a:pPr algn="ctr"/>
            <a:r>
              <a:rPr lang="fr-FR" sz="1600" b="1" dirty="0">
                <a:solidFill>
                  <a:srgbClr val="FFC000"/>
                </a:solidFill>
              </a:rPr>
              <a:t>Remarque : </a:t>
            </a:r>
          </a:p>
          <a:p>
            <a:pPr algn="ctr"/>
            <a:endParaRPr lang="fr-FR" sz="1600" b="1" dirty="0">
              <a:solidFill>
                <a:srgbClr val="FFC000"/>
              </a:solidFill>
            </a:endParaRPr>
          </a:p>
          <a:p>
            <a:r>
              <a:rPr lang="fr-FR" sz="1600" b="1" dirty="0">
                <a:solidFill>
                  <a:srgbClr val="009999"/>
                </a:solidFill>
              </a:rPr>
              <a:t>Si les familles ont déjà réglé le reste à charge de leur séjour, avant la déduction du </a:t>
            </a:r>
            <a:r>
              <a:rPr lang="fr-FR" sz="1600" b="1" dirty="0" err="1">
                <a:solidFill>
                  <a:srgbClr val="009999"/>
                </a:solidFill>
              </a:rPr>
              <a:t>Pass</a:t>
            </a:r>
            <a:r>
              <a:rPr lang="fr-FR" sz="1600" b="1" dirty="0">
                <a:solidFill>
                  <a:srgbClr val="009999"/>
                </a:solidFill>
              </a:rPr>
              <a:t> colo, vous serez amené à régulariser le règlement avec la famille.</a:t>
            </a:r>
            <a:endParaRPr lang="fr-FR" sz="1600" b="1" dirty="0">
              <a:solidFill>
                <a:srgbClr val="FFC000"/>
              </a:solidFill>
              <a:effectLst>
                <a:outerShdw blurRad="38100" dist="38100" dir="2700000" algn="tl">
                  <a:srgbClr val="000000">
                    <a:alpha val="43137"/>
                  </a:srgbClr>
                </a:outerShdw>
              </a:effectLst>
            </a:endParaRPr>
          </a:p>
        </p:txBody>
      </p:sp>
      <p:pic>
        <p:nvPicPr>
          <p:cNvPr id="8" name="Image 7">
            <a:extLst>
              <a:ext uri="{FF2B5EF4-FFF2-40B4-BE49-F238E27FC236}">
                <a16:creationId xmlns:a16="http://schemas.microsoft.com/office/drawing/2014/main" id="{1683C630-1802-8316-1040-38822E8BAA84}"/>
              </a:ext>
            </a:extLst>
          </p:cNvPr>
          <p:cNvPicPr>
            <a:picLocks noChangeAspect="1"/>
          </p:cNvPicPr>
          <p:nvPr/>
        </p:nvPicPr>
        <p:blipFill>
          <a:blip r:embed="rId6"/>
          <a:stretch>
            <a:fillRect/>
          </a:stretch>
        </p:blipFill>
        <p:spPr>
          <a:xfrm>
            <a:off x="5209331" y="3326505"/>
            <a:ext cx="3115110" cy="3000794"/>
          </a:xfrm>
          <a:prstGeom prst="rect">
            <a:avLst/>
          </a:prstGeom>
        </p:spPr>
      </p:pic>
      <p:pic>
        <p:nvPicPr>
          <p:cNvPr id="14" name="Image 13">
            <a:extLst>
              <a:ext uri="{FF2B5EF4-FFF2-40B4-BE49-F238E27FC236}">
                <a16:creationId xmlns:a16="http://schemas.microsoft.com/office/drawing/2014/main" id="{3A703FE6-90CD-5545-B079-78BCF3369B71}"/>
              </a:ext>
            </a:extLst>
          </p:cNvPr>
          <p:cNvPicPr>
            <a:picLocks noChangeAspect="1"/>
          </p:cNvPicPr>
          <p:nvPr/>
        </p:nvPicPr>
        <p:blipFill>
          <a:blip r:embed="rId7"/>
          <a:stretch>
            <a:fillRect/>
          </a:stretch>
        </p:blipFill>
        <p:spPr>
          <a:xfrm>
            <a:off x="346578" y="4662060"/>
            <a:ext cx="4374682" cy="1536653"/>
          </a:xfrm>
          <a:prstGeom prst="rect">
            <a:avLst/>
          </a:prstGeom>
        </p:spPr>
      </p:pic>
      <p:sp>
        <p:nvSpPr>
          <p:cNvPr id="15" name="ZoneTexte 14">
            <a:extLst>
              <a:ext uri="{FF2B5EF4-FFF2-40B4-BE49-F238E27FC236}">
                <a16:creationId xmlns:a16="http://schemas.microsoft.com/office/drawing/2014/main" id="{753A0D6B-EC71-FBBB-6BB9-74561E6F3B3D}"/>
              </a:ext>
            </a:extLst>
          </p:cNvPr>
          <p:cNvSpPr txBox="1"/>
          <p:nvPr/>
        </p:nvSpPr>
        <p:spPr>
          <a:xfrm>
            <a:off x="594911" y="5133860"/>
            <a:ext cx="1002535" cy="94265"/>
          </a:xfrm>
          <a:prstGeom prst="rect">
            <a:avLst/>
          </a:prstGeom>
          <a:solidFill>
            <a:schemeClr val="bg1"/>
          </a:solidFill>
        </p:spPr>
        <p:txBody>
          <a:bodyPr wrap="square" rtlCol="0">
            <a:spAutoFit/>
          </a:bodyPr>
          <a:lstStyle/>
          <a:p>
            <a:endParaRPr lang="fr-FR" dirty="0"/>
          </a:p>
        </p:txBody>
      </p:sp>
      <p:sp>
        <p:nvSpPr>
          <p:cNvPr id="16" name="ZoneTexte 15">
            <a:extLst>
              <a:ext uri="{FF2B5EF4-FFF2-40B4-BE49-F238E27FC236}">
                <a16:creationId xmlns:a16="http://schemas.microsoft.com/office/drawing/2014/main" id="{952AEA1F-9083-B163-F69C-9CCA249A5E6B}"/>
              </a:ext>
            </a:extLst>
          </p:cNvPr>
          <p:cNvSpPr txBox="1"/>
          <p:nvPr/>
        </p:nvSpPr>
        <p:spPr>
          <a:xfrm>
            <a:off x="881350" y="5329396"/>
            <a:ext cx="297455" cy="233989"/>
          </a:xfrm>
          <a:prstGeom prst="rect">
            <a:avLst/>
          </a:prstGeom>
          <a:solidFill>
            <a:schemeClr val="bg1"/>
          </a:solidFill>
        </p:spPr>
        <p:txBody>
          <a:bodyPr wrap="square" rtlCol="0">
            <a:spAutoFit/>
          </a:bodyPr>
          <a:lstStyle/>
          <a:p>
            <a:endParaRPr lang="fr-FR" dirty="0"/>
          </a:p>
        </p:txBody>
      </p:sp>
      <p:sp>
        <p:nvSpPr>
          <p:cNvPr id="17" name="ZoneTexte 16">
            <a:extLst>
              <a:ext uri="{FF2B5EF4-FFF2-40B4-BE49-F238E27FC236}">
                <a16:creationId xmlns:a16="http://schemas.microsoft.com/office/drawing/2014/main" id="{DEDFCE9D-24B3-D1C4-8AB7-CCA9CD06516D}"/>
              </a:ext>
            </a:extLst>
          </p:cNvPr>
          <p:cNvSpPr txBox="1"/>
          <p:nvPr/>
        </p:nvSpPr>
        <p:spPr>
          <a:xfrm>
            <a:off x="5499946" y="4221587"/>
            <a:ext cx="1266940" cy="154198"/>
          </a:xfrm>
          <a:prstGeom prst="rect">
            <a:avLst/>
          </a:prstGeom>
          <a:solidFill>
            <a:schemeClr val="bg1"/>
          </a:solidFill>
        </p:spPr>
        <p:txBody>
          <a:bodyPr wrap="square" rtlCol="0">
            <a:spAutoFit/>
          </a:bodyPr>
          <a:lstStyle/>
          <a:p>
            <a:endParaRPr lang="fr-FR" dirty="0"/>
          </a:p>
        </p:txBody>
      </p:sp>
      <p:sp>
        <p:nvSpPr>
          <p:cNvPr id="18" name="ZoneTexte 17">
            <a:extLst>
              <a:ext uri="{FF2B5EF4-FFF2-40B4-BE49-F238E27FC236}">
                <a16:creationId xmlns:a16="http://schemas.microsoft.com/office/drawing/2014/main" id="{164F0154-3C1A-1C38-A335-3D857C2B33C2}"/>
              </a:ext>
            </a:extLst>
          </p:cNvPr>
          <p:cNvSpPr txBox="1"/>
          <p:nvPr/>
        </p:nvSpPr>
        <p:spPr>
          <a:xfrm>
            <a:off x="5719951" y="4298686"/>
            <a:ext cx="297455" cy="233989"/>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300340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2A574F1-57F4-3B2F-55BE-F6AC0075FA36}"/>
              </a:ext>
            </a:extLst>
          </p:cNvPr>
          <p:cNvPicPr>
            <a:picLocks noChangeAspect="1"/>
          </p:cNvPicPr>
          <p:nvPr/>
        </p:nvPicPr>
        <p:blipFill>
          <a:blip r:embed="rId3"/>
          <a:stretch>
            <a:fillRect/>
          </a:stretch>
        </p:blipFill>
        <p:spPr>
          <a:xfrm>
            <a:off x="269459" y="52754"/>
            <a:ext cx="1705213" cy="876422"/>
          </a:xfrm>
          <a:prstGeom prst="rect">
            <a:avLst/>
          </a:prstGeom>
        </p:spPr>
      </p:pic>
      <p:pic>
        <p:nvPicPr>
          <p:cNvPr id="7" name="Image 6">
            <a:extLst>
              <a:ext uri="{FF2B5EF4-FFF2-40B4-BE49-F238E27FC236}">
                <a16:creationId xmlns:a16="http://schemas.microsoft.com/office/drawing/2014/main" id="{8EDBDAB4-4E79-ED34-B7C6-559A20BB7FB3}"/>
              </a:ext>
            </a:extLst>
          </p:cNvPr>
          <p:cNvPicPr>
            <a:picLocks noChangeAspect="1"/>
          </p:cNvPicPr>
          <p:nvPr/>
        </p:nvPicPr>
        <p:blipFill>
          <a:blip r:embed="rId4"/>
          <a:stretch>
            <a:fillRect/>
          </a:stretch>
        </p:blipFill>
        <p:spPr>
          <a:xfrm>
            <a:off x="2364475" y="190885"/>
            <a:ext cx="1152686" cy="600159"/>
          </a:xfrm>
          <a:prstGeom prst="rect">
            <a:avLst/>
          </a:prstGeom>
        </p:spPr>
      </p:pic>
      <p:sp>
        <p:nvSpPr>
          <p:cNvPr id="8" name="Espace réservé du texte 1">
            <a:extLst>
              <a:ext uri="{FF2B5EF4-FFF2-40B4-BE49-F238E27FC236}">
                <a16:creationId xmlns:a16="http://schemas.microsoft.com/office/drawing/2014/main" id="{83846D50-841A-FB9E-58C7-BD66F81A8F7E}"/>
              </a:ext>
            </a:extLst>
          </p:cNvPr>
          <p:cNvSpPr>
            <a:spLocks noGrp="1"/>
          </p:cNvSpPr>
          <p:nvPr>
            <p:ph type="ctrTitle"/>
          </p:nvPr>
        </p:nvSpPr>
        <p:spPr>
          <a:xfrm>
            <a:off x="554904" y="3966028"/>
            <a:ext cx="11460822" cy="2316482"/>
          </a:xfrm>
        </p:spPr>
        <p:txBody>
          <a:bodyPr>
            <a:noAutofit/>
          </a:bodyPr>
          <a:lstStyle/>
          <a:p>
            <a:pPr marL="268288" lvl="0" indent="-268288" algn="l">
              <a:lnSpc>
                <a:spcPct val="100000"/>
              </a:lnSpc>
              <a:spcBef>
                <a:spcPts val="0"/>
              </a:spcBef>
            </a:pPr>
            <a:r>
              <a:rPr lang="fr-FR" sz="2400" b="1" dirty="0">
                <a:solidFill>
                  <a:srgbClr val="009999"/>
                </a:solidFill>
                <a:latin typeface="+mn-lt"/>
                <a:ea typeface="+mn-ea"/>
                <a:cs typeface="+mn-cs"/>
              </a:rPr>
              <a:t>Publics visés et articulation avec les autres aides </a:t>
            </a:r>
          </a:p>
          <a:p>
            <a:pPr lvl="0" algn="l">
              <a:lnSpc>
                <a:spcPct val="100000"/>
              </a:lnSpc>
              <a:spcBef>
                <a:spcPts val="0"/>
              </a:spcBef>
              <a:tabLst>
                <a:tab pos="268288" algn="l"/>
              </a:tabLst>
            </a:pPr>
            <a:endParaRPr lang="fr-FR" sz="1800" b="0" dirty="0">
              <a:solidFill>
                <a:schemeClr val="accent3">
                  <a:lumMod val="75000"/>
                </a:schemeClr>
              </a:solidFill>
            </a:endParaRPr>
          </a:p>
          <a:p>
            <a:pPr marL="268288" lvl="0" indent="-268288" algn="l">
              <a:lnSpc>
                <a:spcPct val="100000"/>
              </a:lnSpc>
              <a:spcBef>
                <a:spcPts val="0"/>
              </a:spcBef>
              <a:buFont typeface="Wingdings" panose="05000000000000000000" pitchFamily="2" charset="2"/>
              <a:buChar char="§"/>
              <a:tabLst>
                <a:tab pos="268288" algn="l"/>
              </a:tabLst>
            </a:pPr>
            <a:r>
              <a:rPr lang="fr-FR" sz="1600" b="0" dirty="0"/>
              <a:t>Destiné aux enfants qui fêtent leurs 11 ans dans l’année considérée. Enfants nés en 2013 pour l’année 2024. </a:t>
            </a:r>
            <a:br>
              <a:rPr lang="fr-FR" sz="1600" b="0" dirty="0"/>
            </a:br>
            <a:r>
              <a:rPr lang="fr-FR" sz="1600" b="0" dirty="0"/>
              <a:t>(s’il n’est pas utilisé l’année des 11 ans, l’enfant pourra en bénéficier l’année suivante, année de ses 12 ans)</a:t>
            </a:r>
          </a:p>
          <a:p>
            <a:pPr marL="268288" lvl="0" indent="-268288" algn="l">
              <a:lnSpc>
                <a:spcPct val="100000"/>
              </a:lnSpc>
              <a:spcBef>
                <a:spcPts val="0"/>
              </a:spcBef>
              <a:buFont typeface="Wingdings" panose="05000000000000000000" pitchFamily="2" charset="2"/>
              <a:buChar char="§"/>
              <a:tabLst>
                <a:tab pos="268288" algn="l"/>
              </a:tabLst>
            </a:pPr>
            <a:endParaRPr lang="fr-FR" sz="1600" b="0" dirty="0"/>
          </a:p>
          <a:p>
            <a:pPr marL="285750" indent="-285750" algn="l">
              <a:buFont typeface="Arial" panose="020B0604020202020204" pitchFamily="34" charset="0"/>
              <a:buChar char="•"/>
            </a:pPr>
            <a:r>
              <a:rPr lang="fr-FR" sz="1600" b="0" dirty="0"/>
              <a:t>Attribué sur critères de ressources, au bénéfice des familles justifiant d’un quotient familial inférieur ou égal à 1500</a:t>
            </a:r>
            <a:r>
              <a:rPr lang="fr-FR" sz="1600" dirty="0"/>
              <a:t> : </a:t>
            </a:r>
            <a:br>
              <a:rPr lang="fr-FR" sz="1600" dirty="0"/>
            </a:br>
            <a:r>
              <a:rPr lang="fr-FR" sz="1600" dirty="0"/>
              <a:t> </a:t>
            </a:r>
            <a:br>
              <a:rPr lang="fr-FR" sz="1600" dirty="0"/>
            </a:br>
            <a:r>
              <a:rPr lang="fr-FR" sz="1600" dirty="0"/>
              <a:t>- 350 € pour les QF jusqu’à 200 € </a:t>
            </a:r>
            <a:br>
              <a:rPr lang="fr-FR" sz="1600" dirty="0"/>
            </a:br>
            <a:r>
              <a:rPr lang="fr-FR" sz="1600" dirty="0"/>
              <a:t>- 300 € pour les QF compris entre 201 et 700 € </a:t>
            </a:r>
            <a:br>
              <a:rPr lang="fr-FR" sz="1600" dirty="0"/>
            </a:br>
            <a:r>
              <a:rPr lang="fr-FR" sz="1600" dirty="0"/>
              <a:t>- 250 € pour les QF compris entre 701 et 1200 € </a:t>
            </a:r>
            <a:br>
              <a:rPr lang="fr-FR" sz="1600" dirty="0"/>
            </a:br>
            <a:r>
              <a:rPr lang="fr-FR" sz="1600" dirty="0"/>
              <a:t>- 200 € pour les QF compris entre 1 201 et 1 500 € </a:t>
            </a:r>
            <a:endParaRPr lang="fr-FR" sz="1600" b="0" dirty="0"/>
          </a:p>
          <a:p>
            <a:pPr lvl="0" algn="l">
              <a:lnSpc>
                <a:spcPct val="100000"/>
              </a:lnSpc>
              <a:spcBef>
                <a:spcPts val="0"/>
              </a:spcBef>
              <a:tabLst>
                <a:tab pos="268288" algn="l"/>
              </a:tabLst>
            </a:pPr>
            <a:endParaRPr lang="fr-FR" sz="1600" b="0" dirty="0"/>
          </a:p>
          <a:p>
            <a:pPr marL="268288" lvl="0" indent="-268288" algn="l">
              <a:lnSpc>
                <a:spcPct val="100000"/>
              </a:lnSpc>
              <a:spcBef>
                <a:spcPts val="0"/>
              </a:spcBef>
              <a:buFont typeface="Wingdings" panose="05000000000000000000" pitchFamily="2" charset="2"/>
              <a:buChar char="§"/>
              <a:tabLst>
                <a:tab pos="268288" algn="l"/>
              </a:tabLst>
            </a:pPr>
            <a:r>
              <a:rPr lang="fr-FR" sz="1600" dirty="0"/>
              <a:t>Le </a:t>
            </a:r>
            <a:r>
              <a:rPr lang="fr-FR" sz="1600" dirty="0" err="1"/>
              <a:t>Pass</a:t>
            </a:r>
            <a:r>
              <a:rPr lang="fr-FR" sz="1600" dirty="0"/>
              <a:t> colo est s</a:t>
            </a:r>
            <a:r>
              <a:rPr lang="fr-FR" sz="1600" b="0" dirty="0"/>
              <a:t>ystématiquement activé en première intention et cumulable avec toutes les aides aux colos (AVE, « colos apprenantes », collectivités, CSE, …).  </a:t>
            </a:r>
            <a:br>
              <a:rPr lang="fr-FR" sz="1600" b="0" dirty="0"/>
            </a:br>
            <a:r>
              <a:rPr lang="fr-FR" sz="1600" b="0" dirty="0"/>
              <a:t>Il appartient donc aux organisateurs de séjours d’activer toutes ou partie des aides en fonction de l’éligibilité de la famille sachant que l’aide des Caf devra être activée en dernier. La famille a la possibilité de choisir le séjour où elle souhaite déduire le </a:t>
            </a:r>
            <a:r>
              <a:rPr lang="fr-FR" sz="1600" b="0" dirty="0" err="1"/>
              <a:t>Pass</a:t>
            </a:r>
            <a:r>
              <a:rPr lang="fr-FR" sz="1600" b="0" dirty="0"/>
              <a:t> colo.</a:t>
            </a:r>
          </a:p>
          <a:p>
            <a:pPr marL="268288" lvl="0" indent="-268288" algn="l">
              <a:lnSpc>
                <a:spcPct val="100000"/>
              </a:lnSpc>
              <a:spcBef>
                <a:spcPts val="0"/>
              </a:spcBef>
              <a:buFont typeface="Wingdings" panose="05000000000000000000" pitchFamily="2" charset="2"/>
              <a:buChar char="§"/>
              <a:tabLst>
                <a:tab pos="268288" algn="l"/>
              </a:tabLst>
            </a:pPr>
            <a:endParaRPr lang="fr-FR" sz="1600" b="0" dirty="0">
              <a:ea typeface="Calibri" panose="020F0502020204030204" pitchFamily="34" charset="0"/>
              <a:cs typeface="Times New Roman" panose="02020603050405020304" pitchFamily="18" charset="0"/>
            </a:endParaRPr>
          </a:p>
          <a:p>
            <a:pPr marL="268288" lvl="0" indent="-268288" algn="l">
              <a:lnSpc>
                <a:spcPct val="100000"/>
              </a:lnSpc>
              <a:spcBef>
                <a:spcPts val="0"/>
              </a:spcBef>
              <a:buFont typeface="Wingdings" panose="05000000000000000000" pitchFamily="2" charset="2"/>
              <a:buChar char="§"/>
              <a:tabLst>
                <a:tab pos="268288" algn="l"/>
              </a:tabLst>
            </a:pPr>
            <a:r>
              <a:rPr lang="fr-FR" sz="1600" b="0" dirty="0">
                <a:ea typeface="Calibri" panose="020F0502020204030204" pitchFamily="34" charset="0"/>
                <a:cs typeface="Times New Roman" panose="02020603050405020304" pitchFamily="18" charset="0"/>
              </a:rPr>
              <a:t>Nominatif et incessible, le </a:t>
            </a:r>
            <a:r>
              <a:rPr lang="fr-FR" sz="1600" b="0" dirty="0" err="1">
                <a:ea typeface="Calibri" panose="020F0502020204030204" pitchFamily="34" charset="0"/>
                <a:cs typeface="Times New Roman" panose="02020603050405020304" pitchFamily="18" charset="0"/>
              </a:rPr>
              <a:t>Pass</a:t>
            </a:r>
            <a:r>
              <a:rPr lang="fr-FR" sz="1600" b="0" dirty="0">
                <a:ea typeface="Calibri" panose="020F0502020204030204" pitchFamily="34" charset="0"/>
                <a:cs typeface="Times New Roman" panose="02020603050405020304" pitchFamily="18" charset="0"/>
              </a:rPr>
              <a:t> colo ne peut être utilisé qu’une seule fois par enfant.</a:t>
            </a:r>
            <a:endParaRPr lang="fr-FR" sz="1600" b="0" dirty="0"/>
          </a:p>
          <a:p>
            <a:pPr marL="622300" lvl="0" indent="-266700" algn="l">
              <a:lnSpc>
                <a:spcPct val="100000"/>
              </a:lnSpc>
              <a:spcBef>
                <a:spcPts val="0"/>
              </a:spcBef>
              <a:buFont typeface="Wingdings" panose="05000000000000000000" pitchFamily="2" charset="2"/>
              <a:buChar char="§"/>
            </a:pPr>
            <a:endParaRPr lang="fr-FR" sz="1400" b="0" dirty="0">
              <a:solidFill>
                <a:schemeClr val="accent3">
                  <a:lumMod val="75000"/>
                </a:schemeClr>
              </a:solidFill>
            </a:endParaRPr>
          </a:p>
        </p:txBody>
      </p:sp>
      <p:pic>
        <p:nvPicPr>
          <p:cNvPr id="12" name="Image 11">
            <a:extLst>
              <a:ext uri="{FF2B5EF4-FFF2-40B4-BE49-F238E27FC236}">
                <a16:creationId xmlns:a16="http://schemas.microsoft.com/office/drawing/2014/main" id="{7604B6A6-17E0-125D-43F2-AE2B26252337}"/>
              </a:ext>
            </a:extLst>
          </p:cNvPr>
          <p:cNvPicPr>
            <a:picLocks noChangeAspect="1"/>
          </p:cNvPicPr>
          <p:nvPr/>
        </p:nvPicPr>
        <p:blipFill>
          <a:blip r:embed="rId5"/>
          <a:stretch>
            <a:fillRect/>
          </a:stretch>
        </p:blipFill>
        <p:spPr>
          <a:xfrm>
            <a:off x="7494794" y="-13493"/>
            <a:ext cx="4665462" cy="2218140"/>
          </a:xfrm>
          <a:prstGeom prst="rect">
            <a:avLst/>
          </a:prstGeom>
        </p:spPr>
      </p:pic>
      <p:cxnSp>
        <p:nvCxnSpPr>
          <p:cNvPr id="17" name="Connecteur droit 16">
            <a:extLst>
              <a:ext uri="{FF2B5EF4-FFF2-40B4-BE49-F238E27FC236}">
                <a16:creationId xmlns:a16="http://schemas.microsoft.com/office/drawing/2014/main" id="{65B95703-88F9-F98E-06B5-3AC09513D4C4}"/>
              </a:ext>
            </a:extLst>
          </p:cNvPr>
          <p:cNvCxnSpPr/>
          <p:nvPr/>
        </p:nvCxnSpPr>
        <p:spPr>
          <a:xfrm>
            <a:off x="176270" y="396607"/>
            <a:ext cx="0" cy="6059277"/>
          </a:xfrm>
          <a:prstGeom prst="line">
            <a:avLst/>
          </a:prstGeom>
          <a:ln w="5715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79A9046F-1DB4-B0E0-9CD2-CBA201B86CD9}"/>
              </a:ext>
            </a:extLst>
          </p:cNvPr>
          <p:cNvCxnSpPr>
            <a:cxnSpLocks/>
          </p:cNvCxnSpPr>
          <p:nvPr/>
        </p:nvCxnSpPr>
        <p:spPr>
          <a:xfrm>
            <a:off x="269459" y="6420663"/>
            <a:ext cx="1114401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431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2A574F1-57F4-3B2F-55BE-F6AC0075FA36}"/>
              </a:ext>
            </a:extLst>
          </p:cNvPr>
          <p:cNvPicPr>
            <a:picLocks noChangeAspect="1"/>
          </p:cNvPicPr>
          <p:nvPr/>
        </p:nvPicPr>
        <p:blipFill>
          <a:blip r:embed="rId3"/>
          <a:stretch>
            <a:fillRect/>
          </a:stretch>
        </p:blipFill>
        <p:spPr>
          <a:xfrm>
            <a:off x="269459" y="52754"/>
            <a:ext cx="1705213" cy="876422"/>
          </a:xfrm>
          <a:prstGeom prst="rect">
            <a:avLst/>
          </a:prstGeom>
        </p:spPr>
      </p:pic>
      <p:pic>
        <p:nvPicPr>
          <p:cNvPr id="7" name="Image 6">
            <a:extLst>
              <a:ext uri="{FF2B5EF4-FFF2-40B4-BE49-F238E27FC236}">
                <a16:creationId xmlns:a16="http://schemas.microsoft.com/office/drawing/2014/main" id="{8EDBDAB4-4E79-ED34-B7C6-559A20BB7FB3}"/>
              </a:ext>
            </a:extLst>
          </p:cNvPr>
          <p:cNvPicPr>
            <a:picLocks noChangeAspect="1"/>
          </p:cNvPicPr>
          <p:nvPr/>
        </p:nvPicPr>
        <p:blipFill>
          <a:blip r:embed="rId4"/>
          <a:stretch>
            <a:fillRect/>
          </a:stretch>
        </p:blipFill>
        <p:spPr>
          <a:xfrm>
            <a:off x="2364475" y="190885"/>
            <a:ext cx="1152686" cy="600159"/>
          </a:xfrm>
          <a:prstGeom prst="rect">
            <a:avLst/>
          </a:prstGeom>
        </p:spPr>
      </p:pic>
      <p:sp>
        <p:nvSpPr>
          <p:cNvPr id="2" name="Espace réservé du texte 1">
            <a:extLst>
              <a:ext uri="{FF2B5EF4-FFF2-40B4-BE49-F238E27FC236}">
                <a16:creationId xmlns:a16="http://schemas.microsoft.com/office/drawing/2014/main" id="{B191F24D-03A4-A3BE-D55B-0ECB1B88941D}"/>
              </a:ext>
            </a:extLst>
          </p:cNvPr>
          <p:cNvSpPr>
            <a:spLocks noGrp="1"/>
          </p:cNvSpPr>
          <p:nvPr>
            <p:ph type="subTitle" idx="1"/>
          </p:nvPr>
        </p:nvSpPr>
        <p:spPr>
          <a:xfrm>
            <a:off x="346578" y="1741312"/>
            <a:ext cx="10442759" cy="1655762"/>
          </a:xfrm>
        </p:spPr>
        <p:txBody>
          <a:bodyPr>
            <a:noAutofit/>
          </a:bodyPr>
          <a:lstStyle/>
          <a:p>
            <a:pPr algn="l">
              <a:lnSpc>
                <a:spcPct val="100000"/>
              </a:lnSpc>
              <a:spcBef>
                <a:spcPts val="0"/>
              </a:spcBef>
            </a:pPr>
            <a:endParaRPr lang="fr-FR" sz="1800" dirty="0"/>
          </a:p>
          <a:p>
            <a:pPr algn="l"/>
            <a:r>
              <a:rPr lang="fr-FR" b="1" dirty="0">
                <a:solidFill>
                  <a:srgbClr val="009999"/>
                </a:solidFill>
              </a:rPr>
              <a:t>Le montant de l’aide alloué aux familles éligibles</a:t>
            </a:r>
            <a:endParaRPr lang="fr-FR" sz="1800" dirty="0">
              <a:solidFill>
                <a:schemeClr val="tx2"/>
              </a:solidFill>
            </a:endParaRPr>
          </a:p>
          <a:p>
            <a:pPr marL="285750" indent="-285750" algn="l">
              <a:buFont typeface="Wingdings" panose="05000000000000000000" pitchFamily="2" charset="2"/>
              <a:buChar char="§"/>
            </a:pPr>
            <a:r>
              <a:rPr lang="fr-FR" sz="1800" dirty="0"/>
              <a:t>Les familles allocataires Caf et ressortissantes MSA éligibles ont été informées  via une notification.</a:t>
            </a:r>
          </a:p>
          <a:p>
            <a:pPr marL="285750" indent="-285750" algn="l">
              <a:buFont typeface="Wingdings" panose="05000000000000000000" pitchFamily="2" charset="2"/>
              <a:buChar char="§"/>
            </a:pPr>
            <a:endParaRPr lang="fr-FR" sz="1800" dirty="0"/>
          </a:p>
          <a:p>
            <a:pPr marL="285750" indent="-285750" algn="l">
              <a:buFont typeface="Wingdings" panose="05000000000000000000" pitchFamily="2" charset="2"/>
              <a:buChar char="§"/>
            </a:pPr>
            <a:r>
              <a:rPr lang="fr-FR" sz="1800" dirty="0"/>
              <a:t>Les autres familles, non connues des Caf ou des MSA, sont orientées vers la plate-forme de la JPA afin de vérifier leur éligibilité (calcul du QF).</a:t>
            </a:r>
          </a:p>
          <a:p>
            <a:pPr marL="285750" indent="-285750" algn="l">
              <a:buFont typeface="Wingdings" panose="05000000000000000000" pitchFamily="2" charset="2"/>
              <a:buChar char="§"/>
            </a:pPr>
            <a:endParaRPr lang="fr-FR" sz="1800" dirty="0"/>
          </a:p>
          <a:p>
            <a:pPr marL="285750" indent="-285750" algn="l">
              <a:buFont typeface="Wingdings" panose="05000000000000000000" pitchFamily="2" charset="2"/>
              <a:buChar char="§"/>
            </a:pPr>
            <a:r>
              <a:rPr lang="fr-FR" sz="1800" dirty="0"/>
              <a:t>L’ensemble des enfants éligibles est disponible sur le site de gestion 2024.vacaf.org de sorte que les organisateurs puissent les identifier et les inscrire dans leurs séjours.</a:t>
            </a:r>
          </a:p>
          <a:p>
            <a:pPr marL="285750" indent="-285750" algn="l">
              <a:buFont typeface="Wingdings" panose="05000000000000000000" pitchFamily="2" charset="2"/>
              <a:buChar char="§"/>
            </a:pPr>
            <a:endParaRPr lang="fr-FR" sz="1800" dirty="0"/>
          </a:p>
          <a:p>
            <a:pPr marL="285750" indent="-285750" algn="l">
              <a:buFont typeface="Wingdings" panose="05000000000000000000" pitchFamily="2" charset="2"/>
              <a:buChar char="§"/>
            </a:pPr>
            <a:r>
              <a:rPr lang="fr-FR" sz="1800" dirty="0"/>
              <a:t>Les familles ont par ailleurs à leur disposition un simulateur, sur le site jeunes.gouv.fr, leur permettant d’estimer le montant de leur aide </a:t>
            </a:r>
            <a:r>
              <a:rPr lang="fr-FR" sz="1800" dirty="0" err="1"/>
              <a:t>Pass</a:t>
            </a:r>
            <a:r>
              <a:rPr lang="fr-FR" sz="1800" dirty="0"/>
              <a:t> colo à partir des critères d’éligibilité (âge et QF).</a:t>
            </a:r>
          </a:p>
          <a:p>
            <a:pPr algn="l">
              <a:lnSpc>
                <a:spcPct val="100000"/>
              </a:lnSpc>
              <a:spcBef>
                <a:spcPts val="0"/>
              </a:spcBef>
            </a:pPr>
            <a:r>
              <a:rPr lang="fr-FR" sz="1800" dirty="0"/>
              <a:t> </a:t>
            </a:r>
          </a:p>
          <a:p>
            <a:pPr algn="l">
              <a:lnSpc>
                <a:spcPct val="100000"/>
              </a:lnSpc>
              <a:spcBef>
                <a:spcPts val="0"/>
              </a:spcBef>
            </a:pPr>
            <a:endParaRPr lang="fr-FR" sz="1800" dirty="0"/>
          </a:p>
          <a:p>
            <a:pPr>
              <a:lnSpc>
                <a:spcPct val="100000"/>
              </a:lnSpc>
              <a:spcBef>
                <a:spcPts val="0"/>
              </a:spcBef>
            </a:pPr>
            <a:endParaRPr lang="fr-FR" sz="1400" b="0" dirty="0"/>
          </a:p>
        </p:txBody>
      </p:sp>
      <p:pic>
        <p:nvPicPr>
          <p:cNvPr id="6" name="Image 5">
            <a:extLst>
              <a:ext uri="{FF2B5EF4-FFF2-40B4-BE49-F238E27FC236}">
                <a16:creationId xmlns:a16="http://schemas.microsoft.com/office/drawing/2014/main" id="{BA717947-EB5D-9AAE-6805-E856E39827A2}"/>
              </a:ext>
            </a:extLst>
          </p:cNvPr>
          <p:cNvPicPr>
            <a:picLocks noChangeAspect="1"/>
          </p:cNvPicPr>
          <p:nvPr/>
        </p:nvPicPr>
        <p:blipFill>
          <a:blip r:embed="rId5"/>
          <a:stretch>
            <a:fillRect/>
          </a:stretch>
        </p:blipFill>
        <p:spPr>
          <a:xfrm>
            <a:off x="9229141" y="0"/>
            <a:ext cx="2962859" cy="2590713"/>
          </a:xfrm>
          <a:prstGeom prst="rect">
            <a:avLst/>
          </a:prstGeom>
        </p:spPr>
      </p:pic>
      <p:cxnSp>
        <p:nvCxnSpPr>
          <p:cNvPr id="11" name="Connecteur droit 10">
            <a:extLst>
              <a:ext uri="{FF2B5EF4-FFF2-40B4-BE49-F238E27FC236}">
                <a16:creationId xmlns:a16="http://schemas.microsoft.com/office/drawing/2014/main" id="{19CB0A27-5448-685C-CC27-D025C514ABB3}"/>
              </a:ext>
            </a:extLst>
          </p:cNvPr>
          <p:cNvCxnSpPr/>
          <p:nvPr/>
        </p:nvCxnSpPr>
        <p:spPr>
          <a:xfrm>
            <a:off x="176270" y="396607"/>
            <a:ext cx="0" cy="6059277"/>
          </a:xfrm>
          <a:prstGeom prst="line">
            <a:avLst/>
          </a:prstGeom>
          <a:ln w="5715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A4CDB745-8877-9035-5F9D-3093E16C82DB}"/>
              </a:ext>
            </a:extLst>
          </p:cNvPr>
          <p:cNvCxnSpPr>
            <a:cxnSpLocks/>
          </p:cNvCxnSpPr>
          <p:nvPr/>
        </p:nvCxnSpPr>
        <p:spPr>
          <a:xfrm>
            <a:off x="346578" y="6455884"/>
            <a:ext cx="1114401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780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2A574F1-57F4-3B2F-55BE-F6AC0075FA36}"/>
              </a:ext>
            </a:extLst>
          </p:cNvPr>
          <p:cNvPicPr>
            <a:picLocks noChangeAspect="1"/>
          </p:cNvPicPr>
          <p:nvPr/>
        </p:nvPicPr>
        <p:blipFill>
          <a:blip r:embed="rId3"/>
          <a:stretch>
            <a:fillRect/>
          </a:stretch>
        </p:blipFill>
        <p:spPr>
          <a:xfrm>
            <a:off x="269459" y="52754"/>
            <a:ext cx="1705213" cy="876422"/>
          </a:xfrm>
          <a:prstGeom prst="rect">
            <a:avLst/>
          </a:prstGeom>
        </p:spPr>
      </p:pic>
      <p:pic>
        <p:nvPicPr>
          <p:cNvPr id="7" name="Image 6">
            <a:extLst>
              <a:ext uri="{FF2B5EF4-FFF2-40B4-BE49-F238E27FC236}">
                <a16:creationId xmlns:a16="http://schemas.microsoft.com/office/drawing/2014/main" id="{8EDBDAB4-4E79-ED34-B7C6-559A20BB7FB3}"/>
              </a:ext>
            </a:extLst>
          </p:cNvPr>
          <p:cNvPicPr>
            <a:picLocks noChangeAspect="1"/>
          </p:cNvPicPr>
          <p:nvPr/>
        </p:nvPicPr>
        <p:blipFill>
          <a:blip r:embed="rId4"/>
          <a:stretch>
            <a:fillRect/>
          </a:stretch>
        </p:blipFill>
        <p:spPr>
          <a:xfrm>
            <a:off x="2364475" y="190885"/>
            <a:ext cx="1152686" cy="600159"/>
          </a:xfrm>
          <a:prstGeom prst="rect">
            <a:avLst/>
          </a:prstGeom>
        </p:spPr>
      </p:pic>
      <p:sp>
        <p:nvSpPr>
          <p:cNvPr id="2" name="Espace réservé du texte 1">
            <a:extLst>
              <a:ext uri="{FF2B5EF4-FFF2-40B4-BE49-F238E27FC236}">
                <a16:creationId xmlns:a16="http://schemas.microsoft.com/office/drawing/2014/main" id="{B191F24D-03A4-A3BE-D55B-0ECB1B88941D}"/>
              </a:ext>
            </a:extLst>
          </p:cNvPr>
          <p:cNvSpPr>
            <a:spLocks noGrp="1"/>
          </p:cNvSpPr>
          <p:nvPr>
            <p:ph type="subTitle" idx="1"/>
          </p:nvPr>
        </p:nvSpPr>
        <p:spPr>
          <a:xfrm>
            <a:off x="353771" y="1607669"/>
            <a:ext cx="9462257" cy="1655762"/>
          </a:xfrm>
        </p:spPr>
        <p:txBody>
          <a:bodyPr>
            <a:noAutofit/>
          </a:bodyPr>
          <a:lstStyle/>
          <a:p>
            <a:pPr algn="l">
              <a:lnSpc>
                <a:spcPct val="100000"/>
              </a:lnSpc>
              <a:spcBef>
                <a:spcPts val="0"/>
              </a:spcBef>
            </a:pPr>
            <a:r>
              <a:rPr lang="fr-FR" b="1" dirty="0">
                <a:solidFill>
                  <a:srgbClr val="009999"/>
                </a:solidFill>
              </a:rPr>
              <a:t>Les séjours éligibles au conventionnement </a:t>
            </a:r>
            <a:r>
              <a:rPr lang="fr-FR" b="1" dirty="0" err="1">
                <a:solidFill>
                  <a:srgbClr val="009999"/>
                </a:solidFill>
              </a:rPr>
              <a:t>Pass</a:t>
            </a:r>
            <a:r>
              <a:rPr lang="fr-FR" b="1" dirty="0">
                <a:solidFill>
                  <a:srgbClr val="009999"/>
                </a:solidFill>
              </a:rPr>
              <a:t> colo</a:t>
            </a:r>
          </a:p>
          <a:p>
            <a:pPr algn="l">
              <a:lnSpc>
                <a:spcPct val="100000"/>
              </a:lnSpc>
              <a:spcBef>
                <a:spcPts val="0"/>
              </a:spcBef>
            </a:pPr>
            <a:endParaRPr lang="fr-FR" sz="1800" b="1" dirty="0">
              <a:solidFill>
                <a:srgbClr val="009999"/>
              </a:solidFill>
            </a:endParaRPr>
          </a:p>
          <a:p>
            <a:pPr algn="l">
              <a:lnSpc>
                <a:spcPct val="100000"/>
              </a:lnSpc>
              <a:spcBef>
                <a:spcPts val="0"/>
              </a:spcBef>
            </a:pPr>
            <a:r>
              <a:rPr lang="fr-FR" sz="1800" dirty="0"/>
              <a:t>Vous devez proposer des séjours qui :</a:t>
            </a:r>
          </a:p>
          <a:p>
            <a:pPr algn="l">
              <a:lnSpc>
                <a:spcPct val="100000"/>
              </a:lnSpc>
              <a:spcBef>
                <a:spcPts val="0"/>
              </a:spcBef>
            </a:pPr>
            <a:endParaRPr lang="fr-FR" sz="1800" dirty="0"/>
          </a:p>
          <a:p>
            <a:pPr marL="285750" indent="-285750" algn="l">
              <a:lnSpc>
                <a:spcPct val="100000"/>
              </a:lnSpc>
              <a:spcBef>
                <a:spcPts val="0"/>
              </a:spcBef>
              <a:buFont typeface="Wingdings" panose="05000000000000000000" pitchFamily="2" charset="2"/>
              <a:buChar char="§"/>
            </a:pPr>
            <a:r>
              <a:rPr lang="fr-FR" sz="1800" dirty="0"/>
              <a:t>Accueillent des enfants de 11 ans (non exclusif)</a:t>
            </a:r>
          </a:p>
          <a:p>
            <a:pPr marL="285750" indent="-285750" algn="l">
              <a:lnSpc>
                <a:spcPct val="100000"/>
              </a:lnSpc>
              <a:spcBef>
                <a:spcPts val="0"/>
              </a:spcBef>
              <a:buFont typeface="Wingdings" panose="05000000000000000000" pitchFamily="2" charset="2"/>
              <a:buChar char="§"/>
            </a:pPr>
            <a:endParaRPr lang="fr-FR" sz="1800" dirty="0"/>
          </a:p>
          <a:p>
            <a:pPr marL="285750" indent="-285750" algn="l">
              <a:lnSpc>
                <a:spcPct val="100000"/>
              </a:lnSpc>
              <a:spcBef>
                <a:spcPts val="0"/>
              </a:spcBef>
              <a:buFont typeface="Wingdings" panose="05000000000000000000" pitchFamily="2" charset="2"/>
              <a:buChar char="§"/>
            </a:pPr>
            <a:r>
              <a:rPr lang="fr-FR" sz="1800" dirty="0"/>
              <a:t>Une durée de minimum 4 nuits/ 5 jours</a:t>
            </a:r>
          </a:p>
          <a:p>
            <a:pPr algn="l">
              <a:lnSpc>
                <a:spcPct val="100000"/>
              </a:lnSpc>
              <a:spcBef>
                <a:spcPts val="0"/>
              </a:spcBef>
            </a:pPr>
            <a:endParaRPr lang="fr-FR" sz="1800" dirty="0"/>
          </a:p>
          <a:p>
            <a:pPr marL="285750" indent="-285750" algn="l">
              <a:lnSpc>
                <a:spcPct val="100000"/>
              </a:lnSpc>
              <a:spcBef>
                <a:spcPts val="0"/>
              </a:spcBef>
              <a:buFont typeface="Wingdings" panose="05000000000000000000" pitchFamily="2" charset="2"/>
              <a:buChar char="§"/>
            </a:pPr>
            <a:r>
              <a:rPr lang="fr-FR" sz="1800" dirty="0"/>
              <a:t>Se déroulent pendant les vacances scolaires (à compter des vacances de printemps 2024)</a:t>
            </a:r>
          </a:p>
          <a:p>
            <a:pPr marL="285750" indent="-285750" algn="l">
              <a:lnSpc>
                <a:spcPct val="100000"/>
              </a:lnSpc>
              <a:spcBef>
                <a:spcPts val="0"/>
              </a:spcBef>
              <a:buFont typeface="Wingdings" panose="05000000000000000000" pitchFamily="2" charset="2"/>
              <a:buChar char="§"/>
            </a:pPr>
            <a:endParaRPr lang="fr-FR" sz="1800" dirty="0"/>
          </a:p>
          <a:p>
            <a:pPr marL="285750" indent="-285750" algn="l">
              <a:lnSpc>
                <a:spcPct val="100000"/>
              </a:lnSpc>
              <a:spcBef>
                <a:spcPts val="0"/>
              </a:spcBef>
              <a:buFont typeface="Wingdings" panose="05000000000000000000" pitchFamily="2" charset="2"/>
              <a:buChar char="§"/>
            </a:pPr>
            <a:r>
              <a:rPr lang="fr-FR" sz="1800" dirty="0"/>
              <a:t>Relèvent d’une des typologies </a:t>
            </a:r>
            <a:r>
              <a:rPr lang="fr-FR" sz="1800" dirty="0" err="1"/>
              <a:t>Sdjes</a:t>
            </a:r>
            <a:r>
              <a:rPr lang="fr-FR" sz="1800" dirty="0"/>
              <a:t> suivants : </a:t>
            </a:r>
          </a:p>
          <a:p>
            <a:pPr marL="742950" lvl="1" indent="-285750" algn="l">
              <a:lnSpc>
                <a:spcPct val="100000"/>
              </a:lnSpc>
              <a:spcBef>
                <a:spcPts val="0"/>
              </a:spcBef>
              <a:buFont typeface="Wingdings" panose="05000000000000000000" pitchFamily="2" charset="2"/>
              <a:buChar char="§"/>
            </a:pPr>
            <a:r>
              <a:rPr lang="fr-FR" sz="1800" dirty="0"/>
              <a:t>Les séjours de vacances, </a:t>
            </a:r>
          </a:p>
          <a:p>
            <a:pPr marL="742950" lvl="1" indent="-285750" algn="l">
              <a:lnSpc>
                <a:spcPct val="100000"/>
              </a:lnSpc>
              <a:spcBef>
                <a:spcPts val="0"/>
              </a:spcBef>
              <a:buFont typeface="Wingdings" panose="05000000000000000000" pitchFamily="2" charset="2"/>
              <a:buChar char="§"/>
            </a:pPr>
            <a:r>
              <a:rPr lang="fr-FR" sz="1800" dirty="0"/>
              <a:t>Les activités d’hébergement accessoires à un accueil de loisirs ou à un accueil de jeunes, </a:t>
            </a:r>
          </a:p>
          <a:p>
            <a:pPr marL="742950" lvl="1" indent="-285750" algn="l">
              <a:lnSpc>
                <a:spcPct val="100000"/>
              </a:lnSpc>
              <a:spcBef>
                <a:spcPts val="0"/>
              </a:spcBef>
              <a:buFont typeface="Wingdings" panose="05000000000000000000" pitchFamily="2" charset="2"/>
              <a:buChar char="§"/>
            </a:pPr>
            <a:r>
              <a:rPr lang="fr-FR" sz="1800" dirty="0"/>
              <a:t>Les séjours à l’étranger,</a:t>
            </a:r>
          </a:p>
          <a:p>
            <a:pPr marL="742950" lvl="1" indent="-285750" algn="l">
              <a:lnSpc>
                <a:spcPct val="100000"/>
              </a:lnSpc>
              <a:spcBef>
                <a:spcPts val="0"/>
              </a:spcBef>
              <a:buFont typeface="Wingdings" panose="05000000000000000000" pitchFamily="2" charset="2"/>
              <a:buChar char="§"/>
            </a:pPr>
            <a:r>
              <a:rPr lang="fr-FR" sz="1800" dirty="0"/>
              <a:t>Les séjours spécifiques sportifs, linguistiques, artistiques et culturels, </a:t>
            </a:r>
          </a:p>
          <a:p>
            <a:pPr marL="742950" lvl="1" indent="-285750" algn="l">
              <a:lnSpc>
                <a:spcPct val="100000"/>
              </a:lnSpc>
              <a:spcBef>
                <a:spcPts val="0"/>
              </a:spcBef>
              <a:buFont typeface="Wingdings" panose="05000000000000000000" pitchFamily="2" charset="2"/>
              <a:buChar char="§"/>
            </a:pPr>
            <a:r>
              <a:rPr lang="fr-FR" sz="1800" dirty="0"/>
              <a:t>Les accueils de scoutisme qui sont ouverts à tous les mineurs sans exclusivité. </a:t>
            </a:r>
          </a:p>
          <a:p>
            <a:pPr>
              <a:lnSpc>
                <a:spcPct val="100000"/>
              </a:lnSpc>
              <a:spcBef>
                <a:spcPts val="0"/>
              </a:spcBef>
            </a:pPr>
            <a:endParaRPr lang="fr-FR" sz="1400" b="0" dirty="0"/>
          </a:p>
        </p:txBody>
      </p:sp>
      <p:pic>
        <p:nvPicPr>
          <p:cNvPr id="6" name="Image 5">
            <a:extLst>
              <a:ext uri="{FF2B5EF4-FFF2-40B4-BE49-F238E27FC236}">
                <a16:creationId xmlns:a16="http://schemas.microsoft.com/office/drawing/2014/main" id="{BA717947-EB5D-9AAE-6805-E856E39827A2}"/>
              </a:ext>
            </a:extLst>
          </p:cNvPr>
          <p:cNvPicPr>
            <a:picLocks noChangeAspect="1"/>
          </p:cNvPicPr>
          <p:nvPr/>
        </p:nvPicPr>
        <p:blipFill>
          <a:blip r:embed="rId5"/>
          <a:stretch>
            <a:fillRect/>
          </a:stretch>
        </p:blipFill>
        <p:spPr>
          <a:xfrm>
            <a:off x="8875369" y="112356"/>
            <a:ext cx="2962859" cy="2590713"/>
          </a:xfrm>
          <a:prstGeom prst="rect">
            <a:avLst/>
          </a:prstGeom>
        </p:spPr>
      </p:pic>
      <p:cxnSp>
        <p:nvCxnSpPr>
          <p:cNvPr id="11" name="Connecteur droit 10">
            <a:extLst>
              <a:ext uri="{FF2B5EF4-FFF2-40B4-BE49-F238E27FC236}">
                <a16:creationId xmlns:a16="http://schemas.microsoft.com/office/drawing/2014/main" id="{19CB0A27-5448-685C-CC27-D025C514ABB3}"/>
              </a:ext>
            </a:extLst>
          </p:cNvPr>
          <p:cNvCxnSpPr/>
          <p:nvPr/>
        </p:nvCxnSpPr>
        <p:spPr>
          <a:xfrm>
            <a:off x="176270" y="396607"/>
            <a:ext cx="0" cy="6059277"/>
          </a:xfrm>
          <a:prstGeom prst="line">
            <a:avLst/>
          </a:prstGeom>
          <a:ln w="5715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A4CDB745-8877-9035-5F9D-3093E16C82DB}"/>
              </a:ext>
            </a:extLst>
          </p:cNvPr>
          <p:cNvCxnSpPr>
            <a:cxnSpLocks/>
          </p:cNvCxnSpPr>
          <p:nvPr/>
        </p:nvCxnSpPr>
        <p:spPr>
          <a:xfrm>
            <a:off x="346578" y="6455884"/>
            <a:ext cx="1114401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1890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32A574F1-57F4-3B2F-55BE-F6AC0075FA36}"/>
              </a:ext>
            </a:extLst>
          </p:cNvPr>
          <p:cNvPicPr>
            <a:picLocks noChangeAspect="1"/>
          </p:cNvPicPr>
          <p:nvPr/>
        </p:nvPicPr>
        <p:blipFill>
          <a:blip r:embed="rId3"/>
          <a:stretch>
            <a:fillRect/>
          </a:stretch>
        </p:blipFill>
        <p:spPr>
          <a:xfrm>
            <a:off x="269459" y="52754"/>
            <a:ext cx="1705213" cy="876422"/>
          </a:xfrm>
          <a:prstGeom prst="rect">
            <a:avLst/>
          </a:prstGeom>
        </p:spPr>
      </p:pic>
      <p:pic>
        <p:nvPicPr>
          <p:cNvPr id="7" name="Image 6">
            <a:extLst>
              <a:ext uri="{FF2B5EF4-FFF2-40B4-BE49-F238E27FC236}">
                <a16:creationId xmlns:a16="http://schemas.microsoft.com/office/drawing/2014/main" id="{8EDBDAB4-4E79-ED34-B7C6-559A20BB7FB3}"/>
              </a:ext>
            </a:extLst>
          </p:cNvPr>
          <p:cNvPicPr>
            <a:picLocks noChangeAspect="1"/>
          </p:cNvPicPr>
          <p:nvPr/>
        </p:nvPicPr>
        <p:blipFill>
          <a:blip r:embed="rId4"/>
          <a:stretch>
            <a:fillRect/>
          </a:stretch>
        </p:blipFill>
        <p:spPr>
          <a:xfrm>
            <a:off x="2364475" y="190885"/>
            <a:ext cx="1152686" cy="600159"/>
          </a:xfrm>
          <a:prstGeom prst="rect">
            <a:avLst/>
          </a:prstGeom>
        </p:spPr>
      </p:pic>
      <p:sp>
        <p:nvSpPr>
          <p:cNvPr id="2" name="Espace réservé du texte 1">
            <a:extLst>
              <a:ext uri="{FF2B5EF4-FFF2-40B4-BE49-F238E27FC236}">
                <a16:creationId xmlns:a16="http://schemas.microsoft.com/office/drawing/2014/main" id="{B191F24D-03A4-A3BE-D55B-0ECB1B88941D}"/>
              </a:ext>
            </a:extLst>
          </p:cNvPr>
          <p:cNvSpPr>
            <a:spLocks noGrp="1"/>
          </p:cNvSpPr>
          <p:nvPr>
            <p:ph type="subTitle" idx="1"/>
          </p:nvPr>
        </p:nvSpPr>
        <p:spPr>
          <a:xfrm>
            <a:off x="353772" y="1607669"/>
            <a:ext cx="8560636" cy="1655762"/>
          </a:xfrm>
        </p:spPr>
        <p:txBody>
          <a:bodyPr>
            <a:noAutofit/>
          </a:bodyPr>
          <a:lstStyle/>
          <a:p>
            <a:pPr algn="l">
              <a:lnSpc>
                <a:spcPct val="100000"/>
              </a:lnSpc>
              <a:spcBef>
                <a:spcPts val="0"/>
              </a:spcBef>
            </a:pPr>
            <a:r>
              <a:rPr lang="fr-FR" b="1" dirty="0">
                <a:solidFill>
                  <a:srgbClr val="009999"/>
                </a:solidFill>
              </a:rPr>
              <a:t>VACAF opérateur </a:t>
            </a:r>
          </a:p>
          <a:p>
            <a:pPr algn="l">
              <a:lnSpc>
                <a:spcPct val="100000"/>
              </a:lnSpc>
              <a:spcBef>
                <a:spcPts val="0"/>
              </a:spcBef>
            </a:pPr>
            <a:r>
              <a:rPr lang="fr-FR" b="1" dirty="0">
                <a:solidFill>
                  <a:srgbClr val="009999"/>
                </a:solidFill>
              </a:rPr>
              <a:t>du conventionnement au versement de l’aide </a:t>
            </a:r>
            <a:r>
              <a:rPr lang="fr-FR" b="1" dirty="0" err="1">
                <a:solidFill>
                  <a:srgbClr val="009999"/>
                </a:solidFill>
              </a:rPr>
              <a:t>Pass</a:t>
            </a:r>
            <a:r>
              <a:rPr lang="fr-FR" b="1" dirty="0">
                <a:solidFill>
                  <a:srgbClr val="009999"/>
                </a:solidFill>
              </a:rPr>
              <a:t> colo </a:t>
            </a:r>
          </a:p>
          <a:p>
            <a:pPr algn="l">
              <a:lnSpc>
                <a:spcPct val="100000"/>
              </a:lnSpc>
              <a:spcBef>
                <a:spcPts val="0"/>
              </a:spcBef>
            </a:pPr>
            <a:endParaRPr lang="fr-FR" sz="1400" b="0" dirty="0"/>
          </a:p>
          <a:p>
            <a:pPr algn="l">
              <a:lnSpc>
                <a:spcPct val="100000"/>
              </a:lnSpc>
              <a:spcBef>
                <a:spcPts val="0"/>
              </a:spcBef>
            </a:pPr>
            <a:r>
              <a:rPr lang="fr-FR" sz="1800" dirty="0"/>
              <a:t>Les organisateurs de séjours et prescripteurs, respectant les critères d’éligibilité sont invités à se rapprocher de VACAF pour : </a:t>
            </a:r>
          </a:p>
          <a:p>
            <a:pPr algn="l">
              <a:lnSpc>
                <a:spcPct val="100000"/>
              </a:lnSpc>
              <a:spcBef>
                <a:spcPts val="0"/>
              </a:spcBef>
            </a:pPr>
            <a:endParaRPr lang="fr-FR" sz="1800" dirty="0"/>
          </a:p>
          <a:p>
            <a:pPr marL="285750" indent="-285750" algn="l">
              <a:lnSpc>
                <a:spcPct val="100000"/>
              </a:lnSpc>
              <a:spcBef>
                <a:spcPts val="0"/>
              </a:spcBef>
              <a:buFont typeface="Wingdings" panose="05000000000000000000" pitchFamily="2" charset="2"/>
              <a:buChar char="§"/>
            </a:pPr>
            <a:r>
              <a:rPr lang="fr-FR" sz="1800" dirty="0"/>
              <a:t>Etape 1 : Demander un conventionnement </a:t>
            </a:r>
            <a:r>
              <a:rPr lang="fr-FR" sz="1800" dirty="0" err="1"/>
              <a:t>Pass</a:t>
            </a:r>
            <a:r>
              <a:rPr lang="fr-FR" sz="1800" dirty="0"/>
              <a:t> colo</a:t>
            </a:r>
          </a:p>
          <a:p>
            <a:pPr algn="l">
              <a:lnSpc>
                <a:spcPct val="100000"/>
              </a:lnSpc>
              <a:spcBef>
                <a:spcPts val="0"/>
              </a:spcBef>
            </a:pPr>
            <a:endParaRPr lang="fr-FR" sz="1800" dirty="0"/>
          </a:p>
          <a:p>
            <a:pPr marL="285750" indent="-285750" algn="l">
              <a:lnSpc>
                <a:spcPct val="100000"/>
              </a:lnSpc>
              <a:spcBef>
                <a:spcPts val="0"/>
              </a:spcBef>
              <a:buFont typeface="Wingdings" panose="05000000000000000000" pitchFamily="2" charset="2"/>
              <a:buChar char="§"/>
            </a:pPr>
            <a:r>
              <a:rPr lang="fr-FR" sz="1800" dirty="0"/>
              <a:t>Etape 2 : Créer le(s) séjour(s) proposés aux familles dans le cadre du dispositif</a:t>
            </a:r>
          </a:p>
          <a:p>
            <a:pPr algn="l">
              <a:lnSpc>
                <a:spcPct val="100000"/>
              </a:lnSpc>
              <a:spcBef>
                <a:spcPts val="0"/>
              </a:spcBef>
            </a:pPr>
            <a:endParaRPr lang="fr-FR" sz="1800" dirty="0"/>
          </a:p>
          <a:p>
            <a:pPr marL="285750" indent="-285750" algn="l">
              <a:lnSpc>
                <a:spcPct val="100000"/>
              </a:lnSpc>
              <a:spcBef>
                <a:spcPts val="0"/>
              </a:spcBef>
              <a:buFont typeface="Wingdings" panose="05000000000000000000" pitchFamily="2" charset="2"/>
              <a:buChar char="§"/>
            </a:pPr>
            <a:r>
              <a:rPr lang="fr-FR" sz="1800" dirty="0"/>
              <a:t>Etape 3 : Consulter les droits des familles et enregistrer les enfants</a:t>
            </a:r>
          </a:p>
          <a:p>
            <a:pPr algn="l">
              <a:lnSpc>
                <a:spcPct val="100000"/>
              </a:lnSpc>
              <a:spcBef>
                <a:spcPts val="0"/>
              </a:spcBef>
            </a:pPr>
            <a:endParaRPr lang="fr-FR" sz="1800" dirty="0"/>
          </a:p>
          <a:p>
            <a:pPr marL="285750" indent="-285750" algn="l">
              <a:lnSpc>
                <a:spcPct val="100000"/>
              </a:lnSpc>
              <a:spcBef>
                <a:spcPts val="0"/>
              </a:spcBef>
              <a:buFont typeface="Wingdings" panose="05000000000000000000" pitchFamily="2" charset="2"/>
              <a:buChar char="§"/>
            </a:pPr>
            <a:r>
              <a:rPr lang="fr-FR" sz="1800" dirty="0"/>
              <a:t>Etape 4 : Facturer les séjours</a:t>
            </a:r>
          </a:p>
          <a:p>
            <a:pPr algn="l">
              <a:lnSpc>
                <a:spcPct val="100000"/>
              </a:lnSpc>
              <a:spcBef>
                <a:spcPts val="0"/>
              </a:spcBef>
            </a:pPr>
            <a:endParaRPr lang="fr-FR" sz="1800" dirty="0"/>
          </a:p>
          <a:p>
            <a:pPr marL="285750" indent="-285750" algn="l">
              <a:lnSpc>
                <a:spcPct val="100000"/>
              </a:lnSpc>
              <a:spcBef>
                <a:spcPts val="0"/>
              </a:spcBef>
              <a:buFont typeface="Wingdings" panose="05000000000000000000" pitchFamily="2" charset="2"/>
              <a:buChar char="§"/>
            </a:pPr>
            <a:r>
              <a:rPr lang="fr-FR" sz="1800" dirty="0"/>
              <a:t>Etape 5 : Percevoir l’aide </a:t>
            </a:r>
            <a:r>
              <a:rPr lang="fr-FR" sz="1800" dirty="0" err="1"/>
              <a:t>Pass</a:t>
            </a:r>
            <a:r>
              <a:rPr lang="fr-FR" sz="1800" dirty="0"/>
              <a:t> colo</a:t>
            </a:r>
          </a:p>
          <a:p>
            <a:pPr>
              <a:lnSpc>
                <a:spcPct val="100000"/>
              </a:lnSpc>
              <a:spcBef>
                <a:spcPts val="0"/>
              </a:spcBef>
            </a:pPr>
            <a:endParaRPr lang="fr-FR" sz="1400" b="0" dirty="0"/>
          </a:p>
        </p:txBody>
      </p:sp>
      <p:pic>
        <p:nvPicPr>
          <p:cNvPr id="6" name="Image 5">
            <a:extLst>
              <a:ext uri="{FF2B5EF4-FFF2-40B4-BE49-F238E27FC236}">
                <a16:creationId xmlns:a16="http://schemas.microsoft.com/office/drawing/2014/main" id="{BA717947-EB5D-9AAE-6805-E856E39827A2}"/>
              </a:ext>
            </a:extLst>
          </p:cNvPr>
          <p:cNvPicPr>
            <a:picLocks noChangeAspect="1"/>
          </p:cNvPicPr>
          <p:nvPr/>
        </p:nvPicPr>
        <p:blipFill>
          <a:blip r:embed="rId5"/>
          <a:stretch>
            <a:fillRect/>
          </a:stretch>
        </p:blipFill>
        <p:spPr>
          <a:xfrm>
            <a:off x="8875369" y="112356"/>
            <a:ext cx="2962859" cy="2590713"/>
          </a:xfrm>
          <a:prstGeom prst="rect">
            <a:avLst/>
          </a:prstGeom>
        </p:spPr>
      </p:pic>
      <p:cxnSp>
        <p:nvCxnSpPr>
          <p:cNvPr id="11" name="Connecteur droit 10">
            <a:extLst>
              <a:ext uri="{FF2B5EF4-FFF2-40B4-BE49-F238E27FC236}">
                <a16:creationId xmlns:a16="http://schemas.microsoft.com/office/drawing/2014/main" id="{19CB0A27-5448-685C-CC27-D025C514ABB3}"/>
              </a:ext>
            </a:extLst>
          </p:cNvPr>
          <p:cNvCxnSpPr/>
          <p:nvPr/>
        </p:nvCxnSpPr>
        <p:spPr>
          <a:xfrm>
            <a:off x="176270" y="396607"/>
            <a:ext cx="0" cy="6059277"/>
          </a:xfrm>
          <a:prstGeom prst="line">
            <a:avLst/>
          </a:prstGeom>
          <a:ln w="5715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A4CDB745-8877-9035-5F9D-3093E16C82DB}"/>
              </a:ext>
            </a:extLst>
          </p:cNvPr>
          <p:cNvCxnSpPr>
            <a:cxnSpLocks/>
          </p:cNvCxnSpPr>
          <p:nvPr/>
        </p:nvCxnSpPr>
        <p:spPr>
          <a:xfrm>
            <a:off x="346578" y="6455884"/>
            <a:ext cx="1114401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1013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A717947-EB5D-9AAE-6805-E856E39827A2}"/>
              </a:ext>
            </a:extLst>
          </p:cNvPr>
          <p:cNvPicPr>
            <a:picLocks noChangeAspect="1"/>
          </p:cNvPicPr>
          <p:nvPr/>
        </p:nvPicPr>
        <p:blipFill>
          <a:blip r:embed="rId3"/>
          <a:stretch>
            <a:fillRect/>
          </a:stretch>
        </p:blipFill>
        <p:spPr>
          <a:xfrm>
            <a:off x="8875369" y="112356"/>
            <a:ext cx="2962859" cy="2590713"/>
          </a:xfrm>
          <a:prstGeom prst="rect">
            <a:avLst/>
          </a:prstGeom>
        </p:spPr>
      </p:pic>
      <p:cxnSp>
        <p:nvCxnSpPr>
          <p:cNvPr id="11" name="Connecteur droit 10">
            <a:extLst>
              <a:ext uri="{FF2B5EF4-FFF2-40B4-BE49-F238E27FC236}">
                <a16:creationId xmlns:a16="http://schemas.microsoft.com/office/drawing/2014/main" id="{19CB0A27-5448-685C-CC27-D025C514ABB3}"/>
              </a:ext>
            </a:extLst>
          </p:cNvPr>
          <p:cNvCxnSpPr/>
          <p:nvPr/>
        </p:nvCxnSpPr>
        <p:spPr>
          <a:xfrm>
            <a:off x="176270" y="396607"/>
            <a:ext cx="0" cy="6059277"/>
          </a:xfrm>
          <a:prstGeom prst="line">
            <a:avLst/>
          </a:prstGeom>
          <a:ln w="5715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A4CDB745-8877-9035-5F9D-3093E16C82DB}"/>
              </a:ext>
            </a:extLst>
          </p:cNvPr>
          <p:cNvCxnSpPr>
            <a:cxnSpLocks/>
          </p:cNvCxnSpPr>
          <p:nvPr/>
        </p:nvCxnSpPr>
        <p:spPr>
          <a:xfrm>
            <a:off x="346578" y="6455884"/>
            <a:ext cx="1114401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0DB8620F-F34B-B617-C2A6-B17B0B476D0D}"/>
              </a:ext>
            </a:extLst>
          </p:cNvPr>
          <p:cNvPicPr>
            <a:picLocks noChangeAspect="1"/>
          </p:cNvPicPr>
          <p:nvPr/>
        </p:nvPicPr>
        <p:blipFill>
          <a:blip r:embed="rId4"/>
          <a:stretch>
            <a:fillRect/>
          </a:stretch>
        </p:blipFill>
        <p:spPr>
          <a:xfrm>
            <a:off x="353772" y="202874"/>
            <a:ext cx="8649450" cy="6035563"/>
          </a:xfrm>
          <a:prstGeom prst="rect">
            <a:avLst/>
          </a:prstGeom>
        </p:spPr>
      </p:pic>
      <p:sp>
        <p:nvSpPr>
          <p:cNvPr id="15" name="ZoneTexte 14">
            <a:extLst>
              <a:ext uri="{FF2B5EF4-FFF2-40B4-BE49-F238E27FC236}">
                <a16:creationId xmlns:a16="http://schemas.microsoft.com/office/drawing/2014/main" id="{121ED6A5-76BA-F177-42B6-4013D2EE5EEA}"/>
              </a:ext>
            </a:extLst>
          </p:cNvPr>
          <p:cNvSpPr txBox="1"/>
          <p:nvPr/>
        </p:nvSpPr>
        <p:spPr>
          <a:xfrm>
            <a:off x="9260399" y="2920516"/>
            <a:ext cx="2320652" cy="2308324"/>
          </a:xfrm>
          <a:prstGeom prst="rect">
            <a:avLst/>
          </a:prstGeom>
          <a:noFill/>
          <a:ln w="19050">
            <a:solidFill>
              <a:srgbClr val="009999"/>
            </a:solidFill>
          </a:ln>
        </p:spPr>
        <p:txBody>
          <a:bodyPr wrap="square">
            <a:spAutoFit/>
          </a:bodyPr>
          <a:lstStyle/>
          <a:p>
            <a:pPr algn="ctr"/>
            <a:r>
              <a:rPr lang="fr-FR" sz="1600" b="1" dirty="0">
                <a:solidFill>
                  <a:srgbClr val="FFC000"/>
                </a:solidFill>
              </a:rPr>
              <a:t>Vous êtes déjà labellisé AVE : </a:t>
            </a:r>
          </a:p>
          <a:p>
            <a:pPr algn="ctr"/>
            <a:endParaRPr lang="fr-FR" sz="1600" b="1" dirty="0">
              <a:solidFill>
                <a:srgbClr val="FFC000"/>
              </a:solidFill>
            </a:endParaRPr>
          </a:p>
          <a:p>
            <a:pPr algn="ctr"/>
            <a:r>
              <a:rPr lang="fr-FR" sz="1600" b="1" dirty="0">
                <a:solidFill>
                  <a:srgbClr val="FFC000"/>
                </a:solidFill>
              </a:rPr>
              <a:t>Rendez-vous sur le site </a:t>
            </a:r>
            <a:r>
              <a:rPr lang="fr-FR" sz="1600" b="1" dirty="0">
                <a:solidFill>
                  <a:srgbClr val="009999"/>
                </a:solidFill>
              </a:rPr>
              <a:t>2024,vacaf.org </a:t>
            </a:r>
            <a:r>
              <a:rPr lang="fr-FR" sz="1600" b="1" dirty="0">
                <a:solidFill>
                  <a:srgbClr val="FFC000"/>
                </a:solidFill>
              </a:rPr>
              <a:t>pour faire votre demande de conventionnement </a:t>
            </a:r>
            <a:r>
              <a:rPr lang="fr-FR" sz="1600" b="1" dirty="0" err="1">
                <a:solidFill>
                  <a:srgbClr val="FFC000"/>
                </a:solidFill>
              </a:rPr>
              <a:t>Pass</a:t>
            </a:r>
            <a:r>
              <a:rPr lang="fr-FR" sz="1600" b="1" dirty="0">
                <a:solidFill>
                  <a:srgbClr val="FFC000"/>
                </a:solidFill>
              </a:rPr>
              <a:t> colo en quelques clics !</a:t>
            </a:r>
            <a:endParaRPr lang="fr-FR" sz="1600" b="1" dirty="0">
              <a:solidFill>
                <a:srgbClr val="FFC000"/>
              </a:solidFill>
              <a:effectLst>
                <a:outerShdw blurRad="38100" dist="38100" dir="2700000" algn="tl">
                  <a:srgbClr val="000000">
                    <a:alpha val="43137"/>
                  </a:srgbClr>
                </a:outerShdw>
              </a:effectLst>
            </a:endParaRPr>
          </a:p>
          <a:p>
            <a:pPr algn="ctr"/>
            <a:endParaRPr lang="fr-FR" sz="1600" b="1" dirty="0">
              <a:solidFill>
                <a:srgbClr val="FFC000"/>
              </a:solidFill>
            </a:endParaRPr>
          </a:p>
        </p:txBody>
      </p:sp>
    </p:spTree>
    <p:extLst>
      <p:ext uri="{BB962C8B-B14F-4D97-AF65-F5344CB8AC3E}">
        <p14:creationId xmlns:p14="http://schemas.microsoft.com/office/powerpoint/2010/main" val="543857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A717947-EB5D-9AAE-6805-E856E39827A2}"/>
              </a:ext>
            </a:extLst>
          </p:cNvPr>
          <p:cNvPicPr>
            <a:picLocks noChangeAspect="1"/>
          </p:cNvPicPr>
          <p:nvPr/>
        </p:nvPicPr>
        <p:blipFill>
          <a:blip r:embed="rId3"/>
          <a:stretch>
            <a:fillRect/>
          </a:stretch>
        </p:blipFill>
        <p:spPr>
          <a:xfrm>
            <a:off x="9229141" y="162369"/>
            <a:ext cx="2962859" cy="2590713"/>
          </a:xfrm>
          <a:prstGeom prst="rect">
            <a:avLst/>
          </a:prstGeom>
        </p:spPr>
      </p:pic>
      <p:cxnSp>
        <p:nvCxnSpPr>
          <p:cNvPr id="11" name="Connecteur droit 10">
            <a:extLst>
              <a:ext uri="{FF2B5EF4-FFF2-40B4-BE49-F238E27FC236}">
                <a16:creationId xmlns:a16="http://schemas.microsoft.com/office/drawing/2014/main" id="{19CB0A27-5448-685C-CC27-D025C514ABB3}"/>
              </a:ext>
            </a:extLst>
          </p:cNvPr>
          <p:cNvCxnSpPr/>
          <p:nvPr/>
        </p:nvCxnSpPr>
        <p:spPr>
          <a:xfrm>
            <a:off x="176270" y="396607"/>
            <a:ext cx="0" cy="6059277"/>
          </a:xfrm>
          <a:prstGeom prst="line">
            <a:avLst/>
          </a:prstGeom>
          <a:ln w="5715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A4CDB745-8877-9035-5F9D-3093E16C82DB}"/>
              </a:ext>
            </a:extLst>
          </p:cNvPr>
          <p:cNvCxnSpPr>
            <a:cxnSpLocks/>
          </p:cNvCxnSpPr>
          <p:nvPr/>
        </p:nvCxnSpPr>
        <p:spPr>
          <a:xfrm>
            <a:off x="346578" y="6455884"/>
            <a:ext cx="1114401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67B676AE-2A3B-7072-C0C3-D7950A1F684D}"/>
              </a:ext>
            </a:extLst>
          </p:cNvPr>
          <p:cNvSpPr txBox="1"/>
          <p:nvPr/>
        </p:nvSpPr>
        <p:spPr>
          <a:xfrm>
            <a:off x="776575" y="405414"/>
            <a:ext cx="6097836" cy="369332"/>
          </a:xfrm>
          <a:prstGeom prst="rect">
            <a:avLst/>
          </a:prstGeom>
          <a:noFill/>
        </p:spPr>
        <p:txBody>
          <a:bodyPr wrap="square">
            <a:spAutoFit/>
          </a:bodyPr>
          <a:lstStyle/>
          <a:p>
            <a:pPr algn="l">
              <a:lnSpc>
                <a:spcPct val="100000"/>
              </a:lnSpc>
              <a:spcBef>
                <a:spcPts val="0"/>
              </a:spcBef>
            </a:pPr>
            <a:r>
              <a:rPr lang="fr-FR" b="1" dirty="0">
                <a:solidFill>
                  <a:srgbClr val="009999"/>
                </a:solidFill>
              </a:rPr>
              <a:t>Etape 1 : Demander un conventionnement </a:t>
            </a:r>
            <a:r>
              <a:rPr lang="fr-FR" b="1" dirty="0" err="1">
                <a:solidFill>
                  <a:srgbClr val="009999"/>
                </a:solidFill>
              </a:rPr>
              <a:t>Pass</a:t>
            </a:r>
            <a:r>
              <a:rPr lang="fr-FR" b="1" dirty="0">
                <a:solidFill>
                  <a:srgbClr val="009999"/>
                </a:solidFill>
              </a:rPr>
              <a:t> colo</a:t>
            </a:r>
          </a:p>
        </p:txBody>
      </p:sp>
      <p:sp>
        <p:nvSpPr>
          <p:cNvPr id="7" name="ZoneTexte 6">
            <a:extLst>
              <a:ext uri="{FF2B5EF4-FFF2-40B4-BE49-F238E27FC236}">
                <a16:creationId xmlns:a16="http://schemas.microsoft.com/office/drawing/2014/main" id="{4E0E53BC-1C7A-DDA5-DE3F-D986FC4F8089}"/>
              </a:ext>
            </a:extLst>
          </p:cNvPr>
          <p:cNvSpPr txBox="1"/>
          <p:nvPr/>
        </p:nvSpPr>
        <p:spPr>
          <a:xfrm>
            <a:off x="622924" y="1009607"/>
            <a:ext cx="7662341" cy="2585323"/>
          </a:xfrm>
          <a:prstGeom prst="rect">
            <a:avLst/>
          </a:prstGeom>
          <a:noFill/>
        </p:spPr>
        <p:txBody>
          <a:bodyPr wrap="square">
            <a:spAutoFit/>
          </a:bodyPr>
          <a:lstStyle/>
          <a:p>
            <a:pPr algn="l">
              <a:lnSpc>
                <a:spcPct val="100000"/>
              </a:lnSpc>
              <a:spcBef>
                <a:spcPts val="0"/>
              </a:spcBef>
            </a:pPr>
            <a:r>
              <a:rPr lang="fr-FR" sz="1800" b="1" u="sng" dirty="0"/>
              <a:t>Vous n’êtes pas labellisé AVE</a:t>
            </a:r>
            <a:r>
              <a:rPr lang="fr-FR" sz="1800" dirty="0"/>
              <a:t>, la demande se réalise via le site </a:t>
            </a:r>
          </a:p>
          <a:p>
            <a:pPr algn="l">
              <a:lnSpc>
                <a:spcPct val="100000"/>
              </a:lnSpc>
              <a:spcBef>
                <a:spcPts val="0"/>
              </a:spcBef>
            </a:pPr>
            <a:endParaRPr lang="fr-FR" b="1" dirty="0">
              <a:solidFill>
                <a:srgbClr val="009999"/>
              </a:solidFill>
            </a:endParaRPr>
          </a:p>
          <a:p>
            <a:pPr algn="ctr">
              <a:lnSpc>
                <a:spcPct val="100000"/>
              </a:lnSpc>
              <a:spcBef>
                <a:spcPts val="0"/>
              </a:spcBef>
            </a:pPr>
            <a:r>
              <a:rPr lang="fr-FR" b="1" dirty="0">
                <a:solidFill>
                  <a:srgbClr val="009999"/>
                </a:solidFill>
              </a:rPr>
              <a:t>partenaires.vacaf.org</a:t>
            </a:r>
          </a:p>
          <a:p>
            <a:pPr algn="l">
              <a:lnSpc>
                <a:spcPct val="100000"/>
              </a:lnSpc>
              <a:spcBef>
                <a:spcPts val="0"/>
              </a:spcBef>
            </a:pPr>
            <a:endParaRPr lang="fr-FR" sz="1800" dirty="0"/>
          </a:p>
          <a:p>
            <a:pPr algn="l">
              <a:lnSpc>
                <a:spcPct val="100000"/>
              </a:lnSpc>
              <a:spcBef>
                <a:spcPts val="0"/>
              </a:spcBef>
            </a:pPr>
            <a:r>
              <a:rPr lang="fr-FR" dirty="0"/>
              <a:t>A partir de la page d’accueil, dans « Vos démarches en ligne », cliquez sur :</a:t>
            </a:r>
          </a:p>
          <a:p>
            <a:pPr algn="l">
              <a:lnSpc>
                <a:spcPct val="100000"/>
              </a:lnSpc>
              <a:spcBef>
                <a:spcPts val="0"/>
              </a:spcBef>
            </a:pPr>
            <a:endParaRPr lang="fr-FR" dirty="0"/>
          </a:p>
          <a:p>
            <a:pPr algn="l">
              <a:lnSpc>
                <a:spcPct val="100000"/>
              </a:lnSpc>
              <a:spcBef>
                <a:spcPts val="0"/>
              </a:spcBef>
            </a:pPr>
            <a:endParaRPr lang="fr-FR" dirty="0"/>
          </a:p>
          <a:p>
            <a:pPr algn="l">
              <a:lnSpc>
                <a:spcPct val="100000"/>
              </a:lnSpc>
              <a:spcBef>
                <a:spcPts val="0"/>
              </a:spcBef>
            </a:pPr>
            <a:endParaRPr lang="fr-FR" dirty="0"/>
          </a:p>
          <a:p>
            <a:pPr algn="l">
              <a:lnSpc>
                <a:spcPct val="100000"/>
              </a:lnSpc>
              <a:spcBef>
                <a:spcPts val="0"/>
              </a:spcBef>
            </a:pPr>
            <a:r>
              <a:rPr lang="fr-FR" dirty="0"/>
              <a:t>			Puis  </a:t>
            </a:r>
            <a:endParaRPr lang="fr-FR" sz="1800" dirty="0"/>
          </a:p>
        </p:txBody>
      </p:sp>
      <p:pic>
        <p:nvPicPr>
          <p:cNvPr id="8" name="Image 7">
            <a:extLst>
              <a:ext uri="{FF2B5EF4-FFF2-40B4-BE49-F238E27FC236}">
                <a16:creationId xmlns:a16="http://schemas.microsoft.com/office/drawing/2014/main" id="{35F3A889-A868-9449-8A46-434905DEF403}"/>
              </a:ext>
            </a:extLst>
          </p:cNvPr>
          <p:cNvPicPr>
            <a:picLocks noChangeAspect="1"/>
          </p:cNvPicPr>
          <p:nvPr/>
        </p:nvPicPr>
        <p:blipFill>
          <a:blip r:embed="rId4"/>
          <a:stretch>
            <a:fillRect/>
          </a:stretch>
        </p:blipFill>
        <p:spPr>
          <a:xfrm>
            <a:off x="755227" y="2511364"/>
            <a:ext cx="2050511" cy="2093119"/>
          </a:xfrm>
          <a:prstGeom prst="rect">
            <a:avLst/>
          </a:prstGeom>
        </p:spPr>
      </p:pic>
      <p:pic>
        <p:nvPicPr>
          <p:cNvPr id="10" name="Image 9">
            <a:extLst>
              <a:ext uri="{FF2B5EF4-FFF2-40B4-BE49-F238E27FC236}">
                <a16:creationId xmlns:a16="http://schemas.microsoft.com/office/drawing/2014/main" id="{C9EBAFD3-DE08-D12C-E39E-4A39801CF773}"/>
              </a:ext>
            </a:extLst>
          </p:cNvPr>
          <p:cNvPicPr>
            <a:picLocks noChangeAspect="1"/>
          </p:cNvPicPr>
          <p:nvPr/>
        </p:nvPicPr>
        <p:blipFill>
          <a:blip r:embed="rId5"/>
          <a:stretch>
            <a:fillRect/>
          </a:stretch>
        </p:blipFill>
        <p:spPr>
          <a:xfrm>
            <a:off x="4202733" y="3082235"/>
            <a:ext cx="6507837" cy="628738"/>
          </a:xfrm>
          <a:prstGeom prst="rect">
            <a:avLst/>
          </a:prstGeom>
        </p:spPr>
      </p:pic>
      <p:pic>
        <p:nvPicPr>
          <p:cNvPr id="14" name="Image 13">
            <a:extLst>
              <a:ext uri="{FF2B5EF4-FFF2-40B4-BE49-F238E27FC236}">
                <a16:creationId xmlns:a16="http://schemas.microsoft.com/office/drawing/2014/main" id="{4341450B-38A5-3681-8B17-2BE92F01E561}"/>
              </a:ext>
            </a:extLst>
          </p:cNvPr>
          <p:cNvPicPr>
            <a:picLocks noChangeAspect="1"/>
          </p:cNvPicPr>
          <p:nvPr/>
        </p:nvPicPr>
        <p:blipFill>
          <a:blip r:embed="rId6"/>
          <a:stretch>
            <a:fillRect/>
          </a:stretch>
        </p:blipFill>
        <p:spPr>
          <a:xfrm>
            <a:off x="2938041" y="4477548"/>
            <a:ext cx="5744033" cy="1782382"/>
          </a:xfrm>
          <a:prstGeom prst="rect">
            <a:avLst/>
          </a:prstGeom>
        </p:spPr>
      </p:pic>
      <p:sp>
        <p:nvSpPr>
          <p:cNvPr id="15" name="ZoneTexte 14">
            <a:extLst>
              <a:ext uri="{FF2B5EF4-FFF2-40B4-BE49-F238E27FC236}">
                <a16:creationId xmlns:a16="http://schemas.microsoft.com/office/drawing/2014/main" id="{4EF3B8B4-091C-102A-6A99-4E55AC0555BD}"/>
              </a:ext>
            </a:extLst>
          </p:cNvPr>
          <p:cNvSpPr txBox="1"/>
          <p:nvPr/>
        </p:nvSpPr>
        <p:spPr>
          <a:xfrm>
            <a:off x="9229141" y="4049583"/>
            <a:ext cx="2761770" cy="2062103"/>
          </a:xfrm>
          <a:prstGeom prst="rect">
            <a:avLst/>
          </a:prstGeom>
          <a:noFill/>
          <a:ln w="19050">
            <a:solidFill>
              <a:srgbClr val="009999"/>
            </a:solidFill>
          </a:ln>
        </p:spPr>
        <p:txBody>
          <a:bodyPr wrap="square">
            <a:spAutoFit/>
          </a:bodyPr>
          <a:lstStyle/>
          <a:p>
            <a:pPr algn="ctr"/>
            <a:r>
              <a:rPr lang="fr-FR" sz="1600" b="1" dirty="0">
                <a:solidFill>
                  <a:srgbClr val="FFC000"/>
                </a:solidFill>
              </a:rPr>
              <a:t>Vous serez invité à remplir un formulaire pour accéder au site de gestion </a:t>
            </a:r>
            <a:r>
              <a:rPr lang="fr-FR" sz="1600" b="1" dirty="0">
                <a:solidFill>
                  <a:srgbClr val="009999"/>
                </a:solidFill>
              </a:rPr>
              <a:t>2024.vacaf.org </a:t>
            </a:r>
            <a:r>
              <a:rPr lang="fr-FR" sz="1600" b="1" dirty="0">
                <a:solidFill>
                  <a:srgbClr val="FFC000"/>
                </a:solidFill>
              </a:rPr>
              <a:t>où vous réaliserez votre demande de conventionnement </a:t>
            </a:r>
            <a:r>
              <a:rPr lang="fr-FR" sz="1600" b="1" dirty="0" err="1">
                <a:solidFill>
                  <a:srgbClr val="FFC000"/>
                </a:solidFill>
              </a:rPr>
              <a:t>Pass</a:t>
            </a:r>
            <a:r>
              <a:rPr lang="fr-FR" sz="1600" b="1" dirty="0">
                <a:solidFill>
                  <a:srgbClr val="FFC000"/>
                </a:solidFill>
              </a:rPr>
              <a:t> colo.  Consultez le « Kit partenaire </a:t>
            </a:r>
            <a:r>
              <a:rPr lang="fr-FR" sz="1600" b="1" dirty="0" err="1">
                <a:solidFill>
                  <a:srgbClr val="FFC000"/>
                </a:solidFill>
              </a:rPr>
              <a:t>Pass</a:t>
            </a:r>
            <a:r>
              <a:rPr lang="fr-FR" sz="1600" b="1" dirty="0">
                <a:solidFill>
                  <a:srgbClr val="FFC000"/>
                </a:solidFill>
              </a:rPr>
              <a:t> colo »</a:t>
            </a:r>
            <a:endParaRPr lang="fr-FR" sz="16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1633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A717947-EB5D-9AAE-6805-E856E39827A2}"/>
              </a:ext>
            </a:extLst>
          </p:cNvPr>
          <p:cNvPicPr>
            <a:picLocks noChangeAspect="1"/>
          </p:cNvPicPr>
          <p:nvPr/>
        </p:nvPicPr>
        <p:blipFill>
          <a:blip r:embed="rId3"/>
          <a:stretch>
            <a:fillRect/>
          </a:stretch>
        </p:blipFill>
        <p:spPr>
          <a:xfrm>
            <a:off x="8875369" y="112356"/>
            <a:ext cx="2962859" cy="2590713"/>
          </a:xfrm>
          <a:prstGeom prst="rect">
            <a:avLst/>
          </a:prstGeom>
        </p:spPr>
      </p:pic>
      <p:cxnSp>
        <p:nvCxnSpPr>
          <p:cNvPr id="11" name="Connecteur droit 10">
            <a:extLst>
              <a:ext uri="{FF2B5EF4-FFF2-40B4-BE49-F238E27FC236}">
                <a16:creationId xmlns:a16="http://schemas.microsoft.com/office/drawing/2014/main" id="{19CB0A27-5448-685C-CC27-D025C514ABB3}"/>
              </a:ext>
            </a:extLst>
          </p:cNvPr>
          <p:cNvCxnSpPr/>
          <p:nvPr/>
        </p:nvCxnSpPr>
        <p:spPr>
          <a:xfrm>
            <a:off x="176270" y="396607"/>
            <a:ext cx="0" cy="6059277"/>
          </a:xfrm>
          <a:prstGeom prst="line">
            <a:avLst/>
          </a:prstGeom>
          <a:ln w="5715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A4CDB745-8877-9035-5F9D-3093E16C82DB}"/>
              </a:ext>
            </a:extLst>
          </p:cNvPr>
          <p:cNvCxnSpPr>
            <a:cxnSpLocks/>
          </p:cNvCxnSpPr>
          <p:nvPr/>
        </p:nvCxnSpPr>
        <p:spPr>
          <a:xfrm>
            <a:off x="346578" y="6455884"/>
            <a:ext cx="1114401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17" name="Image 16">
            <a:extLst>
              <a:ext uri="{FF2B5EF4-FFF2-40B4-BE49-F238E27FC236}">
                <a16:creationId xmlns:a16="http://schemas.microsoft.com/office/drawing/2014/main" id="{C7162D10-F104-267F-D776-B3BB5C0E7FBD}"/>
              </a:ext>
            </a:extLst>
          </p:cNvPr>
          <p:cNvPicPr>
            <a:picLocks noChangeAspect="1"/>
          </p:cNvPicPr>
          <p:nvPr/>
        </p:nvPicPr>
        <p:blipFill>
          <a:blip r:embed="rId4"/>
          <a:stretch>
            <a:fillRect/>
          </a:stretch>
        </p:blipFill>
        <p:spPr>
          <a:xfrm>
            <a:off x="699456" y="2627406"/>
            <a:ext cx="7453023" cy="3755920"/>
          </a:xfrm>
          <a:prstGeom prst="rect">
            <a:avLst/>
          </a:prstGeom>
        </p:spPr>
      </p:pic>
      <p:sp>
        <p:nvSpPr>
          <p:cNvPr id="4" name="ZoneTexte 3">
            <a:extLst>
              <a:ext uri="{FF2B5EF4-FFF2-40B4-BE49-F238E27FC236}">
                <a16:creationId xmlns:a16="http://schemas.microsoft.com/office/drawing/2014/main" id="{67B676AE-2A3B-7072-C0C3-D7950A1F684D}"/>
              </a:ext>
            </a:extLst>
          </p:cNvPr>
          <p:cNvSpPr txBox="1"/>
          <p:nvPr/>
        </p:nvSpPr>
        <p:spPr>
          <a:xfrm>
            <a:off x="776575" y="405414"/>
            <a:ext cx="6097836" cy="369332"/>
          </a:xfrm>
          <a:prstGeom prst="rect">
            <a:avLst/>
          </a:prstGeom>
          <a:noFill/>
        </p:spPr>
        <p:txBody>
          <a:bodyPr wrap="square">
            <a:spAutoFit/>
          </a:bodyPr>
          <a:lstStyle/>
          <a:p>
            <a:pPr algn="l">
              <a:lnSpc>
                <a:spcPct val="100000"/>
              </a:lnSpc>
              <a:spcBef>
                <a:spcPts val="0"/>
              </a:spcBef>
            </a:pPr>
            <a:r>
              <a:rPr lang="fr-FR" b="1" dirty="0">
                <a:solidFill>
                  <a:srgbClr val="009999"/>
                </a:solidFill>
              </a:rPr>
              <a:t>Etape 1 : Demander un conventionnement </a:t>
            </a:r>
            <a:r>
              <a:rPr lang="fr-FR" b="1" dirty="0" err="1">
                <a:solidFill>
                  <a:srgbClr val="009999"/>
                </a:solidFill>
              </a:rPr>
              <a:t>Pass</a:t>
            </a:r>
            <a:r>
              <a:rPr lang="fr-FR" b="1" dirty="0">
                <a:solidFill>
                  <a:srgbClr val="009999"/>
                </a:solidFill>
              </a:rPr>
              <a:t> colo</a:t>
            </a:r>
          </a:p>
        </p:txBody>
      </p:sp>
      <p:sp>
        <p:nvSpPr>
          <p:cNvPr id="7" name="ZoneTexte 6">
            <a:extLst>
              <a:ext uri="{FF2B5EF4-FFF2-40B4-BE49-F238E27FC236}">
                <a16:creationId xmlns:a16="http://schemas.microsoft.com/office/drawing/2014/main" id="{4E0E53BC-1C7A-DDA5-DE3F-D986FC4F8089}"/>
              </a:ext>
            </a:extLst>
          </p:cNvPr>
          <p:cNvSpPr txBox="1"/>
          <p:nvPr/>
        </p:nvSpPr>
        <p:spPr>
          <a:xfrm>
            <a:off x="776574" y="1153183"/>
            <a:ext cx="7662341" cy="1477328"/>
          </a:xfrm>
          <a:prstGeom prst="rect">
            <a:avLst/>
          </a:prstGeom>
          <a:noFill/>
        </p:spPr>
        <p:txBody>
          <a:bodyPr wrap="square">
            <a:spAutoFit/>
          </a:bodyPr>
          <a:lstStyle/>
          <a:p>
            <a:pPr algn="l">
              <a:lnSpc>
                <a:spcPct val="100000"/>
              </a:lnSpc>
              <a:spcBef>
                <a:spcPts val="0"/>
              </a:spcBef>
            </a:pPr>
            <a:r>
              <a:rPr lang="fr-FR" sz="1800" b="1" u="sng" dirty="0"/>
              <a:t>Vous êtes déjà labellisé AVE</a:t>
            </a:r>
            <a:r>
              <a:rPr lang="fr-FR" sz="1800" dirty="0"/>
              <a:t>, la demande se réalise via le site </a:t>
            </a:r>
          </a:p>
          <a:p>
            <a:pPr algn="l">
              <a:lnSpc>
                <a:spcPct val="100000"/>
              </a:lnSpc>
              <a:spcBef>
                <a:spcPts val="0"/>
              </a:spcBef>
            </a:pPr>
            <a:endParaRPr lang="fr-FR" b="1" dirty="0">
              <a:solidFill>
                <a:srgbClr val="009999"/>
              </a:solidFill>
            </a:endParaRPr>
          </a:p>
          <a:p>
            <a:pPr algn="ctr">
              <a:lnSpc>
                <a:spcPct val="100000"/>
              </a:lnSpc>
              <a:spcBef>
                <a:spcPts val="0"/>
              </a:spcBef>
            </a:pPr>
            <a:r>
              <a:rPr lang="fr-FR" sz="1800" b="1" dirty="0">
                <a:solidFill>
                  <a:srgbClr val="009999"/>
                </a:solidFill>
              </a:rPr>
              <a:t>2024.vacaf.org</a:t>
            </a:r>
          </a:p>
          <a:p>
            <a:pPr algn="l">
              <a:lnSpc>
                <a:spcPct val="100000"/>
              </a:lnSpc>
              <a:spcBef>
                <a:spcPts val="0"/>
              </a:spcBef>
            </a:pPr>
            <a:endParaRPr lang="fr-FR" sz="1800" dirty="0"/>
          </a:p>
          <a:p>
            <a:pPr algn="l">
              <a:lnSpc>
                <a:spcPct val="100000"/>
              </a:lnSpc>
              <a:spcBef>
                <a:spcPts val="0"/>
              </a:spcBef>
            </a:pPr>
            <a:r>
              <a:rPr lang="fr-FR" dirty="0"/>
              <a:t>A partir de la page d’accueil : </a:t>
            </a:r>
            <a:endParaRPr lang="fr-FR" sz="1800" dirty="0"/>
          </a:p>
        </p:txBody>
      </p:sp>
    </p:spTree>
    <p:extLst>
      <p:ext uri="{BB962C8B-B14F-4D97-AF65-F5344CB8AC3E}">
        <p14:creationId xmlns:p14="http://schemas.microsoft.com/office/powerpoint/2010/main" val="4115912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A025053-CACB-B284-B8B7-CD3D96044596}"/>
              </a:ext>
            </a:extLst>
          </p:cNvPr>
          <p:cNvPicPr>
            <a:picLocks noChangeAspect="1"/>
          </p:cNvPicPr>
          <p:nvPr/>
        </p:nvPicPr>
        <p:blipFill>
          <a:blip r:embed="rId3"/>
          <a:stretch>
            <a:fillRect/>
          </a:stretch>
        </p:blipFill>
        <p:spPr>
          <a:xfrm>
            <a:off x="8610483" y="205358"/>
            <a:ext cx="3234938" cy="1538014"/>
          </a:xfrm>
          <a:prstGeom prst="rect">
            <a:avLst/>
          </a:prstGeom>
        </p:spPr>
      </p:pic>
      <p:cxnSp>
        <p:nvCxnSpPr>
          <p:cNvPr id="15" name="Connecteur droit 14">
            <a:extLst>
              <a:ext uri="{FF2B5EF4-FFF2-40B4-BE49-F238E27FC236}">
                <a16:creationId xmlns:a16="http://schemas.microsoft.com/office/drawing/2014/main" id="{698F4D0C-1C9F-5A9A-8136-1C219EF980FB}"/>
              </a:ext>
            </a:extLst>
          </p:cNvPr>
          <p:cNvCxnSpPr>
            <a:cxnSpLocks/>
          </p:cNvCxnSpPr>
          <p:nvPr/>
        </p:nvCxnSpPr>
        <p:spPr>
          <a:xfrm>
            <a:off x="191432" y="52754"/>
            <a:ext cx="0" cy="6434010"/>
          </a:xfrm>
          <a:prstGeom prst="line">
            <a:avLst/>
          </a:prstGeom>
          <a:ln w="57150">
            <a:solidFill>
              <a:srgbClr val="009999"/>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3D7E0397-6A5F-B4A9-DA45-162D6712AC10}"/>
              </a:ext>
            </a:extLst>
          </p:cNvPr>
          <p:cNvCxnSpPr>
            <a:cxnSpLocks/>
          </p:cNvCxnSpPr>
          <p:nvPr/>
        </p:nvCxnSpPr>
        <p:spPr>
          <a:xfrm>
            <a:off x="401662" y="6486764"/>
            <a:ext cx="11496555"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9AC05419-AE57-1DEE-7277-A758A6838C2D}"/>
              </a:ext>
            </a:extLst>
          </p:cNvPr>
          <p:cNvSpPr txBox="1"/>
          <p:nvPr/>
        </p:nvSpPr>
        <p:spPr>
          <a:xfrm>
            <a:off x="8621420" y="3000770"/>
            <a:ext cx="3224001" cy="2800767"/>
          </a:xfrm>
          <a:prstGeom prst="rect">
            <a:avLst/>
          </a:prstGeom>
          <a:noFill/>
          <a:ln w="19050">
            <a:solidFill>
              <a:srgbClr val="009999"/>
            </a:solidFill>
          </a:ln>
        </p:spPr>
        <p:txBody>
          <a:bodyPr wrap="square">
            <a:spAutoFit/>
          </a:bodyPr>
          <a:lstStyle/>
          <a:p>
            <a:pPr algn="ctr"/>
            <a:r>
              <a:rPr lang="fr-FR" sz="1600" b="1" dirty="0">
                <a:solidFill>
                  <a:srgbClr val="FFC000"/>
                </a:solidFill>
              </a:rPr>
              <a:t>Vous devez vous munir de : </a:t>
            </a:r>
          </a:p>
          <a:p>
            <a:pPr algn="ctr"/>
            <a:endParaRPr lang="fr-FR" sz="1600" b="1" dirty="0">
              <a:solidFill>
                <a:srgbClr val="FFC000"/>
              </a:solidFill>
            </a:endParaRPr>
          </a:p>
          <a:p>
            <a:pPr marL="285750" indent="-285750">
              <a:buFont typeface="Arial" panose="020B0604020202020204" pitchFamily="34" charset="0"/>
              <a:buChar char="•"/>
            </a:pPr>
            <a:r>
              <a:rPr lang="fr-FR" sz="1600" b="1" dirty="0">
                <a:solidFill>
                  <a:srgbClr val="009999"/>
                </a:solidFill>
              </a:rPr>
              <a:t>Votre avis </a:t>
            </a:r>
            <a:r>
              <a:rPr lang="fr-FR" sz="1600" b="1" dirty="0" err="1">
                <a:solidFill>
                  <a:srgbClr val="009999"/>
                </a:solidFill>
              </a:rPr>
              <a:t>Siren</a:t>
            </a:r>
            <a:endParaRPr lang="fr-FR" sz="1600" b="1" dirty="0">
              <a:solidFill>
                <a:srgbClr val="009999"/>
              </a:solidFill>
            </a:endParaRPr>
          </a:p>
          <a:p>
            <a:pPr marL="285750" indent="-285750">
              <a:buFont typeface="Arial" panose="020B0604020202020204" pitchFamily="34" charset="0"/>
              <a:buChar char="•"/>
            </a:pPr>
            <a:r>
              <a:rPr lang="fr-FR" sz="1600" b="1" dirty="0">
                <a:solidFill>
                  <a:srgbClr val="009999"/>
                </a:solidFill>
              </a:rPr>
              <a:t>Votre numéro organisateur </a:t>
            </a:r>
            <a:r>
              <a:rPr lang="fr-FR" sz="1600" b="1" dirty="0" err="1">
                <a:solidFill>
                  <a:srgbClr val="009999"/>
                </a:solidFill>
              </a:rPr>
              <a:t>Sdjes</a:t>
            </a:r>
            <a:endParaRPr lang="fr-FR" sz="1600" b="1" dirty="0">
              <a:solidFill>
                <a:srgbClr val="009999"/>
              </a:solidFill>
            </a:endParaRPr>
          </a:p>
          <a:p>
            <a:pPr marL="285750" indent="-285750">
              <a:buFont typeface="Arial" panose="020B0604020202020204" pitchFamily="34" charset="0"/>
              <a:buChar char="•"/>
            </a:pPr>
            <a:r>
              <a:rPr lang="fr-FR" sz="1600" b="1" dirty="0">
                <a:solidFill>
                  <a:srgbClr val="009999"/>
                </a:solidFill>
              </a:rPr>
              <a:t>Votre catalogue de séjours, à télécharger dans la rubrique « autres documents optionnels », pour nous permettre de vérifier l’éligibilité des séjours </a:t>
            </a:r>
            <a:endParaRPr lang="fr-FR" sz="1600" b="1" dirty="0">
              <a:solidFill>
                <a:srgbClr val="FFC000"/>
              </a:solidFill>
              <a:effectLst>
                <a:outerShdw blurRad="38100" dist="38100" dir="2700000" algn="tl">
                  <a:srgbClr val="000000">
                    <a:alpha val="43137"/>
                  </a:srgbClr>
                </a:outerShdw>
              </a:effectLst>
            </a:endParaRPr>
          </a:p>
        </p:txBody>
      </p:sp>
      <p:pic>
        <p:nvPicPr>
          <p:cNvPr id="9" name="Image 8">
            <a:extLst>
              <a:ext uri="{FF2B5EF4-FFF2-40B4-BE49-F238E27FC236}">
                <a16:creationId xmlns:a16="http://schemas.microsoft.com/office/drawing/2014/main" id="{95D4F0BD-F8BA-CFE8-FED3-9C362E91317A}"/>
              </a:ext>
            </a:extLst>
          </p:cNvPr>
          <p:cNvPicPr>
            <a:picLocks noChangeAspect="1"/>
          </p:cNvPicPr>
          <p:nvPr/>
        </p:nvPicPr>
        <p:blipFill>
          <a:blip r:embed="rId4"/>
          <a:stretch>
            <a:fillRect/>
          </a:stretch>
        </p:blipFill>
        <p:spPr>
          <a:xfrm>
            <a:off x="313919" y="205358"/>
            <a:ext cx="4073892" cy="6128801"/>
          </a:xfrm>
          <a:prstGeom prst="rect">
            <a:avLst/>
          </a:prstGeom>
        </p:spPr>
      </p:pic>
      <p:pic>
        <p:nvPicPr>
          <p:cNvPr id="11" name="Image 10">
            <a:extLst>
              <a:ext uri="{FF2B5EF4-FFF2-40B4-BE49-F238E27FC236}">
                <a16:creationId xmlns:a16="http://schemas.microsoft.com/office/drawing/2014/main" id="{DD0BF292-80C2-7F4B-A9DE-7F48A43227A0}"/>
              </a:ext>
            </a:extLst>
          </p:cNvPr>
          <p:cNvPicPr>
            <a:picLocks noChangeAspect="1"/>
          </p:cNvPicPr>
          <p:nvPr/>
        </p:nvPicPr>
        <p:blipFill>
          <a:blip r:embed="rId5"/>
          <a:stretch>
            <a:fillRect/>
          </a:stretch>
        </p:blipFill>
        <p:spPr>
          <a:xfrm>
            <a:off x="4387811" y="488896"/>
            <a:ext cx="3994894" cy="5921566"/>
          </a:xfrm>
          <a:prstGeom prst="rect">
            <a:avLst/>
          </a:prstGeom>
        </p:spPr>
      </p:pic>
    </p:spTree>
    <p:extLst>
      <p:ext uri="{BB962C8B-B14F-4D97-AF65-F5344CB8AC3E}">
        <p14:creationId xmlns:p14="http://schemas.microsoft.com/office/powerpoint/2010/main" val="314134784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TotalTime>
  <Words>1238</Words>
  <Application>Microsoft Office PowerPoint</Application>
  <PresentationFormat>Grand écran</PresentationFormat>
  <Paragraphs>141</Paragraphs>
  <Slides>13</Slides>
  <Notes>13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Calibri</vt:lpstr>
      <vt:lpstr>Calibri Light</vt:lpstr>
      <vt:lpstr>Wingdings</vt:lpstr>
      <vt:lpstr>Thème Office</vt:lpstr>
      <vt:lpstr>Dispositif  Pass colo</vt:lpstr>
      <vt:lpstr>Publics visés et articulation avec les autres aides   Destiné aux enfants qui fêtent leurs 11 ans dans l’année considérée. Enfants nés en 2013 pour l’année 2024.  (s’il n’est pas utilisé l’année des 11 ans, l’enfant pourra en bénéficier l’année suivante, année de ses 12 ans)  Attribué sur critères de ressources, au bénéfice des familles justifiant d’un quotient familial inférieur ou égal à 1500 :    - 350 € pour les QF jusqu’à 200 €  - 300 € pour les QF compris entre 201 et 700 €  - 250 € pour les QF compris entre 701 et 1200 €  - 200 € pour les QF compris entre 1 201 et 1 500 €   Le Pass colo est systématiquement activé en première intention et cumulable avec toutes les aides aux colos (AVE, « colos apprenantes », collectivités, CSE, …).   Il appartient donc aux organisateurs de séjours d’activer toutes ou partie des aides en fonction de l’éligibilité de la famille sachant que l’aide des Caf devra être activée en dernier. La famille a la possibilité de choisir le séjour où elle souhaite déduire le Pass colo.  Nominatif et incessible, le Pass colo ne peut être utilisé qu’une seule fois par enfant.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Dispositif  Pass colo</dc:title>
  <dc:creator>Anne ZENOU 348</dc:creator>
  <cp:lastModifiedBy>Carine DALUS 371</cp:lastModifiedBy>
  <cp:revision>35</cp:revision>
  <dcterms:created xsi:type="dcterms:W3CDTF">2024-04-22T12:52:11Z</dcterms:created>
  <dcterms:modified xsi:type="dcterms:W3CDTF">2024-06-10T09:29:01Z</dcterms:modified>
</cp:coreProperties>
</file>