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2" r:id="rId2"/>
    <p:sldId id="273" r:id="rId3"/>
    <p:sldId id="278" r:id="rId4"/>
    <p:sldId id="288" r:id="rId5"/>
    <p:sldId id="298" r:id="rId6"/>
    <p:sldId id="300" r:id="rId7"/>
    <p:sldId id="287" r:id="rId8"/>
    <p:sldId id="289" r:id="rId9"/>
    <p:sldId id="286" r:id="rId10"/>
    <p:sldId id="284" r:id="rId11"/>
    <p:sldId id="299" r:id="rId12"/>
    <p:sldId id="290" r:id="rId13"/>
    <p:sldId id="294" r:id="rId14"/>
    <p:sldId id="295" r:id="rId15"/>
    <p:sldId id="296" r:id="rId16"/>
    <p:sldId id="297" r:id="rId17"/>
    <p:sldId id="293" r:id="rId18"/>
    <p:sldId id="291" r:id="rId19"/>
    <p:sldId id="301" r:id="rId20"/>
    <p:sldId id="302" r:id="rId21"/>
    <p:sldId id="292" r:id="rId22"/>
    <p:sldId id="267" r:id="rId23"/>
    <p:sldId id="281" r:id="rId24"/>
  </p:sldIdLst>
  <p:sldSz cx="12192000" cy="6858000"/>
  <p:notesSz cx="6811963" cy="9942513"/>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23" autoAdjust="0"/>
    <p:restoredTop sz="94830"/>
  </p:normalViewPr>
  <p:slideViewPr>
    <p:cSldViewPr snapToGrid="0">
      <p:cViewPr varScale="1">
        <p:scale>
          <a:sx n="103" d="100"/>
          <a:sy n="103" d="100"/>
        </p:scale>
        <p:origin x="114" y="34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51851" cy="498852"/>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40C5F7C-3F93-522E-4DB1-E016D699CBB6}"/>
              </a:ext>
            </a:extLst>
          </p:cNvPr>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lang="fr-FR" sz="1200"/>
            </a:lvl1pPr>
          </a:lstStyle>
          <a:p>
            <a:pPr rtl="0"/>
            <a:fld id="{11981A8F-F8CB-4A60-B371-E3ABCE093EB5}" type="datetime1">
              <a:rPr lang="fr-FR" smtClean="0"/>
              <a:t>27/04/2023</a:t>
            </a:fld>
            <a:endParaRPr lang="fr-FR" dirty="0"/>
          </a:p>
        </p:txBody>
      </p:sp>
      <p:sp>
        <p:nvSpPr>
          <p:cNvPr id="4" name="Espace réservé du pied de page 3">
            <a:extLst>
              <a:ext uri="{FF2B5EF4-FFF2-40B4-BE49-F238E27FC236}">
                <a16:creationId xmlns:a16="http://schemas.microsoft.com/office/drawing/2014/main" id="{82DB79D9-119F-07C7-DC8E-1956644EEE97}"/>
              </a:ext>
            </a:extLst>
          </p:cNvPr>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30B67CF1-7BD0-9ABA-036D-3A8479FC0985}"/>
              </a:ext>
            </a:extLst>
          </p:cNvPr>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lang="fr-FR" sz="1200"/>
            </a:lvl1pPr>
          </a:lstStyle>
          <a:p>
            <a:pPr rtl="0"/>
            <a:fld id="{49E357A0-8177-46BC-BFCE-19D99E3453CC}" type="slidenum">
              <a:rPr lang="fr-FR" smtClean="0"/>
              <a:t>‹N°›</a:t>
            </a:fld>
            <a:endParaRPr lang="fr-FR"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lang="fr-FR" sz="1200"/>
            </a:lvl1pPr>
          </a:lstStyle>
          <a:p>
            <a:pPr rtl="0"/>
            <a:endParaRPr lang="fr-FR" noProof="0" dirty="0"/>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lang="fr-FR" sz="1200"/>
            </a:lvl1pPr>
          </a:lstStyle>
          <a:p>
            <a:fld id="{4635417C-10DF-49C2-ABEB-E29599246657}" type="datetime1">
              <a:rPr lang="fr-FR" smtClean="0"/>
              <a:pPr/>
              <a:t>27/04/2023</a:t>
            </a:fld>
            <a:endParaRPr lang="fr-FR" dirty="0"/>
          </a:p>
        </p:txBody>
      </p:sp>
      <p:sp>
        <p:nvSpPr>
          <p:cNvPr id="4" name="Espace réservé de l’image des diapositives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noProof="0" dirty="0"/>
          </a:p>
        </p:txBody>
      </p:sp>
      <p:sp>
        <p:nvSpPr>
          <p:cNvPr id="5" name="Espace réservé des commentaires 4"/>
          <p:cNvSpPr>
            <a:spLocks noGrp="1"/>
          </p:cNvSpPr>
          <p:nvPr>
            <p:ph type="body" sz="quarter" idx="3"/>
          </p:nvPr>
        </p:nvSpPr>
        <p:spPr>
          <a:xfrm>
            <a:off x="681197" y="4784835"/>
            <a:ext cx="5449570" cy="3914864"/>
          </a:xfrm>
          <a:prstGeom prst="rect">
            <a:avLst/>
          </a:prstGeom>
        </p:spPr>
        <p:txBody>
          <a:bodyPr vert="horz" lIns="91440" tIns="45720" rIns="91440" bIns="45720" rtlCol="0"/>
          <a:lstStyle>
            <a:defPPr>
              <a:defRPr lang="fr-FR"/>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lang="fr-FR" sz="1200"/>
            </a:lvl1pPr>
          </a:lstStyle>
          <a:p>
            <a:pPr rtl="0"/>
            <a:endParaRPr lang="fr-FR" noProof="0" dirty="0"/>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lang="fr-FR" sz="1200"/>
            </a:lvl1pPr>
          </a:lstStyle>
          <a:p>
            <a:pPr rtl="0"/>
            <a:fld id="{7C366290-4595-5745-A50F-D5EC13BAC604}" type="slidenum">
              <a:rPr lang="fr-FR" noProof="0" smtClean="0"/>
              <a:t>‹N°›</a:t>
            </a:fld>
            <a:endParaRPr lang="fr-FR"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a:t>
            </a:fld>
            <a:endParaRPr lang="fr-FR" noProof="0" dirty="0"/>
          </a:p>
        </p:txBody>
      </p:sp>
    </p:spTree>
    <p:extLst>
      <p:ext uri="{BB962C8B-B14F-4D97-AF65-F5344CB8AC3E}">
        <p14:creationId xmlns:p14="http://schemas.microsoft.com/office/powerpoint/2010/main" val="355268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13</a:t>
            </a:fld>
            <a:endParaRPr lang="fr-FR" noProof="0" dirty="0"/>
          </a:p>
        </p:txBody>
      </p:sp>
    </p:spTree>
    <p:extLst>
      <p:ext uri="{BB962C8B-B14F-4D97-AF65-F5344CB8AC3E}">
        <p14:creationId xmlns:p14="http://schemas.microsoft.com/office/powerpoint/2010/main" val="169834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14</a:t>
            </a:fld>
            <a:endParaRPr lang="fr-FR" noProof="0" dirty="0"/>
          </a:p>
        </p:txBody>
      </p:sp>
    </p:spTree>
    <p:extLst>
      <p:ext uri="{BB962C8B-B14F-4D97-AF65-F5344CB8AC3E}">
        <p14:creationId xmlns:p14="http://schemas.microsoft.com/office/powerpoint/2010/main" val="30542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15</a:t>
            </a:fld>
            <a:endParaRPr lang="fr-FR" noProof="0" dirty="0"/>
          </a:p>
        </p:txBody>
      </p:sp>
    </p:spTree>
    <p:extLst>
      <p:ext uri="{BB962C8B-B14F-4D97-AF65-F5344CB8AC3E}">
        <p14:creationId xmlns:p14="http://schemas.microsoft.com/office/powerpoint/2010/main" val="159211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16</a:t>
            </a:fld>
            <a:endParaRPr lang="fr-FR" noProof="0" dirty="0"/>
          </a:p>
        </p:txBody>
      </p:sp>
    </p:spTree>
    <p:extLst>
      <p:ext uri="{BB962C8B-B14F-4D97-AF65-F5344CB8AC3E}">
        <p14:creationId xmlns:p14="http://schemas.microsoft.com/office/powerpoint/2010/main" val="407846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17</a:t>
            </a:fld>
            <a:endParaRPr lang="fr-FR" noProof="0" dirty="0"/>
          </a:p>
        </p:txBody>
      </p:sp>
    </p:spTree>
    <p:extLst>
      <p:ext uri="{BB962C8B-B14F-4D97-AF65-F5344CB8AC3E}">
        <p14:creationId xmlns:p14="http://schemas.microsoft.com/office/powerpoint/2010/main" val="166980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18</a:t>
            </a:fld>
            <a:endParaRPr lang="fr-FR" noProof="0" dirty="0"/>
          </a:p>
        </p:txBody>
      </p:sp>
    </p:spTree>
    <p:extLst>
      <p:ext uri="{BB962C8B-B14F-4D97-AF65-F5344CB8AC3E}">
        <p14:creationId xmlns:p14="http://schemas.microsoft.com/office/powerpoint/2010/main" val="3360016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19</a:t>
            </a:fld>
            <a:endParaRPr lang="fr-FR" noProof="0" dirty="0"/>
          </a:p>
        </p:txBody>
      </p:sp>
    </p:spTree>
    <p:extLst>
      <p:ext uri="{BB962C8B-B14F-4D97-AF65-F5344CB8AC3E}">
        <p14:creationId xmlns:p14="http://schemas.microsoft.com/office/powerpoint/2010/main" val="104438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20</a:t>
            </a:fld>
            <a:endParaRPr lang="fr-FR" noProof="0" dirty="0"/>
          </a:p>
        </p:txBody>
      </p:sp>
    </p:spTree>
    <p:extLst>
      <p:ext uri="{BB962C8B-B14F-4D97-AF65-F5344CB8AC3E}">
        <p14:creationId xmlns:p14="http://schemas.microsoft.com/office/powerpoint/2010/main" val="868961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21</a:t>
            </a:fld>
            <a:endParaRPr lang="fr-FR" noProof="0" dirty="0"/>
          </a:p>
        </p:txBody>
      </p:sp>
    </p:spTree>
    <p:extLst>
      <p:ext uri="{BB962C8B-B14F-4D97-AF65-F5344CB8AC3E}">
        <p14:creationId xmlns:p14="http://schemas.microsoft.com/office/powerpoint/2010/main" val="372063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7C366290-4595-5745-A50F-D5EC13BAC604}" type="slidenum">
              <a:rPr lang="fr-FR" smtClean="0"/>
              <a:t>22</a:t>
            </a:fld>
            <a:endParaRPr lang="fr-FR" dirty="0"/>
          </a:p>
        </p:txBody>
      </p:sp>
    </p:spTree>
    <p:extLst>
      <p:ext uri="{BB962C8B-B14F-4D97-AF65-F5344CB8AC3E}">
        <p14:creationId xmlns:p14="http://schemas.microsoft.com/office/powerpoint/2010/main" val="327722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7C366290-4595-5745-A50F-D5EC13BAC604}" type="slidenum">
              <a:rPr lang="fr-FR" smtClean="0"/>
              <a:t>2</a:t>
            </a:fld>
            <a:endParaRPr lang="fr-FR" dirty="0"/>
          </a:p>
        </p:txBody>
      </p:sp>
    </p:spTree>
    <p:extLst>
      <p:ext uri="{BB962C8B-B14F-4D97-AF65-F5344CB8AC3E}">
        <p14:creationId xmlns:p14="http://schemas.microsoft.com/office/powerpoint/2010/main" val="291572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23</a:t>
            </a:fld>
            <a:endParaRPr lang="fr-FR" noProof="0" dirty="0"/>
          </a:p>
        </p:txBody>
      </p:sp>
    </p:spTree>
    <p:extLst>
      <p:ext uri="{BB962C8B-B14F-4D97-AF65-F5344CB8AC3E}">
        <p14:creationId xmlns:p14="http://schemas.microsoft.com/office/powerpoint/2010/main" val="223035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3</a:t>
            </a:fld>
            <a:endParaRPr lang="fr-FR" noProof="0" dirty="0"/>
          </a:p>
        </p:txBody>
      </p:sp>
    </p:spTree>
    <p:extLst>
      <p:ext uri="{BB962C8B-B14F-4D97-AF65-F5344CB8AC3E}">
        <p14:creationId xmlns:p14="http://schemas.microsoft.com/office/powerpoint/2010/main" val="188899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4</a:t>
            </a:fld>
            <a:endParaRPr lang="fr-FR" noProof="0" dirty="0"/>
          </a:p>
        </p:txBody>
      </p:sp>
    </p:spTree>
    <p:extLst>
      <p:ext uri="{BB962C8B-B14F-4D97-AF65-F5344CB8AC3E}">
        <p14:creationId xmlns:p14="http://schemas.microsoft.com/office/powerpoint/2010/main" val="45423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7</a:t>
            </a:fld>
            <a:endParaRPr lang="fr-FR" noProof="0" dirty="0"/>
          </a:p>
        </p:txBody>
      </p:sp>
    </p:spTree>
    <p:extLst>
      <p:ext uri="{BB962C8B-B14F-4D97-AF65-F5344CB8AC3E}">
        <p14:creationId xmlns:p14="http://schemas.microsoft.com/office/powerpoint/2010/main" val="371486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8</a:t>
            </a:fld>
            <a:endParaRPr lang="fr-FR" noProof="0" dirty="0"/>
          </a:p>
        </p:txBody>
      </p:sp>
    </p:spTree>
    <p:extLst>
      <p:ext uri="{BB962C8B-B14F-4D97-AF65-F5344CB8AC3E}">
        <p14:creationId xmlns:p14="http://schemas.microsoft.com/office/powerpoint/2010/main" val="210352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9</a:t>
            </a:fld>
            <a:endParaRPr lang="fr-FR" noProof="0" dirty="0"/>
          </a:p>
        </p:txBody>
      </p:sp>
    </p:spTree>
    <p:extLst>
      <p:ext uri="{BB962C8B-B14F-4D97-AF65-F5344CB8AC3E}">
        <p14:creationId xmlns:p14="http://schemas.microsoft.com/office/powerpoint/2010/main" val="226663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10</a:t>
            </a:fld>
            <a:endParaRPr lang="fr-FR" noProof="0" dirty="0"/>
          </a:p>
        </p:txBody>
      </p:sp>
    </p:spTree>
    <p:extLst>
      <p:ext uri="{BB962C8B-B14F-4D97-AF65-F5344CB8AC3E}">
        <p14:creationId xmlns:p14="http://schemas.microsoft.com/office/powerpoint/2010/main" val="166315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12</a:t>
            </a:fld>
            <a:endParaRPr lang="fr-FR" noProof="0" dirty="0"/>
          </a:p>
        </p:txBody>
      </p:sp>
    </p:spTree>
    <p:extLst>
      <p:ext uri="{BB962C8B-B14F-4D97-AF65-F5344CB8AC3E}">
        <p14:creationId xmlns:p14="http://schemas.microsoft.com/office/powerpoint/2010/main" val="103103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 Form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4" name="Forme libre : Form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fr-FR" sz="6000"/>
            </a:lvl1pPr>
          </a:lstStyle>
          <a:p>
            <a:pPr rtl="0"/>
            <a:r>
              <a:rPr lang="fr-FR"/>
              <a:t>cliquez pour modifier le style du titre principal</a:t>
            </a:r>
          </a:p>
        </p:txBody>
      </p:sp>
      <p:sp>
        <p:nvSpPr>
          <p:cNvPr id="3" name="Sous-titr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fr-FR" sz="24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
        <p:nvSpPr>
          <p:cNvPr id="23" name="Forme libre : Form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Équipe x8">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5" name="Titr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39" name="Espace réservé d’image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0" name="Espace réservé d’image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1" name="Espace réservé d’image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7" name="Espace réservé du texte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48" name="Espace réservé du texte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49" name="Espace réservé du texte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50" name="Espace réservé du texte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52" name="Espace réservé du texte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53" name="Espace réservé du texte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54" name="Espace réservé du texte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55" name="Espace réservé du texte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2" name="Espace réservé d’image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3" name="Espace réservé d’image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7" name="Espace réservé d’image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8" name="Espace réservé d’image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9" name="Espace réservé du texte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0" name="Espace réservé du texte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1" name="Espace réservé du texte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2" name="Espace réservé du texte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3" name="Espace réservé du texte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14" name="Espace réservé du texte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15" name="Espace réservé du texte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16" name="Espace réservé du texte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ronologie">
    <p:spTree>
      <p:nvGrpSpPr>
        <p:cNvPr id="1" name=""/>
        <p:cNvGrpSpPr/>
        <p:nvPr/>
      </p:nvGrpSpPr>
      <p:grpSpPr>
        <a:xfrm>
          <a:off x="0" y="0"/>
          <a:ext cx="0" cy="0"/>
          <a:chOff x="0" y="0"/>
          <a:chExt cx="0" cy="0"/>
        </a:xfrm>
      </p:grpSpPr>
      <p:sp>
        <p:nvSpPr>
          <p:cNvPr id="49" name="Forme libre : Form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5" name="Forme libre : Form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5" name="Forme libre : Form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1" name="Forme libre : Form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1" name="Espace réservé du texte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29" name="Espace réservé du texte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30" name="Espace réservé du texte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32" name="Espace réservé du texte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33" name="Espace réservé du texte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52" name="Titr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6"/>
        </a:solidFill>
        <a:effectLst/>
      </p:bgPr>
    </p:bg>
    <p:spTree>
      <p:nvGrpSpPr>
        <p:cNvPr id="1" name=""/>
        <p:cNvGrpSpPr/>
        <p:nvPr/>
      </p:nvGrpSpPr>
      <p:grpSpPr>
        <a:xfrm>
          <a:off x="0" y="0"/>
          <a:ext cx="0" cy="0"/>
          <a:chOff x="0" y="0"/>
          <a:chExt cx="0" cy="0"/>
        </a:xfrm>
      </p:grpSpPr>
      <p:sp>
        <p:nvSpPr>
          <p:cNvPr id="23" name="Forme libre : Form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 Form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contenu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7" name="Espace réservé de la date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fr-FR">
                <a:solidFill>
                  <a:schemeClr val="accent1"/>
                </a:solidFill>
              </a:defRPr>
            </a:lvl1pPr>
          </a:lstStyle>
          <a:p>
            <a:pPr rtl="0"/>
            <a:r>
              <a:rPr lang="fr-FR"/>
              <a:t>20XX</a:t>
            </a:r>
          </a:p>
        </p:txBody>
      </p:sp>
      <p:sp>
        <p:nvSpPr>
          <p:cNvPr id="8" name="Espace réservé du pied de page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fr-FR">
                <a:solidFill>
                  <a:schemeClr val="accent1"/>
                </a:solidFill>
              </a:defRPr>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fr-FR">
                <a:solidFill>
                  <a:schemeClr val="accent1"/>
                </a:solidFill>
              </a:defRPr>
            </a:lvl1pPr>
          </a:lstStyle>
          <a:p>
            <a:pPr rtl="0"/>
            <a:fld id="{58FB4751-880F-D840-AAA9-3A15815CC996}" type="slidenum">
              <a:rPr lang="fr-FR" smtClean="0"/>
              <a:pPr/>
              <a:t>‹N°›</a:t>
            </a:fld>
            <a:endParaRPr lang="fr-FR" dirty="0"/>
          </a:p>
        </p:txBody>
      </p:sp>
      <p:sp>
        <p:nvSpPr>
          <p:cNvPr id="30" name="Forme libre : Form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 name="Espace réservé du texte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5" name="Espace réservé du texte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 name="Espace réservé du contenu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Titr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fr-FR" sz="4800">
                <a:solidFill>
                  <a:schemeClr val="accent1"/>
                </a:solidFill>
              </a:defRPr>
            </a:lvl1pPr>
          </a:lstStyle>
          <a:p>
            <a:pPr rtl="0"/>
            <a:r>
              <a:rPr lang="fr-FR"/>
              <a:t>cliquez pour modifier le style du titre principal	</a:t>
            </a:r>
          </a:p>
        </p:txBody>
      </p:sp>
      <p:cxnSp>
        <p:nvCxnSpPr>
          <p:cNvPr id="10" name="Connecteur droit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ois colonnes">
    <p:bg>
      <p:bgPr>
        <a:solidFill>
          <a:schemeClr val="bg2"/>
        </a:solidFill>
        <a:effectLst/>
      </p:bgPr>
    </p:bg>
    <p:spTree>
      <p:nvGrpSpPr>
        <p:cNvPr id="1" name=""/>
        <p:cNvGrpSpPr/>
        <p:nvPr/>
      </p:nvGrpSpPr>
      <p:grpSpPr>
        <a:xfrm>
          <a:off x="0" y="0"/>
          <a:ext cx="0" cy="0"/>
          <a:chOff x="0" y="0"/>
          <a:chExt cx="0" cy="0"/>
        </a:xfrm>
      </p:grpSpPr>
      <p:sp>
        <p:nvSpPr>
          <p:cNvPr id="27" name="Forme libre : Form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 Form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 name="Espace réservé du texte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2" y="1911096"/>
            <a:ext cx="3529584" cy="402336"/>
          </a:xfrm>
        </p:spPr>
        <p:txBody>
          <a:bodyPr rtlCol="0" anchor="ctr">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fr-FR">
                <a:solidFill>
                  <a:schemeClr val="accent1"/>
                </a:solidFill>
              </a:defRPr>
            </a:lvl1pPr>
          </a:lstStyle>
          <a:p>
            <a:pPr rtl="0"/>
            <a:r>
              <a:rPr lang="fr-FR"/>
              <a:t>20XX</a:t>
            </a:r>
          </a:p>
        </p:txBody>
      </p:sp>
      <p:sp>
        <p:nvSpPr>
          <p:cNvPr id="8" name="Espace réservé du pied de page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fr-FR">
                <a:solidFill>
                  <a:schemeClr val="accent1"/>
                </a:solidFill>
              </a:defRPr>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fr-FR">
                <a:solidFill>
                  <a:schemeClr val="accent1"/>
                </a:solidFill>
              </a:defRPr>
            </a:lvl1pPr>
          </a:lstStyle>
          <a:p>
            <a:pPr rtl="0"/>
            <a:fld id="{58FB4751-880F-D840-AAA9-3A15815CC996}" type="slidenum">
              <a:rPr lang="fr-FR" smtClean="0"/>
              <a:pPr/>
              <a:t>‹N°›</a:t>
            </a:fld>
            <a:endParaRPr lang="fr-FR" dirty="0"/>
          </a:p>
        </p:txBody>
      </p:sp>
      <p:sp>
        <p:nvSpPr>
          <p:cNvPr id="29" name="Titr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fr-FR" sz="4800">
                <a:solidFill>
                  <a:schemeClr val="accent1"/>
                </a:solidFill>
              </a:defRPr>
            </a:lvl1pPr>
          </a:lstStyle>
          <a:p>
            <a:pPr rtl="0"/>
            <a:r>
              <a:rPr lang="fr-FR"/>
              <a:t>cliquez pour modifier le style du titre principal	</a:t>
            </a:r>
          </a:p>
        </p:txBody>
      </p:sp>
      <p:sp>
        <p:nvSpPr>
          <p:cNvPr id="30" name="Espace réservé du texte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6" y="1911096"/>
            <a:ext cx="2944368" cy="402336"/>
          </a:xfrm>
        </p:spPr>
        <p:txBody>
          <a:bodyPr rtlCol="0" anchor="ctr">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31" name="Espace réservé du contenu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33" name="Connecteur droit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alternative">
    <p:bg>
      <p:bgPr>
        <a:solidFill>
          <a:schemeClr val="bg2"/>
        </a:solidFill>
        <a:effectLst/>
      </p:bgPr>
    </p:bg>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texte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fr-FR" sz="18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2" name="Titr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fr-FR" sz="4800"/>
            </a:lvl1pPr>
          </a:lstStyle>
          <a:p>
            <a:pPr rtl="0"/>
            <a:r>
              <a:rPr lang="fr-FR"/>
              <a:t>cliquez pour modifier le style du titre principal</a:t>
            </a:r>
          </a:p>
        </p:txBody>
      </p:sp>
      <p:sp>
        <p:nvSpPr>
          <p:cNvPr id="48" name="Forme libre : Form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2" name="Espace réservé d’image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ôture">
    <p:bg>
      <p:bgPr>
        <a:solidFill>
          <a:schemeClr val="accent6"/>
        </a:solidFill>
        <a:effectLst/>
      </p:bgPr>
    </p:bg>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2" name="Titr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fr-FR" sz="6000"/>
            </a:lvl1pPr>
          </a:lstStyle>
          <a:p>
            <a:pPr rtl="0"/>
            <a:r>
              <a:rPr lang="fr-FR"/>
              <a:t>cliquez pour modifier le style du titre principal</a:t>
            </a:r>
          </a:p>
        </p:txBody>
      </p:sp>
      <p:sp>
        <p:nvSpPr>
          <p:cNvPr id="3" name="Sous-titr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fr-FR" sz="24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
        <p:nvSpPr>
          <p:cNvPr id="16" name="Forme libre : Form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5" name="Forme libre : Form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3" name="Forme libre : Form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e la date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9" name="Forme libre : Form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1" name="Forme libre : Form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Titr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fr-FR" sz="4800"/>
            </a:lvl1pPr>
          </a:lstStyle>
          <a:p>
            <a:pPr rtl="0"/>
            <a:r>
              <a:rPr lang="fr-FR"/>
              <a:t>cliquez pour modifier le style du titre principal</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7" name="Forme libre : Form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Espace réservé de la date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fr-FR"/>
            </a:defPPr>
          </a:lstStyle>
          <a:p>
            <a:pPr rtl="0"/>
            <a:r>
              <a:rPr lang="fr-FR"/>
              <a:t>20XX</a:t>
            </a:r>
          </a:p>
        </p:txBody>
      </p:sp>
      <p:sp>
        <p:nvSpPr>
          <p:cNvPr id="3" name="Espace réservé du pied de page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4" name="Espace réservé du numéro de diapositive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5" name="Titr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fr-FR" sz="4800"/>
            </a:lvl1pPr>
          </a:lstStyle>
          <a:p>
            <a:pPr rtl="0"/>
            <a:r>
              <a:rPr lang="fr-FR"/>
              <a:t>cliquez pour modifier le style du titre principal</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1" name="Forme libre : Form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fr-FR" sz="3200"/>
            </a:lvl1pPr>
          </a:lstStyle>
          <a:p>
            <a:pPr rtl="0"/>
            <a:r>
              <a:rPr lang="fr-FR"/>
              <a:t>cliquez pour modifier le style du titre principal</a:t>
            </a:r>
          </a:p>
        </p:txBody>
      </p:sp>
      <p:sp>
        <p:nvSpPr>
          <p:cNvPr id="3" name="Espace réservé du contenu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D964CE25-BC90-F218-081D-1F318A66E636}"/>
              </a:ext>
            </a:extLst>
          </p:cNvPr>
          <p:cNvSpPr>
            <a:spLocks noGrp="1"/>
          </p:cNvSpPr>
          <p:nvPr>
            <p:ph type="body" sz="half" idx="2" hasCustomPrompt="1"/>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dirty="0"/>
              <a:t>Modifiez les styles du texte du masque</a:t>
            </a:r>
          </a:p>
        </p:txBody>
      </p:sp>
      <p:sp>
        <p:nvSpPr>
          <p:cNvPr id="5" name="Espace réservé de la date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rogramme">
    <p:bg>
      <p:bgPr>
        <a:solidFill>
          <a:schemeClr val="bg2"/>
        </a:solidFill>
        <a:effectLst/>
      </p:bgPr>
    </p:bg>
    <p:spTree>
      <p:nvGrpSpPr>
        <p:cNvPr id="1" name=""/>
        <p:cNvGrpSpPr/>
        <p:nvPr/>
      </p:nvGrpSpPr>
      <p:grpSpPr>
        <a:xfrm>
          <a:off x="0" y="0"/>
          <a:ext cx="0" cy="0"/>
          <a:chOff x="0" y="0"/>
          <a:chExt cx="0" cy="0"/>
        </a:xfrm>
      </p:grpSpPr>
      <p:sp>
        <p:nvSpPr>
          <p:cNvPr id="28" name="Forme libre : Form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fr-FR">
                <a:solidFill>
                  <a:schemeClr val="accent1"/>
                </a:solidFill>
              </a:defRPr>
            </a:lvl1pPr>
          </a:lstStyle>
          <a:p>
            <a:pPr rtl="0"/>
            <a:r>
              <a:rPr lang="fr-FR"/>
              <a:t>cliquez pour modifier le style du titre principal</a:t>
            </a:r>
          </a:p>
        </p:txBody>
      </p:sp>
      <p:sp>
        <p:nvSpPr>
          <p:cNvPr id="3" name="Espace réservé du contenu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fr-FR" sz="2400" cap="all" baseline="0"/>
            </a:lvl1pPr>
            <a:lvl2pPr marL="457200" indent="0" algn="r">
              <a:buNone/>
              <a:defRPr lang="fr-FR" sz="1800">
                <a:latin typeface="+mj-lt"/>
              </a:defRPr>
            </a:lvl2pPr>
            <a:lvl3pPr marL="914400" indent="0" algn="r">
              <a:buNone/>
              <a:defRPr lang="fr-FR"/>
            </a:lvl3pPr>
            <a:lvl4pPr marL="1371600" indent="0" algn="r">
              <a:buNone/>
              <a:defRPr lang="fr-FR"/>
            </a:lvl4pPr>
            <a:lvl5pPr marL="1828800" indent="0" algn="r">
              <a:buNone/>
              <a:defRPr lang="fr-F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Forme libre : Form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2" name="Forme libre : Form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6" name="Forme libre : Form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fr-FR" sz="4800"/>
            </a:lvl1pPr>
          </a:lstStyle>
          <a:p>
            <a:pPr rtl="0"/>
            <a:r>
              <a:rPr lang="fr-FR"/>
              <a:t>cliquez pour modifier le style du titre principal</a:t>
            </a:r>
          </a:p>
        </p:txBody>
      </p:sp>
      <p:sp>
        <p:nvSpPr>
          <p:cNvPr id="4" name="Espace réservé du texte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fr-FR" sz="18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pic>
        <p:nvPicPr>
          <p:cNvPr id="9" name="Image 8" descr="Forme, cercle&#10;&#10;Description générée automatiquement">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orme libre : Form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1" name="Espace réservé d’image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5" name="Espace réservé de la date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accent6"/>
        </a:solidFill>
        <a:effectLst/>
      </p:bgPr>
    </p:bg>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fr-FR" sz="6000">
                <a:solidFill>
                  <a:schemeClr val="accent1"/>
                </a:solidFill>
              </a:defRPr>
            </a:lvl1pPr>
          </a:lstStyle>
          <a:p>
            <a:pPr rtl="0"/>
            <a:r>
              <a:rPr lang="fr-FR"/>
              <a:t>cliquez pour modifier le style du titre principal</a:t>
            </a:r>
          </a:p>
        </p:txBody>
      </p:sp>
      <p:sp>
        <p:nvSpPr>
          <p:cNvPr id="3" name="Espace réservé du texte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fr-FR" sz="2400">
                <a:solidFill>
                  <a:schemeClr val="accent1"/>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19" name="Forme libre : Form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3" name="Forme libre : Form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8" name="Forme libre : Form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0" name="Forme libre : Form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3" name="Forme libre : Form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3" name="Espace réservé du contenu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alternatif">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21" name="Espace réservé du contenu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13" name="Forme libre : Form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alternatif2">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3" name="Forme libre : Form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0" name="Forme libre : Form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20" name="Titr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21" name="Espace réservé du contenu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vis">
    <p:bg>
      <p:bgPr>
        <a:solidFill>
          <a:schemeClr val="accent6"/>
        </a:solidFill>
        <a:effectLst/>
      </p:bgPr>
    </p:bg>
    <p:spTree>
      <p:nvGrpSpPr>
        <p:cNvPr id="1" name=""/>
        <p:cNvGrpSpPr/>
        <p:nvPr/>
      </p:nvGrpSpPr>
      <p:grpSpPr>
        <a:xfrm>
          <a:off x="0" y="0"/>
          <a:ext cx="0" cy="0"/>
          <a:chOff x="0" y="0"/>
          <a:chExt cx="0" cy="0"/>
        </a:xfrm>
      </p:grpSpPr>
      <p:sp>
        <p:nvSpPr>
          <p:cNvPr id="52" name="Forme libre : Form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37" name="Forme libre : Form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pic>
        <p:nvPicPr>
          <p:cNvPr id="26" name="Graphisme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Espace réservé du texte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fr-FR" sz="2400"/>
            </a:lvl1pPr>
          </a:lstStyle>
          <a:p>
            <a:pPr lvl="0" rtl="0"/>
            <a:r>
              <a:rPr lang="fr-FR"/>
              <a:t>Cliquez pour modifier les styles du texte du masque</a:t>
            </a:r>
          </a:p>
        </p:txBody>
      </p:sp>
      <p:sp>
        <p:nvSpPr>
          <p:cNvPr id="2" name="Titr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fr-FR" sz="2400" cap="all" baseline="0">
                <a:latin typeface="Gill Sans Nova" panose="020B0602020104020203" pitchFamily="34" charset="0"/>
              </a:defRPr>
            </a:lvl1pPr>
          </a:lstStyle>
          <a:p>
            <a:pPr rtl="0"/>
            <a:r>
              <a:rPr lang="fr-FR"/>
              <a:t>Modifiez le style du titre</a:t>
            </a:r>
          </a:p>
        </p:txBody>
      </p:sp>
      <p:sp>
        <p:nvSpPr>
          <p:cNvPr id="22" name="Forme libre : Form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 Form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quipe x4">
    <p:spTree>
      <p:nvGrpSpPr>
        <p:cNvPr id="1" name=""/>
        <p:cNvGrpSpPr/>
        <p:nvPr/>
      </p:nvGrpSpPr>
      <p:grpSpPr>
        <a:xfrm>
          <a:off x="0" y="0"/>
          <a:ext cx="0" cy="0"/>
          <a:chOff x="0" y="0"/>
          <a:chExt cx="0" cy="0"/>
        </a:xfrm>
      </p:grpSpPr>
      <p:sp>
        <p:nvSpPr>
          <p:cNvPr id="45" name="Titr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28" name="Forme libre : Form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9" name="Espace réservé d’image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0" name="Espace réservé d’image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1" name="Espace réservé d’image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7" name="Espace réservé du texte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48" name="Espace réservé du texte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49" name="Espace réservé du texte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50" name="Espace réservé du texte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52" name="Espace réservé du texte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53" name="Espace réservé du texte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54" name="Espace réservé du texte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55" name="Espace réservé du texte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18" name="Forme libre : Form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fr-FR"/>
            </a:defPPr>
          </a:lstStyle>
          <a:p>
            <a:pPr rtl="0"/>
            <a:r>
              <a:rPr lang="fr-FR"/>
              <a:t>cliquez pour modifier le style du titre principal</a:t>
            </a:r>
          </a:p>
        </p:txBody>
      </p:sp>
      <p:sp>
        <p:nvSpPr>
          <p:cNvPr id="3" name="Espace réservé du texte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fr-FR" sz="1400">
                <a:solidFill>
                  <a:schemeClr val="tx1"/>
                </a:solidFill>
              </a:defRPr>
            </a:lvl1pPr>
          </a:lstStyle>
          <a:p>
            <a:pPr rtl="0"/>
            <a:r>
              <a:rPr lang="fr-FR"/>
              <a:t>20XX</a:t>
            </a:r>
          </a:p>
        </p:txBody>
      </p:sp>
      <p:sp>
        <p:nvSpPr>
          <p:cNvPr id="5" name="Espace réservé du pied de page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fr-FR" sz="1400">
                <a:solidFill>
                  <a:schemeClr val="tx1"/>
                </a:solidFill>
              </a:defRPr>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fr-FR" sz="1400">
                <a:solidFill>
                  <a:schemeClr val="tx1"/>
                </a:solidFill>
              </a:defRPr>
            </a:lvl1pPr>
          </a:lstStyle>
          <a:p>
            <a:pPr rtl="0"/>
            <a:fld id="{58FB4751-880F-D840-AAA9-3A15815CC996}" type="slidenum">
              <a:rPr lang="fr-FR" smtClean="0"/>
              <a:pPr/>
              <a:t>‹N°›</a:t>
            </a:fld>
            <a:endParaRPr lang="fr-FR" dirty="0"/>
          </a:p>
        </p:txBody>
      </p:sp>
      <p:cxnSp>
        <p:nvCxnSpPr>
          <p:cNvPr id="8" name="Connecteur droit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fr-F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mailto:caf37-bp-monenfant@caf37.caf.fr"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fr-FR"/>
            </a:defPPr>
          </a:lstStyle>
          <a:p>
            <a:pPr rtl="0"/>
            <a:r>
              <a:rPr lang="fr-FR" dirty="0"/>
              <a:t>Réunion départementale RPE</a:t>
            </a:r>
          </a:p>
        </p:txBody>
      </p:sp>
      <p:sp>
        <p:nvSpPr>
          <p:cNvPr id="3" name="Sous-titre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normAutofit/>
          </a:bodyPr>
          <a:lstStyle>
            <a:defPPr>
              <a:defRPr lang="fr-FR"/>
            </a:defPPr>
          </a:lstStyle>
          <a:p>
            <a:pPr rtl="0"/>
            <a:r>
              <a:rPr lang="fr-FR" sz="4500" b="1" dirty="0">
                <a:latin typeface="+mj-lt"/>
              </a:rPr>
              <a:t>Le 20 mars 2023</a:t>
            </a:r>
          </a:p>
        </p:txBody>
      </p:sp>
      <p:pic>
        <p:nvPicPr>
          <p:cNvPr id="4" name="Image 3">
            <a:extLst>
              <a:ext uri="{FF2B5EF4-FFF2-40B4-BE49-F238E27FC236}">
                <a16:creationId xmlns:a16="http://schemas.microsoft.com/office/drawing/2014/main" id="{7DB57C0E-34B3-8CCA-0373-71207237FF71}"/>
              </a:ext>
            </a:extLst>
          </p:cNvPr>
          <p:cNvPicPr>
            <a:picLocks noChangeAspect="1"/>
          </p:cNvPicPr>
          <p:nvPr/>
        </p:nvPicPr>
        <p:blipFill>
          <a:blip r:embed="rId3"/>
          <a:stretch>
            <a:fillRect/>
          </a:stretch>
        </p:blipFill>
        <p:spPr>
          <a:xfrm>
            <a:off x="288731" y="5528758"/>
            <a:ext cx="774259" cy="1127858"/>
          </a:xfrm>
          <a:prstGeom prst="rect">
            <a:avLst/>
          </a:prstGeom>
        </p:spPr>
      </p:pic>
      <p:pic>
        <p:nvPicPr>
          <p:cNvPr id="5" name="Image 4" descr="Une image contenant texte, horloge&#10;&#10;Description générée automatiquement">
            <a:extLst>
              <a:ext uri="{FF2B5EF4-FFF2-40B4-BE49-F238E27FC236}">
                <a16:creationId xmlns:a16="http://schemas.microsoft.com/office/drawing/2014/main" id="{CA6F6AF5-599E-B7D0-20DE-21C759CA0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499" y="6024282"/>
            <a:ext cx="2866831" cy="545262"/>
          </a:xfrm>
          <a:prstGeom prst="rect">
            <a:avLst/>
          </a:prstGeom>
        </p:spPr>
      </p:pic>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pic>
        <p:nvPicPr>
          <p:cNvPr id="17" name="Image 16">
            <a:extLst>
              <a:ext uri="{FF2B5EF4-FFF2-40B4-BE49-F238E27FC236}">
                <a16:creationId xmlns:a16="http://schemas.microsoft.com/office/drawing/2014/main" id="{B4ABB81F-2D08-C57D-D9BA-FA4271371981}"/>
              </a:ext>
            </a:extLst>
          </p:cNvPr>
          <p:cNvPicPr>
            <a:picLocks noChangeAspect="1"/>
          </p:cNvPicPr>
          <p:nvPr/>
        </p:nvPicPr>
        <p:blipFill>
          <a:blip r:embed="rId3"/>
          <a:stretch>
            <a:fillRect/>
          </a:stretch>
        </p:blipFill>
        <p:spPr>
          <a:xfrm>
            <a:off x="318164" y="195774"/>
            <a:ext cx="4061812" cy="5906012"/>
          </a:xfrm>
          <a:prstGeom prst="rect">
            <a:avLst/>
          </a:prstGeom>
        </p:spPr>
      </p:pic>
      <p:pic>
        <p:nvPicPr>
          <p:cNvPr id="19" name="Image 18">
            <a:extLst>
              <a:ext uri="{FF2B5EF4-FFF2-40B4-BE49-F238E27FC236}">
                <a16:creationId xmlns:a16="http://schemas.microsoft.com/office/drawing/2014/main" id="{AD3C8DA1-BDA3-42CE-38FE-E2465455B1FD}"/>
              </a:ext>
            </a:extLst>
          </p:cNvPr>
          <p:cNvPicPr>
            <a:picLocks noChangeAspect="1"/>
          </p:cNvPicPr>
          <p:nvPr/>
        </p:nvPicPr>
        <p:blipFill>
          <a:blip r:embed="rId4"/>
          <a:stretch>
            <a:fillRect/>
          </a:stretch>
        </p:blipFill>
        <p:spPr>
          <a:xfrm>
            <a:off x="4768530" y="233878"/>
            <a:ext cx="4031329" cy="5867908"/>
          </a:xfrm>
          <a:prstGeom prst="rect">
            <a:avLst/>
          </a:prstGeom>
        </p:spPr>
      </p:pic>
      <p:pic>
        <p:nvPicPr>
          <p:cNvPr id="21" name="Image 20">
            <a:extLst>
              <a:ext uri="{FF2B5EF4-FFF2-40B4-BE49-F238E27FC236}">
                <a16:creationId xmlns:a16="http://schemas.microsoft.com/office/drawing/2014/main" id="{7373BE45-B58B-BA60-4E1B-9E82E4EA6140}"/>
              </a:ext>
            </a:extLst>
          </p:cNvPr>
          <p:cNvPicPr>
            <a:picLocks noChangeAspect="1"/>
          </p:cNvPicPr>
          <p:nvPr/>
        </p:nvPicPr>
        <p:blipFill>
          <a:blip r:embed="rId5"/>
          <a:stretch>
            <a:fillRect/>
          </a:stretch>
        </p:blipFill>
        <p:spPr>
          <a:xfrm>
            <a:off x="9209667" y="233878"/>
            <a:ext cx="1152244" cy="3981033"/>
          </a:xfrm>
          <a:prstGeom prst="rect">
            <a:avLst/>
          </a:prstGeom>
        </p:spPr>
      </p:pic>
      <p:pic>
        <p:nvPicPr>
          <p:cNvPr id="23" name="Image 22">
            <a:extLst>
              <a:ext uri="{FF2B5EF4-FFF2-40B4-BE49-F238E27FC236}">
                <a16:creationId xmlns:a16="http://schemas.microsoft.com/office/drawing/2014/main" id="{FB9032AD-1ABD-0BA5-BA90-8D5AD9A21623}"/>
              </a:ext>
            </a:extLst>
          </p:cNvPr>
          <p:cNvPicPr>
            <a:picLocks noChangeAspect="1"/>
          </p:cNvPicPr>
          <p:nvPr/>
        </p:nvPicPr>
        <p:blipFill>
          <a:blip r:embed="rId6"/>
          <a:stretch>
            <a:fillRect/>
          </a:stretch>
        </p:blipFill>
        <p:spPr>
          <a:xfrm>
            <a:off x="10738358" y="2108560"/>
            <a:ext cx="1135478" cy="3993226"/>
          </a:xfrm>
          <a:prstGeom prst="rect">
            <a:avLst/>
          </a:prstGeom>
        </p:spPr>
      </p:pic>
    </p:spTree>
    <p:extLst>
      <p:ext uri="{BB962C8B-B14F-4D97-AF65-F5344CB8AC3E}">
        <p14:creationId xmlns:p14="http://schemas.microsoft.com/office/powerpoint/2010/main" val="82286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1CB3CEC-C1B6-D455-D1F5-95F319304478}"/>
              </a:ext>
            </a:extLst>
          </p:cNvPr>
          <p:cNvSpPr>
            <a:spLocks noGrp="1"/>
          </p:cNvSpPr>
          <p:nvPr>
            <p:ph type="dt" sz="half" idx="10"/>
          </p:nvPr>
        </p:nvSpPr>
        <p:spPr/>
        <p:txBody>
          <a:bodyPr/>
          <a:lstStyle/>
          <a:p>
            <a:pPr rtl="0"/>
            <a:r>
              <a:rPr lang="fr-FR" dirty="0"/>
              <a:t>20/03/23</a:t>
            </a:r>
          </a:p>
        </p:txBody>
      </p:sp>
      <p:sp>
        <p:nvSpPr>
          <p:cNvPr id="5" name="Espace réservé du pied de page 4">
            <a:extLst>
              <a:ext uri="{FF2B5EF4-FFF2-40B4-BE49-F238E27FC236}">
                <a16:creationId xmlns:a16="http://schemas.microsoft.com/office/drawing/2014/main" id="{B54E0B14-B93F-4FFE-C69F-8DF57B6AA524}"/>
              </a:ext>
            </a:extLst>
          </p:cNvPr>
          <p:cNvSpPr>
            <a:spLocks noGrp="1"/>
          </p:cNvSpPr>
          <p:nvPr>
            <p:ph type="ftr" sz="quarter" idx="11"/>
          </p:nvPr>
        </p:nvSpPr>
        <p:spPr/>
        <p:txBody>
          <a:bodyPr/>
          <a:lstStyle/>
          <a:p>
            <a:pPr rtl="0"/>
            <a:r>
              <a:rPr lang="fr-FR" dirty="0"/>
              <a:t>Réunion Départementale RPE</a:t>
            </a:r>
          </a:p>
        </p:txBody>
      </p:sp>
      <p:sp>
        <p:nvSpPr>
          <p:cNvPr id="9" name="ZoneTexte 8">
            <a:extLst>
              <a:ext uri="{FF2B5EF4-FFF2-40B4-BE49-F238E27FC236}">
                <a16:creationId xmlns:a16="http://schemas.microsoft.com/office/drawing/2014/main" id="{913D1577-20D1-6EA6-8363-D8A1909C1BB5}"/>
              </a:ext>
            </a:extLst>
          </p:cNvPr>
          <p:cNvSpPr txBox="1"/>
          <p:nvPr/>
        </p:nvSpPr>
        <p:spPr>
          <a:xfrm>
            <a:off x="661555" y="1125698"/>
            <a:ext cx="10868890" cy="4230966"/>
          </a:xfrm>
          <a:prstGeom prst="rect">
            <a:avLst/>
          </a:prstGeom>
          <a:noFill/>
        </p:spPr>
        <p:txBody>
          <a:bodyPr wrap="square">
            <a:spAutoFit/>
          </a:bodyPr>
          <a:lstStyle/>
          <a:p>
            <a:pPr algn="just">
              <a:lnSpc>
                <a:spcPct val="107000"/>
              </a:lnSpc>
            </a:pPr>
            <a:r>
              <a:rPr lang="fr-FR" dirty="0">
                <a:cs typeface="Times New Roman" panose="02020603050405020304" pitchFamily="18" charset="0"/>
              </a:rPr>
              <a:t>Un courrier signé par le Président du CD est envoyé aux assistants maternels pour expliquer les élections. Vous retrouverez ce courrier en copie de ce compte-rendu.</a:t>
            </a:r>
          </a:p>
          <a:p>
            <a:pPr algn="just">
              <a:lnSpc>
                <a:spcPct val="107000"/>
              </a:lnSpc>
            </a:pPr>
            <a:endParaRPr lang="fr-FR" dirty="0">
              <a:cs typeface="Times New Roman" panose="02020603050405020304" pitchFamily="18" charset="0"/>
            </a:endParaRPr>
          </a:p>
          <a:p>
            <a:pPr algn="just">
              <a:lnSpc>
                <a:spcPct val="107000"/>
              </a:lnSpc>
            </a:pPr>
            <a:r>
              <a:rPr lang="fr-FR" dirty="0">
                <a:cs typeface="Times New Roman" panose="02020603050405020304" pitchFamily="18" charset="0"/>
              </a:rPr>
              <a:t>Le numéro d’identifiant </a:t>
            </a:r>
            <a:r>
              <a:rPr lang="fr-FR">
                <a:cs typeface="Times New Roman" panose="02020603050405020304" pitchFamily="18" charset="0"/>
              </a:rPr>
              <a:t>envoyé à l’assistant </a:t>
            </a:r>
            <a:r>
              <a:rPr lang="fr-FR" dirty="0">
                <a:cs typeface="Times New Roman" panose="02020603050405020304" pitchFamily="18" charset="0"/>
              </a:rPr>
              <a:t>maternel correspond à leur numéro d’agrément.</a:t>
            </a:r>
          </a:p>
          <a:p>
            <a:pPr algn="just">
              <a:lnSpc>
                <a:spcPct val="107000"/>
              </a:lnSpc>
            </a:pPr>
            <a:endParaRPr lang="fr-FR" dirty="0">
              <a:cs typeface="Times New Roman" panose="02020603050405020304" pitchFamily="18" charset="0"/>
            </a:endParaRPr>
          </a:p>
          <a:p>
            <a:pPr algn="just">
              <a:lnSpc>
                <a:spcPct val="107000"/>
              </a:lnSpc>
            </a:pPr>
            <a:r>
              <a:rPr lang="fr-FR" dirty="0">
                <a:cs typeface="Times New Roman" panose="02020603050405020304" pitchFamily="18" charset="0"/>
              </a:rPr>
              <a:t>Pour constituer une liste, il faut 10 assistants maternels : 5 titulaires et 5 suppléants. Il n’est pas obligatoire qu’ils soient syndiqués pour se présenter.</a:t>
            </a:r>
          </a:p>
          <a:p>
            <a:pPr algn="just">
              <a:lnSpc>
                <a:spcPct val="107000"/>
              </a:lnSpc>
            </a:pPr>
            <a:endParaRPr lang="fr-FR" dirty="0">
              <a:cs typeface="Times New Roman" panose="02020603050405020304" pitchFamily="18" charset="0"/>
            </a:endParaRPr>
          </a:p>
          <a:p>
            <a:pPr algn="just">
              <a:lnSpc>
                <a:spcPct val="107000"/>
              </a:lnSpc>
            </a:pPr>
            <a:r>
              <a:rPr lang="fr-FR" dirty="0">
                <a:cs typeface="Times New Roman" panose="02020603050405020304" pitchFamily="18" charset="0"/>
              </a:rPr>
              <a:t>Ces élections vont permettre de faire du tri dans la liste départementale des assistants maternels. Il y a eu déjà des retours d’assistants maternels ayant quitter le département ou ayant arrêté leur activité, ou encore des courriers revenus pour cause de changement de domiciliation de l’assistant maternel.</a:t>
            </a:r>
          </a:p>
          <a:p>
            <a:pPr algn="just">
              <a:lnSpc>
                <a:spcPct val="107000"/>
              </a:lnSpc>
            </a:pPr>
            <a:endParaRPr lang="fr-FR" dirty="0">
              <a:cs typeface="Times New Roman" panose="02020603050405020304" pitchFamily="18" charset="0"/>
            </a:endParaRPr>
          </a:p>
          <a:p>
            <a:pPr algn="just">
              <a:lnSpc>
                <a:spcPct val="107000"/>
              </a:lnSpc>
            </a:pPr>
            <a:r>
              <a:rPr lang="fr-FR" dirty="0">
                <a:cs typeface="Times New Roman" panose="02020603050405020304" pitchFamily="18" charset="0"/>
              </a:rPr>
              <a:t>Si les assistants maternels déménagent, il convient qu’ils préviennent l’ancien CD et le nouveau CD (si changement de département). Dès lors, le nouveau CD demandera leur dossier à l’ancien CD.</a:t>
            </a:r>
          </a:p>
        </p:txBody>
      </p:sp>
    </p:spTree>
    <p:extLst>
      <p:ext uri="{BB962C8B-B14F-4D97-AF65-F5344CB8AC3E}">
        <p14:creationId xmlns:p14="http://schemas.microsoft.com/office/powerpoint/2010/main" val="71377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377AF6-2477-81EC-D1BC-43FD72DF18F6}"/>
              </a:ext>
            </a:extLst>
          </p:cNvPr>
          <p:cNvSpPr>
            <a:spLocks noGrp="1"/>
          </p:cNvSpPr>
          <p:nvPr>
            <p:ph type="title"/>
          </p:nvPr>
        </p:nvSpPr>
        <p:spPr>
          <a:xfrm>
            <a:off x="1099226" y="3097463"/>
            <a:ext cx="5823482" cy="2806992"/>
          </a:xfrm>
        </p:spPr>
        <p:txBody>
          <a:bodyPr rtlCol="0"/>
          <a:lstStyle>
            <a:defPPr>
              <a:defRPr lang="fr-FR"/>
            </a:defPPr>
          </a:lstStyle>
          <a:p>
            <a:pPr algn="ctr" rtl="0"/>
            <a:r>
              <a:rPr lang="fr-FR" dirty="0"/>
              <a:t>Retour sur</a:t>
            </a:r>
            <a:br>
              <a:rPr lang="fr-FR" dirty="0"/>
            </a:br>
            <a:r>
              <a:rPr lang="fr-FR" dirty="0"/>
              <a:t>les 4 groupes de travail</a:t>
            </a:r>
          </a:p>
        </p:txBody>
      </p:sp>
      <p:pic>
        <p:nvPicPr>
          <p:cNvPr id="8" name="Image 7">
            <a:extLst>
              <a:ext uri="{FF2B5EF4-FFF2-40B4-BE49-F238E27FC236}">
                <a16:creationId xmlns:a16="http://schemas.microsoft.com/office/drawing/2014/main" id="{344744B4-C78A-A6BF-5AA4-6CE8541D9B12}"/>
              </a:ext>
            </a:extLst>
          </p:cNvPr>
          <p:cNvPicPr>
            <a:picLocks noChangeAspect="1"/>
          </p:cNvPicPr>
          <p:nvPr/>
        </p:nvPicPr>
        <p:blipFill>
          <a:blip r:embed="rId3"/>
          <a:stretch>
            <a:fillRect/>
          </a:stretch>
        </p:blipFill>
        <p:spPr>
          <a:xfrm>
            <a:off x="7721600" y="157338"/>
            <a:ext cx="4191000" cy="2312811"/>
          </a:xfrm>
          <a:prstGeom prst="rect">
            <a:avLst/>
          </a:prstGeom>
        </p:spPr>
      </p:pic>
    </p:spTree>
    <p:extLst>
      <p:ext uri="{BB962C8B-B14F-4D97-AF65-F5344CB8AC3E}">
        <p14:creationId xmlns:p14="http://schemas.microsoft.com/office/powerpoint/2010/main" val="230656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2" name="ZoneTexte 1">
            <a:extLst>
              <a:ext uri="{FF2B5EF4-FFF2-40B4-BE49-F238E27FC236}">
                <a16:creationId xmlns:a16="http://schemas.microsoft.com/office/drawing/2014/main" id="{619AD378-E2E6-4953-11D2-584CC1E5E749}"/>
              </a:ext>
            </a:extLst>
          </p:cNvPr>
          <p:cNvSpPr txBox="1"/>
          <p:nvPr/>
        </p:nvSpPr>
        <p:spPr>
          <a:xfrm>
            <a:off x="1738313" y="314318"/>
            <a:ext cx="8715375" cy="784830"/>
          </a:xfrm>
          <a:prstGeom prst="rect">
            <a:avLst/>
          </a:prstGeom>
          <a:noFill/>
        </p:spPr>
        <p:txBody>
          <a:bodyPr wrap="square" rtlCol="0">
            <a:spAutoFit/>
          </a:bodyPr>
          <a:lstStyle/>
          <a:p>
            <a:pPr algn="ctr"/>
            <a:r>
              <a:rPr lang="fr-FR" sz="4500" dirty="0"/>
              <a:t>Dossier assistant maternel</a:t>
            </a:r>
          </a:p>
        </p:txBody>
      </p:sp>
      <p:sp>
        <p:nvSpPr>
          <p:cNvPr id="5" name="ZoneTexte 4">
            <a:extLst>
              <a:ext uri="{FF2B5EF4-FFF2-40B4-BE49-F238E27FC236}">
                <a16:creationId xmlns:a16="http://schemas.microsoft.com/office/drawing/2014/main" id="{B4824579-1600-26A8-855D-F6B7236D18DC}"/>
              </a:ext>
            </a:extLst>
          </p:cNvPr>
          <p:cNvSpPr txBox="1"/>
          <p:nvPr/>
        </p:nvSpPr>
        <p:spPr>
          <a:xfrm>
            <a:off x="1909763" y="1610178"/>
            <a:ext cx="8372475" cy="4247317"/>
          </a:xfrm>
          <a:prstGeom prst="rect">
            <a:avLst/>
          </a:prstGeom>
          <a:noFill/>
        </p:spPr>
        <p:txBody>
          <a:bodyPr wrap="square" rtlCol="0">
            <a:spAutoFit/>
          </a:bodyPr>
          <a:lstStyle/>
          <a:p>
            <a:pPr algn="ctr"/>
            <a:r>
              <a:rPr lang="fr-FR" b="1" dirty="0"/>
              <a:t>Table des matières</a:t>
            </a:r>
          </a:p>
          <a:p>
            <a:pPr algn="ctr"/>
            <a:endParaRPr lang="fr-FR" b="1" dirty="0"/>
          </a:p>
          <a:p>
            <a:pPr algn="ctr"/>
            <a:r>
              <a:rPr lang="fr-FR" dirty="0"/>
              <a:t>Qu’est-ce qu’être un assistant maternel ?</a:t>
            </a:r>
          </a:p>
          <a:p>
            <a:pPr algn="ctr"/>
            <a:r>
              <a:rPr lang="fr-FR" dirty="0"/>
              <a:t>Démarches pour demander un premier agrément</a:t>
            </a:r>
          </a:p>
          <a:p>
            <a:pPr algn="ctr"/>
            <a:r>
              <a:rPr lang="fr-FR" dirty="0"/>
              <a:t>Information sur la formation initiale</a:t>
            </a:r>
          </a:p>
          <a:p>
            <a:pPr algn="ctr"/>
            <a:r>
              <a:rPr lang="fr-FR" dirty="0"/>
              <a:t>Les droits et les obligations de l’assistant maternel</a:t>
            </a:r>
          </a:p>
          <a:p>
            <a:pPr algn="ctr"/>
            <a:r>
              <a:rPr lang="fr-FR" dirty="0"/>
              <a:t>La formation continue : droits et démarches</a:t>
            </a:r>
          </a:p>
          <a:p>
            <a:pPr algn="ctr"/>
            <a:r>
              <a:rPr lang="fr-FR" dirty="0"/>
              <a:t>Mémo : les partenaires essentiels</a:t>
            </a:r>
          </a:p>
          <a:p>
            <a:pPr algn="ctr"/>
            <a:r>
              <a:rPr lang="fr-FR" dirty="0"/>
              <a:t>Les textes de références</a:t>
            </a:r>
          </a:p>
          <a:p>
            <a:pPr algn="ctr"/>
            <a:r>
              <a:rPr lang="fr-FR" dirty="0"/>
              <a:t>Les numéros d’urgence</a:t>
            </a:r>
          </a:p>
          <a:p>
            <a:pPr algn="ctr"/>
            <a:r>
              <a:rPr lang="fr-FR" dirty="0"/>
              <a:t>Démarche de renouvellement de l’agrément</a:t>
            </a:r>
          </a:p>
          <a:p>
            <a:pPr algn="ctr"/>
            <a:r>
              <a:rPr lang="fr-FR" dirty="0"/>
              <a:t>Comment s’inscrire sur monenfant.fr</a:t>
            </a:r>
          </a:p>
          <a:p>
            <a:pPr algn="ctr"/>
            <a:r>
              <a:rPr lang="fr-FR" dirty="0"/>
              <a:t>Responsabilités</a:t>
            </a:r>
          </a:p>
          <a:p>
            <a:pPr algn="ctr"/>
            <a:r>
              <a:rPr lang="fr-FR" dirty="0"/>
              <a:t>Accompagnement par les RPE</a:t>
            </a:r>
          </a:p>
          <a:p>
            <a:pPr algn="ctr"/>
            <a:r>
              <a:rPr lang="fr-FR" dirty="0"/>
              <a:t>Accompagnement par le CD</a:t>
            </a:r>
          </a:p>
        </p:txBody>
      </p:sp>
    </p:spTree>
    <p:extLst>
      <p:ext uri="{BB962C8B-B14F-4D97-AF65-F5344CB8AC3E}">
        <p14:creationId xmlns:p14="http://schemas.microsoft.com/office/powerpoint/2010/main" val="208283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2" name="ZoneTexte 1">
            <a:extLst>
              <a:ext uri="{FF2B5EF4-FFF2-40B4-BE49-F238E27FC236}">
                <a16:creationId xmlns:a16="http://schemas.microsoft.com/office/drawing/2014/main" id="{619AD378-E2E6-4953-11D2-584CC1E5E749}"/>
              </a:ext>
            </a:extLst>
          </p:cNvPr>
          <p:cNvSpPr txBox="1"/>
          <p:nvPr/>
        </p:nvSpPr>
        <p:spPr>
          <a:xfrm>
            <a:off x="1738313" y="362250"/>
            <a:ext cx="8715375" cy="784830"/>
          </a:xfrm>
          <a:prstGeom prst="rect">
            <a:avLst/>
          </a:prstGeom>
          <a:noFill/>
        </p:spPr>
        <p:txBody>
          <a:bodyPr wrap="square" rtlCol="0">
            <a:spAutoFit/>
          </a:bodyPr>
          <a:lstStyle/>
          <a:p>
            <a:pPr algn="ctr"/>
            <a:r>
              <a:rPr lang="fr-FR" sz="4500" dirty="0"/>
              <a:t>Dossier famille</a:t>
            </a:r>
          </a:p>
        </p:txBody>
      </p:sp>
      <p:sp>
        <p:nvSpPr>
          <p:cNvPr id="3" name="ZoneTexte 2">
            <a:extLst>
              <a:ext uri="{FF2B5EF4-FFF2-40B4-BE49-F238E27FC236}">
                <a16:creationId xmlns:a16="http://schemas.microsoft.com/office/drawing/2014/main" id="{69447539-1872-B2D3-F5A3-A36456002565}"/>
              </a:ext>
            </a:extLst>
          </p:cNvPr>
          <p:cNvSpPr txBox="1"/>
          <p:nvPr/>
        </p:nvSpPr>
        <p:spPr>
          <a:xfrm>
            <a:off x="843396" y="1313998"/>
            <a:ext cx="10505209" cy="4524315"/>
          </a:xfrm>
          <a:prstGeom prst="rect">
            <a:avLst/>
          </a:prstGeom>
          <a:noFill/>
        </p:spPr>
        <p:txBody>
          <a:bodyPr wrap="square" rtlCol="0">
            <a:spAutoFit/>
          </a:bodyPr>
          <a:lstStyle/>
          <a:p>
            <a:pPr algn="ctr"/>
            <a:r>
              <a:rPr lang="fr-FR" dirty="0"/>
              <a:t>Comment choisir son assistant maternel ?</a:t>
            </a:r>
          </a:p>
          <a:p>
            <a:pPr algn="ctr"/>
            <a:r>
              <a:rPr lang="fr-FR" dirty="0"/>
              <a:t>L’engagement réciproque</a:t>
            </a:r>
          </a:p>
          <a:p>
            <a:pPr algn="ctr"/>
            <a:r>
              <a:rPr lang="fr-FR" dirty="0"/>
              <a:t>Infos sur le contrat de travail, CP, calcul mensualisation</a:t>
            </a:r>
          </a:p>
          <a:p>
            <a:pPr algn="ctr"/>
            <a:r>
              <a:rPr lang="fr-FR" dirty="0"/>
              <a:t>Explication du CMG</a:t>
            </a:r>
          </a:p>
          <a:p>
            <a:pPr algn="ctr"/>
            <a:r>
              <a:rPr lang="fr-FR" dirty="0"/>
              <a:t>Aide à la première déclaration sur Pajemploi</a:t>
            </a:r>
          </a:p>
          <a:p>
            <a:pPr algn="ctr"/>
            <a:r>
              <a:rPr lang="fr-FR" dirty="0"/>
              <a:t>Crédit d’impôt - déclaration</a:t>
            </a:r>
          </a:p>
          <a:p>
            <a:pPr algn="ctr"/>
            <a:r>
              <a:rPr lang="fr-FR" dirty="0"/>
              <a:t>Les obligations de chacun</a:t>
            </a:r>
          </a:p>
          <a:p>
            <a:pPr algn="ctr"/>
            <a:r>
              <a:rPr lang="fr-FR" dirty="0"/>
              <a:t>Fin de contrat</a:t>
            </a:r>
          </a:p>
          <a:p>
            <a:pPr algn="ctr"/>
            <a:r>
              <a:rPr lang="fr-FR" dirty="0"/>
              <a:t>Mission des RPE et l’accompagnement proposé</a:t>
            </a:r>
          </a:p>
          <a:p>
            <a:pPr algn="ctr"/>
            <a:r>
              <a:rPr lang="fr-FR" dirty="0"/>
              <a:t>Mémo – Ressources</a:t>
            </a:r>
          </a:p>
          <a:p>
            <a:pPr algn="ctr"/>
            <a:endParaRPr lang="fr-FR" dirty="0"/>
          </a:p>
          <a:p>
            <a:pPr algn="ctr"/>
            <a:r>
              <a:rPr lang="fr-FR" b="1" dirty="0">
                <a:effectLst/>
                <a:ea typeface="Calibri" panose="020F0502020204030204" pitchFamily="34" charset="0"/>
                <a:cs typeface="Times New Roman" panose="02020603050405020304" pitchFamily="18" charset="0"/>
              </a:rPr>
              <a:t>Ce dossier sera construit à base de fiches pratiques contenant des cas concrets à destination des parents.</a:t>
            </a:r>
          </a:p>
          <a:p>
            <a:pPr algn="ctr"/>
            <a:r>
              <a:rPr lang="fr-FR" b="1" dirty="0">
                <a:effectLst/>
                <a:ea typeface="Calibri" panose="020F0502020204030204" pitchFamily="34" charset="0"/>
                <a:cs typeface="Times New Roman" panose="02020603050405020304" pitchFamily="18" charset="0"/>
              </a:rPr>
              <a:t>A rajouter : Une information sur la formation initiale et sur </a:t>
            </a:r>
            <a:r>
              <a:rPr lang="fr-FR" b="1" dirty="0" err="1">
                <a:effectLst/>
                <a:ea typeface="Calibri" panose="020F0502020204030204" pitchFamily="34" charset="0"/>
                <a:cs typeface="Times New Roman" panose="02020603050405020304" pitchFamily="18" charset="0"/>
              </a:rPr>
              <a:t>pajemploiauquotidien</a:t>
            </a:r>
            <a:r>
              <a:rPr lang="fr-FR" b="1" dirty="0">
                <a:effectLst/>
                <a:ea typeface="Calibri" panose="020F0502020204030204" pitchFamily="34" charset="0"/>
                <a:cs typeface="Times New Roman" panose="02020603050405020304" pitchFamily="18" charset="0"/>
              </a:rPr>
              <a:t>.</a:t>
            </a:r>
          </a:p>
          <a:p>
            <a:pPr algn="ctr"/>
            <a:endParaRPr lang="fr-FR" b="1" dirty="0">
              <a:effectLst/>
              <a:ea typeface="Calibri" panose="020F0502020204030204" pitchFamily="34" charset="0"/>
              <a:cs typeface="Times New Roman" panose="02020603050405020304" pitchFamily="18" charset="0"/>
            </a:endParaRPr>
          </a:p>
          <a:p>
            <a:pPr algn="ctr"/>
            <a:r>
              <a:rPr lang="fr-FR" b="1" dirty="0">
                <a:cs typeface="Times New Roman" panose="02020603050405020304" pitchFamily="18" charset="0"/>
              </a:rPr>
              <a:t>Il conviendra également de réfléchir au protocole de mise à jour de ce dossier, ainsi que celui pour les assistants maternels.</a:t>
            </a:r>
            <a:endParaRPr lang="fr-FR" b="1" dirty="0"/>
          </a:p>
        </p:txBody>
      </p:sp>
    </p:spTree>
    <p:extLst>
      <p:ext uri="{BB962C8B-B14F-4D97-AF65-F5344CB8AC3E}">
        <p14:creationId xmlns:p14="http://schemas.microsoft.com/office/powerpoint/2010/main" val="417931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2" name="ZoneTexte 1">
            <a:extLst>
              <a:ext uri="{FF2B5EF4-FFF2-40B4-BE49-F238E27FC236}">
                <a16:creationId xmlns:a16="http://schemas.microsoft.com/office/drawing/2014/main" id="{619AD378-E2E6-4953-11D2-584CC1E5E749}"/>
              </a:ext>
            </a:extLst>
          </p:cNvPr>
          <p:cNvSpPr txBox="1"/>
          <p:nvPr/>
        </p:nvSpPr>
        <p:spPr>
          <a:xfrm>
            <a:off x="1738313" y="228601"/>
            <a:ext cx="8715375" cy="784830"/>
          </a:xfrm>
          <a:prstGeom prst="rect">
            <a:avLst/>
          </a:prstGeom>
          <a:noFill/>
        </p:spPr>
        <p:txBody>
          <a:bodyPr wrap="square" rtlCol="0">
            <a:spAutoFit/>
          </a:bodyPr>
          <a:lstStyle/>
          <a:p>
            <a:pPr algn="ctr"/>
            <a:r>
              <a:rPr lang="fr-FR" sz="4500" dirty="0"/>
              <a:t>Protocole collaboration RPE / CD</a:t>
            </a:r>
          </a:p>
        </p:txBody>
      </p:sp>
      <p:sp>
        <p:nvSpPr>
          <p:cNvPr id="4" name="ZoneTexte 3">
            <a:extLst>
              <a:ext uri="{FF2B5EF4-FFF2-40B4-BE49-F238E27FC236}">
                <a16:creationId xmlns:a16="http://schemas.microsoft.com/office/drawing/2014/main" id="{BD450D44-8D87-4980-83CF-1A3128AF1DBF}"/>
              </a:ext>
            </a:extLst>
          </p:cNvPr>
          <p:cNvSpPr txBox="1"/>
          <p:nvPr/>
        </p:nvSpPr>
        <p:spPr>
          <a:xfrm>
            <a:off x="1549632" y="1130327"/>
            <a:ext cx="9092737" cy="5078313"/>
          </a:xfrm>
          <a:prstGeom prst="rect">
            <a:avLst/>
          </a:prstGeom>
          <a:noFill/>
        </p:spPr>
        <p:txBody>
          <a:bodyPr wrap="square" rtlCol="0">
            <a:spAutoFit/>
          </a:bodyPr>
          <a:lstStyle/>
          <a:p>
            <a:r>
              <a:rPr lang="fr-FR" dirty="0"/>
              <a:t>1. Les missions de chacun</a:t>
            </a:r>
          </a:p>
          <a:p>
            <a:r>
              <a:rPr lang="fr-FR" dirty="0"/>
              <a:t>	a. Missions RPE</a:t>
            </a:r>
          </a:p>
          <a:p>
            <a:r>
              <a:rPr lang="fr-FR" dirty="0"/>
              <a:t>	b. Missions Service Agréments : Instruction, Formation, Evaluation</a:t>
            </a:r>
          </a:p>
          <a:p>
            <a:r>
              <a:rPr lang="fr-FR" dirty="0"/>
              <a:t>2. Les modalités :</a:t>
            </a:r>
          </a:p>
          <a:p>
            <a:r>
              <a:rPr lang="fr-FR" dirty="0"/>
              <a:t>	a. Générales : collaboration habituelle. </a:t>
            </a:r>
          </a:p>
          <a:p>
            <a:r>
              <a:rPr lang="fr-FR" dirty="0"/>
              <a:t>		- Envoi mensuel des listes par CD puis retours par RPE</a:t>
            </a:r>
          </a:p>
          <a:p>
            <a:r>
              <a:rPr lang="fr-FR" dirty="0"/>
              <a:t>		- Echanges des actualités de chacun</a:t>
            </a:r>
          </a:p>
          <a:p>
            <a:r>
              <a:rPr lang="fr-FR" dirty="0"/>
              <a:t>		- L’accompagnement.</a:t>
            </a:r>
          </a:p>
          <a:p>
            <a:r>
              <a:rPr lang="fr-FR" dirty="0"/>
              <a:t>		- Les formations </a:t>
            </a:r>
          </a:p>
          <a:p>
            <a:r>
              <a:rPr lang="fr-FR" dirty="0"/>
              <a:t>		- Les réunions communes RPE, ECT (Evaluatrice Contrôle Technique ) et AM</a:t>
            </a:r>
          </a:p>
          <a:p>
            <a:r>
              <a:rPr lang="fr-FR" dirty="0"/>
              <a:t>		- Rencontre, temps d’échange ECT RPE</a:t>
            </a:r>
          </a:p>
          <a:p>
            <a:r>
              <a:rPr lang="fr-FR" dirty="0"/>
              <a:t>		- Réunion trimestrielle départemental CAF, CD, RPE.</a:t>
            </a:r>
          </a:p>
          <a:p>
            <a:r>
              <a:rPr lang="fr-FR" dirty="0"/>
              <a:t>		- Appel téléphonique/ mail </a:t>
            </a:r>
          </a:p>
          <a:p>
            <a:r>
              <a:rPr lang="fr-FR" dirty="0"/>
              <a:t>		- L’organisation des RIPA</a:t>
            </a:r>
          </a:p>
          <a:p>
            <a:r>
              <a:rPr lang="fr-FR" dirty="0"/>
              <a:t>	b. Cas particuliers :</a:t>
            </a:r>
          </a:p>
          <a:p>
            <a:r>
              <a:rPr lang="fr-FR" dirty="0"/>
              <a:t>Attentes par rapport aux inquiétudes, informations préoccupantes, alerte </a:t>
            </a:r>
          </a:p>
          <a:p>
            <a:r>
              <a:rPr lang="fr-FR" dirty="0"/>
              <a:t>Suspension : rôle CD et rôle RPE // parents et AM.</a:t>
            </a:r>
          </a:p>
          <a:p>
            <a:r>
              <a:rPr lang="fr-FR" dirty="0"/>
              <a:t>Attente des RPE d’avoir info immédiate si suspension.</a:t>
            </a:r>
          </a:p>
        </p:txBody>
      </p:sp>
    </p:spTree>
    <p:extLst>
      <p:ext uri="{BB962C8B-B14F-4D97-AF65-F5344CB8AC3E}">
        <p14:creationId xmlns:p14="http://schemas.microsoft.com/office/powerpoint/2010/main" val="376715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2" name="ZoneTexte 1">
            <a:extLst>
              <a:ext uri="{FF2B5EF4-FFF2-40B4-BE49-F238E27FC236}">
                <a16:creationId xmlns:a16="http://schemas.microsoft.com/office/drawing/2014/main" id="{619AD378-E2E6-4953-11D2-584CC1E5E749}"/>
              </a:ext>
            </a:extLst>
          </p:cNvPr>
          <p:cNvSpPr txBox="1"/>
          <p:nvPr/>
        </p:nvSpPr>
        <p:spPr>
          <a:xfrm>
            <a:off x="1738313" y="350693"/>
            <a:ext cx="8715375" cy="784830"/>
          </a:xfrm>
          <a:prstGeom prst="rect">
            <a:avLst/>
          </a:prstGeom>
          <a:noFill/>
        </p:spPr>
        <p:txBody>
          <a:bodyPr wrap="square" rtlCol="0">
            <a:spAutoFit/>
          </a:bodyPr>
          <a:lstStyle/>
          <a:p>
            <a:pPr algn="ctr"/>
            <a:r>
              <a:rPr lang="fr-FR" sz="4500" dirty="0"/>
              <a:t>Mission observatoire des RPE</a:t>
            </a:r>
          </a:p>
        </p:txBody>
      </p:sp>
      <p:sp>
        <p:nvSpPr>
          <p:cNvPr id="3" name="ZoneTexte 2">
            <a:extLst>
              <a:ext uri="{FF2B5EF4-FFF2-40B4-BE49-F238E27FC236}">
                <a16:creationId xmlns:a16="http://schemas.microsoft.com/office/drawing/2014/main" id="{F3EBE7B6-FE1D-DAFB-36BF-4FFB70ADD61A}"/>
              </a:ext>
            </a:extLst>
          </p:cNvPr>
          <p:cNvSpPr txBox="1"/>
          <p:nvPr/>
        </p:nvSpPr>
        <p:spPr>
          <a:xfrm>
            <a:off x="1173957" y="1572488"/>
            <a:ext cx="9844087" cy="3970318"/>
          </a:xfrm>
          <a:prstGeom prst="rect">
            <a:avLst/>
          </a:prstGeom>
          <a:noFill/>
        </p:spPr>
        <p:txBody>
          <a:bodyPr wrap="square" rtlCol="0">
            <a:spAutoFit/>
          </a:bodyPr>
          <a:lstStyle/>
          <a:p>
            <a:pPr algn="ctr"/>
            <a:r>
              <a:rPr lang="fr-FR" b="1" dirty="0"/>
              <a:t>Objectifs :</a:t>
            </a:r>
          </a:p>
          <a:p>
            <a:pPr algn="ctr"/>
            <a:endParaRPr lang="fr-FR" b="1" dirty="0"/>
          </a:p>
          <a:p>
            <a:pPr marL="285750" indent="-285750" algn="ctr">
              <a:buFont typeface="Arial" panose="020B0604020202020204" pitchFamily="34" charset="0"/>
              <a:buChar char="•"/>
            </a:pPr>
            <a:r>
              <a:rPr lang="fr-FR" dirty="0"/>
              <a:t>Harmoniser les pratiques pour l’ensemble des RPE et la comptabilisation des contacts</a:t>
            </a:r>
          </a:p>
          <a:p>
            <a:pPr algn="ctr"/>
            <a:endParaRPr lang="fr-FR" dirty="0"/>
          </a:p>
          <a:p>
            <a:pPr marL="285750" indent="-285750" algn="ctr">
              <a:buFont typeface="Arial" panose="020B0604020202020204" pitchFamily="34" charset="0"/>
              <a:buChar char="•"/>
            </a:pPr>
            <a:r>
              <a:rPr lang="fr-FR" dirty="0"/>
              <a:t>Simplifier les données saisies dans les logiciels au regard des besoins de chacun</a:t>
            </a:r>
          </a:p>
          <a:p>
            <a:pPr marL="285750" indent="-285750" algn="ctr">
              <a:buFont typeface="Arial" panose="020B0604020202020204" pitchFamily="34" charset="0"/>
              <a:buChar char="•"/>
            </a:pPr>
            <a:endParaRPr lang="fr-FR" dirty="0"/>
          </a:p>
          <a:p>
            <a:pPr algn="ctr"/>
            <a:r>
              <a:rPr lang="fr-FR" dirty="0"/>
              <a:t>Révision de :</a:t>
            </a:r>
          </a:p>
          <a:p>
            <a:pPr marL="342900" indent="-342900" algn="ctr">
              <a:buFontTx/>
              <a:buChar char="-"/>
            </a:pPr>
            <a:r>
              <a:rPr lang="fr-FR" dirty="0"/>
              <a:t>Qui contacte le RPE</a:t>
            </a:r>
          </a:p>
          <a:p>
            <a:pPr marL="342900" indent="-342900" algn="ctr">
              <a:buFontTx/>
              <a:buChar char="-"/>
            </a:pPr>
            <a:r>
              <a:rPr lang="fr-FR" dirty="0"/>
              <a:t>Les moyens de communication</a:t>
            </a:r>
          </a:p>
          <a:p>
            <a:pPr marL="342900" indent="-342900" algn="ctr">
              <a:buFontTx/>
              <a:buChar char="-"/>
            </a:pPr>
            <a:r>
              <a:rPr lang="fr-FR" dirty="0"/>
              <a:t>Les motifs et les renseignements</a:t>
            </a:r>
          </a:p>
          <a:p>
            <a:pPr marL="342900" indent="-342900" algn="ctr">
              <a:buFontTx/>
              <a:buChar char="-"/>
            </a:pPr>
            <a:endParaRPr lang="fr-FR" dirty="0"/>
          </a:p>
          <a:p>
            <a:pPr marL="342900" indent="-342900" algn="ctr">
              <a:buFontTx/>
              <a:buChar char="-"/>
            </a:pPr>
            <a:endParaRPr lang="fr-FR" dirty="0"/>
          </a:p>
          <a:p>
            <a:pPr algn="ctr"/>
            <a:r>
              <a:rPr lang="fr-FR" b="1" dirty="0">
                <a:ea typeface="Calibri" panose="020F0502020204030204" pitchFamily="34" charset="0"/>
                <a:cs typeface="Times New Roman" panose="02020603050405020304" pitchFamily="18" charset="0"/>
              </a:rPr>
              <a:t>Le document final sera présenté</a:t>
            </a:r>
            <a:r>
              <a:rPr lang="fr-FR" b="1" dirty="0">
                <a:effectLst/>
                <a:ea typeface="Calibri" panose="020F0502020204030204" pitchFamily="34" charset="0"/>
                <a:cs typeface="Times New Roman" panose="02020603050405020304" pitchFamily="18" charset="0"/>
              </a:rPr>
              <a:t> à la réunion de juin.</a:t>
            </a:r>
          </a:p>
          <a:p>
            <a:pPr algn="ctr"/>
            <a:r>
              <a:rPr lang="fr-FR" b="1" dirty="0">
                <a:effectLst/>
                <a:ea typeface="Calibri" panose="020F0502020204030204" pitchFamily="34" charset="0"/>
                <a:cs typeface="Times New Roman" panose="02020603050405020304" pitchFamily="18" charset="0"/>
              </a:rPr>
              <a:t>Les nouvelles modalités seront à mettre en place à partir de la saisie de janvier 2024. </a:t>
            </a:r>
            <a:endParaRPr lang="fr-FR" b="1" dirty="0"/>
          </a:p>
        </p:txBody>
      </p:sp>
    </p:spTree>
    <p:extLst>
      <p:ext uri="{BB962C8B-B14F-4D97-AF65-F5344CB8AC3E}">
        <p14:creationId xmlns:p14="http://schemas.microsoft.com/office/powerpoint/2010/main" val="269130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377AF6-2477-81EC-D1BC-43FD72DF18F6}"/>
              </a:ext>
            </a:extLst>
          </p:cNvPr>
          <p:cNvSpPr>
            <a:spLocks noGrp="1"/>
          </p:cNvSpPr>
          <p:nvPr>
            <p:ph type="title"/>
          </p:nvPr>
        </p:nvSpPr>
        <p:spPr>
          <a:xfrm>
            <a:off x="2021888" y="3019643"/>
            <a:ext cx="3996147" cy="2806992"/>
          </a:xfrm>
        </p:spPr>
        <p:txBody>
          <a:bodyPr rtlCol="0"/>
          <a:lstStyle>
            <a:defPPr>
              <a:defRPr lang="fr-FR"/>
            </a:defPPr>
          </a:lstStyle>
          <a:p>
            <a:pPr algn="ctr" rtl="0"/>
            <a:r>
              <a:rPr lang="fr-FR" dirty="0"/>
              <a:t>Questions</a:t>
            </a:r>
            <a:br>
              <a:rPr lang="fr-FR" dirty="0"/>
            </a:br>
            <a:r>
              <a:rPr lang="fr-FR" dirty="0"/>
              <a:t>et infos</a:t>
            </a:r>
            <a:br>
              <a:rPr lang="fr-FR" dirty="0"/>
            </a:br>
            <a:r>
              <a:rPr lang="fr-FR" dirty="0"/>
              <a:t>diverses</a:t>
            </a:r>
          </a:p>
        </p:txBody>
      </p:sp>
      <p:pic>
        <p:nvPicPr>
          <p:cNvPr id="2" name="Image 1">
            <a:extLst>
              <a:ext uri="{FF2B5EF4-FFF2-40B4-BE49-F238E27FC236}">
                <a16:creationId xmlns:a16="http://schemas.microsoft.com/office/drawing/2014/main" id="{9D49DED6-65CA-D011-6C23-794ECAB91336}"/>
              </a:ext>
            </a:extLst>
          </p:cNvPr>
          <p:cNvPicPr>
            <a:picLocks noChangeAspect="1"/>
          </p:cNvPicPr>
          <p:nvPr/>
        </p:nvPicPr>
        <p:blipFill rotWithShape="1">
          <a:blip r:embed="rId3"/>
          <a:srcRect t="2979" r="810" b="9504"/>
          <a:stretch/>
        </p:blipFill>
        <p:spPr>
          <a:xfrm>
            <a:off x="9328825" y="164782"/>
            <a:ext cx="2568102" cy="2422776"/>
          </a:xfrm>
          <a:prstGeom prst="rect">
            <a:avLst/>
          </a:prstGeom>
          <a:effectLst>
            <a:softEdge rad="31750"/>
          </a:effectLst>
        </p:spPr>
      </p:pic>
    </p:spTree>
    <p:extLst>
      <p:ext uri="{BB962C8B-B14F-4D97-AF65-F5344CB8AC3E}">
        <p14:creationId xmlns:p14="http://schemas.microsoft.com/office/powerpoint/2010/main" val="261440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3" name="ZoneTexte 2">
            <a:extLst>
              <a:ext uri="{FF2B5EF4-FFF2-40B4-BE49-F238E27FC236}">
                <a16:creationId xmlns:a16="http://schemas.microsoft.com/office/drawing/2014/main" id="{370DF3BB-C019-8E21-AFF5-BEA3CF5DBC04}"/>
              </a:ext>
            </a:extLst>
          </p:cNvPr>
          <p:cNvSpPr txBox="1"/>
          <p:nvPr/>
        </p:nvSpPr>
        <p:spPr>
          <a:xfrm>
            <a:off x="290945" y="207829"/>
            <a:ext cx="11648209" cy="6305509"/>
          </a:xfrm>
          <a:prstGeom prst="rect">
            <a:avLst/>
          </a:prstGeom>
          <a:noFill/>
        </p:spPr>
        <p:txBody>
          <a:bodyPr wrap="square">
            <a:spAutoFit/>
          </a:bodyPr>
          <a:lstStyle/>
          <a:p>
            <a:pPr algn="just">
              <a:lnSpc>
                <a:spcPct val="107000"/>
              </a:lnSpc>
            </a:pPr>
            <a:r>
              <a:rPr lang="fr-FR" b="1" dirty="0">
                <a:ea typeface="Calibri" panose="020F0502020204030204" pitchFamily="34" charset="0"/>
                <a:cs typeface="Times New Roman" panose="02020603050405020304" pitchFamily="18" charset="0"/>
              </a:rPr>
              <a:t>Création d’un v</a:t>
            </a:r>
            <a:r>
              <a:rPr lang="fr-FR" sz="1800" b="1" dirty="0">
                <a:effectLst/>
                <a:ea typeface="Calibri" panose="020F0502020204030204" pitchFamily="34" charset="0"/>
                <a:cs typeface="Times New Roman" panose="02020603050405020304" pitchFamily="18" charset="0"/>
              </a:rPr>
              <a:t>idéo sur les missions d’un RPE :</a:t>
            </a:r>
          </a:p>
          <a:p>
            <a:pPr algn="just">
              <a:lnSpc>
                <a:spcPct val="107000"/>
              </a:lnSpc>
            </a:pPr>
            <a:r>
              <a:rPr lang="fr-FR" dirty="0">
                <a:ea typeface="Calibri" panose="020F0502020204030204" pitchFamily="34" charset="0"/>
                <a:cs typeface="Times New Roman" panose="02020603050405020304" pitchFamily="18" charset="0"/>
              </a:rPr>
              <a:t>Dans le cadre des « </a:t>
            </a:r>
            <a:r>
              <a:rPr lang="fr-FR" sz="1800" dirty="0">
                <a:effectLst/>
                <a:ea typeface="Calibri" panose="020F0502020204030204" pitchFamily="34" charset="0"/>
                <a:cs typeface="Times New Roman" panose="02020603050405020304" pitchFamily="18" charset="0"/>
              </a:rPr>
              <a:t>Mardi spaghetti », le sujet du retour à l’emploi sera traité en fin d’année. Dès lors, il a été souhaité présenter les missions </a:t>
            </a:r>
            <a:r>
              <a:rPr lang="fr-FR" dirty="0">
                <a:ea typeface="Calibri" panose="020F0502020204030204" pitchFamily="34" charset="0"/>
                <a:cs typeface="Times New Roman" panose="02020603050405020304" pitchFamily="18" charset="0"/>
              </a:rPr>
              <a:t>des RPE lors de cette conférence via une vidéo. Les RPE qui participeront à cette vidéo sont les RPE de la CC TVI, les RPE de la CC TOVAL et le RPE de St Pierre des Corps.</a:t>
            </a:r>
          </a:p>
          <a:p>
            <a:pPr algn="just">
              <a:lnSpc>
                <a:spcPct val="107000"/>
              </a:lnSpc>
            </a:pPr>
            <a:r>
              <a:rPr lang="fr-FR" dirty="0">
                <a:ea typeface="Calibri" panose="020F0502020204030204" pitchFamily="34" charset="0"/>
                <a:cs typeface="Times New Roman" panose="02020603050405020304" pitchFamily="18" charset="0"/>
              </a:rPr>
              <a:t>Le programme des « Mardi Spaghetti » est joint à ce compte-rendu et sera dorénavant envoyé aux RPE.</a:t>
            </a:r>
          </a:p>
          <a:p>
            <a:pPr algn="just">
              <a:lnSpc>
                <a:spcPct val="107000"/>
              </a:lnSpc>
            </a:pPr>
            <a:endParaRPr lang="fr-FR" sz="1200" dirty="0">
              <a:effectLst/>
              <a:ea typeface="Calibri" panose="020F0502020204030204" pitchFamily="34" charset="0"/>
              <a:cs typeface="Times New Roman" panose="02020603050405020304" pitchFamily="18" charset="0"/>
            </a:endParaRPr>
          </a:p>
          <a:p>
            <a:pPr algn="just">
              <a:lnSpc>
                <a:spcPct val="107000"/>
              </a:lnSpc>
            </a:pPr>
            <a:r>
              <a:rPr lang="fr-FR" sz="1800" b="1" dirty="0">
                <a:effectLst/>
                <a:ea typeface="Calibri" panose="020F0502020204030204" pitchFamily="34" charset="0"/>
                <a:cs typeface="Times New Roman" panose="02020603050405020304" pitchFamily="18" charset="0"/>
              </a:rPr>
              <a:t>Projet ARS : « Mieux accueillir les parents pour mieux les accompagner dans leur parentalité »</a:t>
            </a:r>
          </a:p>
          <a:p>
            <a:pPr algn="just">
              <a:lnSpc>
                <a:spcPct val="107000"/>
              </a:lnSpc>
            </a:pPr>
            <a:r>
              <a:rPr lang="fr-FR" sz="1800" dirty="0">
                <a:effectLst/>
                <a:ea typeface="Calibri" panose="020F0502020204030204" pitchFamily="34" charset="0"/>
                <a:cs typeface="Times New Roman" panose="02020603050405020304" pitchFamily="18" charset="0"/>
              </a:rPr>
              <a:t>Le Conseil départemental a répondu et remporté l’</a:t>
            </a:r>
            <a:r>
              <a:rPr lang="fr-FR" dirty="0">
                <a:ea typeface="Calibri" panose="020F0502020204030204" pitchFamily="34" charset="0"/>
                <a:cs typeface="Times New Roman" panose="02020603050405020304" pitchFamily="18" charset="0"/>
              </a:rPr>
              <a:t>appel à projet de l’ARS.</a:t>
            </a:r>
          </a:p>
          <a:p>
            <a:pPr algn="just">
              <a:lnSpc>
                <a:spcPct val="107000"/>
              </a:lnSpc>
            </a:pPr>
            <a:r>
              <a:rPr lang="fr-FR" sz="1800" dirty="0">
                <a:effectLst/>
                <a:ea typeface="Calibri" panose="020F0502020204030204" pitchFamily="34" charset="0"/>
                <a:cs typeface="Times New Roman" panose="02020603050405020304" pitchFamily="18" charset="0"/>
              </a:rPr>
              <a:t>Les objectifs du projet sont de : </a:t>
            </a:r>
          </a:p>
          <a:p>
            <a:pPr marL="285750" indent="-285750" algn="just">
              <a:lnSpc>
                <a:spcPct val="107000"/>
              </a:lnSpc>
              <a:buFontTx/>
              <a:buChar char="-"/>
            </a:pPr>
            <a:r>
              <a:rPr lang="fr-FR" dirty="0">
                <a:ea typeface="Calibri" panose="020F0502020204030204" pitchFamily="34" charset="0"/>
                <a:cs typeface="Times New Roman" panose="02020603050405020304" pitchFamily="18" charset="0"/>
              </a:rPr>
              <a:t>P</a:t>
            </a:r>
            <a:r>
              <a:rPr lang="fr-FR" sz="1800" dirty="0">
                <a:effectLst/>
                <a:ea typeface="Calibri" panose="020F0502020204030204" pitchFamily="34" charset="0"/>
                <a:cs typeface="Times New Roman" panose="02020603050405020304" pitchFamily="18" charset="0"/>
              </a:rPr>
              <a:t>roposer des temps de formation à tous les </a:t>
            </a:r>
            <a:r>
              <a:rPr lang="fr-FR" dirty="0">
                <a:ea typeface="Calibri" panose="020F0502020204030204" pitchFamily="34" charset="0"/>
                <a:cs typeface="Times New Roman" panose="02020603050405020304" pitchFamily="18" charset="0"/>
              </a:rPr>
              <a:t>professionnelles de la petite enfance (accueil collectif et accueil individuel) ;</a:t>
            </a:r>
          </a:p>
          <a:p>
            <a:pPr marL="285750" indent="-285750" algn="just">
              <a:lnSpc>
                <a:spcPct val="107000"/>
              </a:lnSpc>
              <a:buFontTx/>
              <a:buChar char="-"/>
            </a:pPr>
            <a:r>
              <a:rPr lang="fr-FR" sz="1800" dirty="0">
                <a:effectLst/>
                <a:ea typeface="Calibri" panose="020F0502020204030204" pitchFamily="34" charset="0"/>
                <a:cs typeface="Times New Roman" panose="02020603050405020304" pitchFamily="18" charset="0"/>
              </a:rPr>
              <a:t>Créer un guide </a:t>
            </a:r>
            <a:r>
              <a:rPr lang="fr-FR" dirty="0">
                <a:ea typeface="Calibri" panose="020F0502020204030204" pitchFamily="34" charset="0"/>
                <a:cs typeface="Times New Roman" panose="02020603050405020304" pitchFamily="18" charset="0"/>
              </a:rPr>
              <a:t>à destination des professionnelles pour mieux accompagner les parents dans leur parentalité ;</a:t>
            </a:r>
          </a:p>
          <a:p>
            <a:pPr marL="285750" indent="-285750" algn="just">
              <a:lnSpc>
                <a:spcPct val="107000"/>
              </a:lnSpc>
              <a:buFontTx/>
              <a:buChar char="-"/>
            </a:pPr>
            <a:r>
              <a:rPr lang="fr-FR" sz="1800" dirty="0">
                <a:effectLst/>
                <a:ea typeface="Calibri" panose="020F0502020204030204" pitchFamily="34" charset="0"/>
                <a:cs typeface="Times New Roman" panose="02020603050405020304" pitchFamily="18" charset="0"/>
              </a:rPr>
              <a:t>Mettre en place une journée départementale pour l’ensemble des professionnelles de la petite enfance le 09 décembre 2023 à </a:t>
            </a:r>
            <a:r>
              <a:rPr lang="fr-FR" sz="1800" dirty="0" err="1">
                <a:effectLst/>
                <a:ea typeface="Calibri" panose="020F0502020204030204" pitchFamily="34" charset="0"/>
                <a:cs typeface="Times New Roman" panose="02020603050405020304" pitchFamily="18" charset="0"/>
              </a:rPr>
              <a:t>Parçay</a:t>
            </a:r>
            <a:r>
              <a:rPr lang="fr-FR" sz="1800" dirty="0">
                <a:effectLst/>
                <a:ea typeface="Calibri" panose="020F0502020204030204" pitchFamily="34" charset="0"/>
                <a:cs typeface="Times New Roman" panose="02020603050405020304" pitchFamily="18" charset="0"/>
              </a:rPr>
              <a:t> Meslay (la Caf participe à son organisation et soutiendra financièrement).</a:t>
            </a:r>
          </a:p>
          <a:p>
            <a:pPr algn="just">
              <a:lnSpc>
                <a:spcPct val="107000"/>
              </a:lnSpc>
            </a:pPr>
            <a:endParaRPr lang="fr-FR" sz="1200" dirty="0">
              <a:effectLst/>
              <a:ea typeface="Calibri" panose="020F0502020204030204" pitchFamily="34" charset="0"/>
              <a:cs typeface="Times New Roman" panose="02020603050405020304" pitchFamily="18" charset="0"/>
            </a:endParaRPr>
          </a:p>
          <a:p>
            <a:pPr algn="just">
              <a:lnSpc>
                <a:spcPct val="107000"/>
              </a:lnSpc>
            </a:pPr>
            <a:r>
              <a:rPr lang="fr-FR" sz="1800" b="1" dirty="0">
                <a:effectLst/>
                <a:ea typeface="Calibri" panose="020F0502020204030204" pitchFamily="34" charset="0"/>
                <a:cs typeface="Times New Roman" panose="02020603050405020304" pitchFamily="18" charset="0"/>
              </a:rPr>
              <a:t>Analyse de pratique pour les animatrices de RPE :</a:t>
            </a:r>
          </a:p>
          <a:p>
            <a:pPr algn="just">
              <a:lnSpc>
                <a:spcPct val="107000"/>
              </a:lnSpc>
            </a:pPr>
            <a:r>
              <a:rPr lang="fr-FR" sz="1800" dirty="0">
                <a:effectLst/>
                <a:ea typeface="Calibri" panose="020F0502020204030204" pitchFamily="34" charset="0"/>
                <a:cs typeface="Times New Roman" panose="02020603050405020304" pitchFamily="18" charset="0"/>
              </a:rPr>
              <a:t>La Cnaf est en cours de renouvellement et donc de négociation de son contrat avec l’Etat. Dès lors, pour le moment, la Caf ne dispose pas de budget pour le mise en place de nouveau projet. La mise en place de cette expérimentation de l’analyse de pratique pour les animatrices de RPE est repoussée à la rentrée de septembre. Le choix de l’intervenant se fera suite aux différentes coordonnées envoyées par les RPE à Karine </a:t>
            </a:r>
            <a:r>
              <a:rPr lang="fr-FR" dirty="0">
                <a:ea typeface="Calibri" panose="020F0502020204030204" pitchFamily="34" charset="0"/>
                <a:cs typeface="Times New Roman" panose="02020603050405020304" pitchFamily="18" charset="0"/>
              </a:rPr>
              <a:t>et selon les disponibilités des intervenants. L’objectif est de constituer deux groupes au niveau départemental avec une séance par trimestre et d’avoir le même intervenant pour la totalité des séances et pour les deux groupes, soit 8 séances au total.</a:t>
            </a:r>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6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3" name="ZoneTexte 2">
            <a:extLst>
              <a:ext uri="{FF2B5EF4-FFF2-40B4-BE49-F238E27FC236}">
                <a16:creationId xmlns:a16="http://schemas.microsoft.com/office/drawing/2014/main" id="{370DF3BB-C019-8E21-AFF5-BEA3CF5DBC04}"/>
              </a:ext>
            </a:extLst>
          </p:cNvPr>
          <p:cNvSpPr txBox="1"/>
          <p:nvPr/>
        </p:nvSpPr>
        <p:spPr>
          <a:xfrm>
            <a:off x="390524" y="825246"/>
            <a:ext cx="11496675" cy="4841582"/>
          </a:xfrm>
          <a:prstGeom prst="rect">
            <a:avLst/>
          </a:prstGeom>
          <a:noFill/>
        </p:spPr>
        <p:txBody>
          <a:bodyPr wrap="square">
            <a:spAutoFit/>
          </a:bodyPr>
          <a:lstStyle/>
          <a:p>
            <a:pPr algn="just">
              <a:lnSpc>
                <a:spcPct val="107000"/>
              </a:lnSpc>
            </a:pPr>
            <a:r>
              <a:rPr lang="fr-FR" sz="1700" b="1" dirty="0">
                <a:ea typeface="Calibri" panose="020F0502020204030204" pitchFamily="34" charset="0"/>
                <a:cs typeface="Times New Roman" panose="02020603050405020304" pitchFamily="18" charset="0"/>
              </a:rPr>
              <a:t>Problème avec les certificats médicaux :</a:t>
            </a:r>
            <a:endParaRPr lang="fr-FR" sz="1700" b="1" dirty="0">
              <a:effectLst/>
              <a:ea typeface="Calibri" panose="020F0502020204030204" pitchFamily="34" charset="0"/>
              <a:cs typeface="Times New Roman" panose="02020603050405020304" pitchFamily="18" charset="0"/>
            </a:endParaRPr>
          </a:p>
          <a:p>
            <a:pPr algn="just">
              <a:lnSpc>
                <a:spcPct val="107000"/>
              </a:lnSpc>
            </a:pPr>
            <a:r>
              <a:rPr lang="fr-FR" sz="1700" dirty="0">
                <a:ea typeface="Calibri" panose="020F0502020204030204" pitchFamily="34" charset="0"/>
                <a:cs typeface="Times New Roman" panose="02020603050405020304" pitchFamily="18" charset="0"/>
              </a:rPr>
              <a:t>Les animatrices de RPE ont fait remontées la difficulté pour les familles d’obtenir des certificats médicaux de la part des médecins pour justifier l’absence de l’enfant chez l’assistant maternel. Ce phénomène est assez général sur l’ensemble de département.</a:t>
            </a:r>
          </a:p>
          <a:p>
            <a:pPr algn="just">
              <a:lnSpc>
                <a:spcPct val="107000"/>
              </a:lnSpc>
            </a:pPr>
            <a:endParaRPr lang="fr-FR" sz="1700" dirty="0">
              <a:effectLst/>
              <a:ea typeface="Calibri" panose="020F0502020204030204" pitchFamily="34" charset="0"/>
              <a:cs typeface="Times New Roman" panose="02020603050405020304" pitchFamily="18" charset="0"/>
            </a:endParaRPr>
          </a:p>
          <a:p>
            <a:pPr algn="just">
              <a:lnSpc>
                <a:spcPct val="107000"/>
              </a:lnSpc>
            </a:pPr>
            <a:r>
              <a:rPr lang="fr-FR" sz="1700" b="1" dirty="0">
                <a:effectLst/>
                <a:ea typeface="Calibri" panose="020F0502020204030204" pitchFamily="34" charset="0"/>
                <a:cs typeface="Times New Roman" panose="02020603050405020304" pitchFamily="18" charset="0"/>
              </a:rPr>
              <a:t>Nouvelle Newsletter du CD :</a:t>
            </a:r>
          </a:p>
          <a:p>
            <a:pPr algn="just">
              <a:lnSpc>
                <a:spcPct val="107000"/>
              </a:lnSpc>
            </a:pPr>
            <a:r>
              <a:rPr lang="fr-FR" sz="1700" dirty="0">
                <a:effectLst/>
                <a:ea typeface="Calibri" panose="020F0502020204030204" pitchFamily="34" charset="0"/>
                <a:cs typeface="Times New Roman" panose="02020603050405020304" pitchFamily="18" charset="0"/>
              </a:rPr>
              <a:t>Le nouvelle Newsletter à destination des assistants maternels traitera de la santé avec l’obligation de la vérification des vaccinations des enfants lors de leur accueil ainsi que du délai de 3 mois pour que les familles fassent les vaccins obligatoires et fournissent le justificatif à l’assistants maternels (copie carnet de santé).</a:t>
            </a:r>
          </a:p>
          <a:p>
            <a:pPr algn="just">
              <a:lnSpc>
                <a:spcPct val="107000"/>
              </a:lnSpc>
            </a:pPr>
            <a:r>
              <a:rPr lang="fr-FR" sz="1700" dirty="0">
                <a:ea typeface="Calibri" panose="020F0502020204030204" pitchFamily="34" charset="0"/>
                <a:cs typeface="Times New Roman" panose="02020603050405020304" pitchFamily="18" charset="0"/>
              </a:rPr>
              <a:t>Il sera également envoyé avec cette Newsletter, la fiche des numéro de téléphone d’urgence et un exemple de registre de santé à tenir à jour par les assistants maternels.</a:t>
            </a:r>
            <a:endParaRPr lang="fr-FR" sz="1700" dirty="0">
              <a:effectLst/>
              <a:ea typeface="Calibri" panose="020F0502020204030204" pitchFamily="34" charset="0"/>
              <a:cs typeface="Times New Roman" panose="02020603050405020304" pitchFamily="18" charset="0"/>
            </a:endParaRPr>
          </a:p>
          <a:p>
            <a:pPr algn="just">
              <a:lnSpc>
                <a:spcPct val="107000"/>
              </a:lnSpc>
            </a:pPr>
            <a:endParaRPr lang="fr-FR" sz="1700" dirty="0">
              <a:effectLst/>
              <a:ea typeface="Calibri" panose="020F0502020204030204" pitchFamily="34" charset="0"/>
              <a:cs typeface="Times New Roman" panose="02020603050405020304" pitchFamily="18" charset="0"/>
            </a:endParaRPr>
          </a:p>
          <a:p>
            <a:pPr algn="just">
              <a:lnSpc>
                <a:spcPct val="107000"/>
              </a:lnSpc>
            </a:pPr>
            <a:r>
              <a:rPr lang="fr-FR" sz="1700" b="1" dirty="0">
                <a:effectLst/>
                <a:ea typeface="Calibri" panose="020F0502020204030204" pitchFamily="34" charset="0"/>
                <a:cs typeface="Times New Roman" panose="02020603050405020304" pitchFamily="18" charset="0"/>
              </a:rPr>
              <a:t>Question sur la santé et le nettoyage de nez :</a:t>
            </a:r>
          </a:p>
          <a:p>
            <a:pPr algn="just">
              <a:lnSpc>
                <a:spcPct val="107000"/>
              </a:lnSpc>
            </a:pPr>
            <a:r>
              <a:rPr lang="fr-FR" sz="1700" dirty="0">
                <a:effectLst/>
                <a:ea typeface="Calibri" panose="020F0502020204030204" pitchFamily="34" charset="0"/>
                <a:cs typeface="Times New Roman" panose="02020603050405020304" pitchFamily="18" charset="0"/>
              </a:rPr>
              <a:t>Une ECT aurait dit à un assistant maternel de refuser un enfant malade car il serait mieux chez lui. Cela n’est pas illogique, mais selon les possibilités des parents de pouvoir garder leur enfant chez eux, l’assistant maternel ne doit pas refuser l’enfant.</a:t>
            </a:r>
          </a:p>
          <a:p>
            <a:pPr algn="just">
              <a:lnSpc>
                <a:spcPct val="107000"/>
              </a:lnSpc>
            </a:pPr>
            <a:r>
              <a:rPr lang="fr-FR" sz="1700" dirty="0">
                <a:ea typeface="Calibri" panose="020F0502020204030204" pitchFamily="34" charset="0"/>
                <a:cs typeface="Times New Roman" panose="02020603050405020304" pitchFamily="18" charset="0"/>
              </a:rPr>
              <a:t>Il a également été abordé la question du lavage du nez. Est-ce que les assistants maternels peuvent être formés ? Dans le cadre du CAP AEPE, il est mentionné que le lavage de nez est interdit. Mais cela n’est pas claire au niveau départemental. Il a été rappelé que cet acte était lié à du bon sens et que pour le bien être de l’enfant, il fallait mieux que les assistants maternels le pratiquent.</a:t>
            </a:r>
          </a:p>
        </p:txBody>
      </p:sp>
    </p:spTree>
    <p:extLst>
      <p:ext uri="{BB962C8B-B14F-4D97-AF65-F5344CB8AC3E}">
        <p14:creationId xmlns:p14="http://schemas.microsoft.com/office/powerpoint/2010/main" val="27085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5878135-3F5C-BB53-0082-122956799B79}"/>
              </a:ext>
            </a:extLst>
          </p:cNvPr>
          <p:cNvSpPr>
            <a:spLocks noGrp="1"/>
          </p:cNvSpPr>
          <p:nvPr>
            <p:ph type="title"/>
          </p:nvPr>
        </p:nvSpPr>
        <p:spPr/>
        <p:txBody>
          <a:bodyPr rtlCol="0"/>
          <a:lstStyle>
            <a:defPPr>
              <a:defRPr lang="fr-FR"/>
            </a:defPPr>
          </a:lstStyle>
          <a:p>
            <a:pPr rtl="0"/>
            <a:r>
              <a:rPr lang="fr-FR" dirty="0"/>
              <a:t>Ordre du jour</a:t>
            </a:r>
          </a:p>
        </p:txBody>
      </p:sp>
      <p:graphicFrame>
        <p:nvGraphicFramePr>
          <p:cNvPr id="2" name="Tableau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966055442"/>
              </p:ext>
            </p:extLst>
          </p:nvPr>
        </p:nvGraphicFramePr>
        <p:xfrm>
          <a:off x="7509348" y="1135163"/>
          <a:ext cx="4132263" cy="4817282"/>
        </p:xfrm>
        <a:graphic>
          <a:graphicData uri="http://schemas.openxmlformats.org/drawingml/2006/table">
            <a:tbl>
              <a:tblPr firstRow="1" bandRow="1"/>
              <a:tblGrid>
                <a:gridCol w="4132263">
                  <a:extLst>
                    <a:ext uri="{9D8B030D-6E8A-4147-A177-3AD203B41FA5}">
                      <a16:colId xmlns:a16="http://schemas.microsoft.com/office/drawing/2014/main" val="1563570424"/>
                    </a:ext>
                  </a:extLst>
                </a:gridCol>
              </a:tblGrid>
              <a:tr h="623832">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MONENFANT.FR</a:t>
                      </a:r>
                    </a:p>
                    <a:p>
                      <a:pPr marL="0" marR="0" lvl="0" indent="0" algn="r" defTabSz="914400" rtl="0" eaLnBrk="1" fontAlgn="auto" latinLnBrk="0" hangingPunct="1">
                        <a:lnSpc>
                          <a:spcPct val="100000"/>
                        </a:lnSpc>
                        <a:spcBef>
                          <a:spcPts val="0"/>
                        </a:spcBef>
                        <a:spcAft>
                          <a:spcPts val="0"/>
                        </a:spcAft>
                        <a:buClrTx/>
                        <a:buSzTx/>
                        <a:buFontTx/>
                        <a:buNone/>
                        <a:tabLst/>
                        <a:defRPr lang="fr-FR"/>
                      </a:pPr>
                      <a:endParaRPr lang="fr-FR" sz="1800" dirty="0">
                        <a:latin typeface="+mn-lt"/>
                        <a:cs typeface="Gill Sans Light" panose="020B0302020104020203" pitchFamily="34" charset="-79"/>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689187">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BILAN SPHINX</a:t>
                      </a:r>
                    </a:p>
                    <a:p>
                      <a:pPr marL="0" marR="0" lvl="0" indent="0" algn="r" defTabSz="914400" rtl="0" eaLnBrk="1" fontAlgn="auto" latinLnBrk="0" hangingPunct="1">
                        <a:lnSpc>
                          <a:spcPct val="100000"/>
                        </a:lnSpc>
                        <a:spcBef>
                          <a:spcPts val="0"/>
                        </a:spcBef>
                        <a:spcAft>
                          <a:spcPts val="0"/>
                        </a:spcAft>
                        <a:buClrTx/>
                        <a:buSzTx/>
                        <a:buFontTx/>
                        <a:buNone/>
                        <a:tabLst/>
                        <a:defRPr lang="fr-FR"/>
                      </a:pPr>
                      <a:endParaRPr lang="fr-FR"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689187">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CCPD</a:t>
                      </a:r>
                    </a:p>
                    <a:p>
                      <a:pPr marL="0" algn="r" defTabSz="914400" rtl="0" eaLnBrk="1" latinLnBrk="0" hangingPunct="1"/>
                      <a:endParaRPr lang="fr-FR"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48763">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RETOUR SUR LES 4 GROUPES DE TRAVAIL</a:t>
                      </a:r>
                    </a:p>
                    <a:p>
                      <a:pPr marL="0" algn="r" defTabSz="914400" rtl="0" eaLnBrk="1" latinLnBrk="0" hangingPunct="1"/>
                      <a:endParaRPr lang="fr-FR"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690462">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QUESTIONS/INFOS DIVERSES</a:t>
                      </a:r>
                    </a:p>
                    <a:p>
                      <a:pPr marL="0" algn="r" defTabSz="914400" rtl="0" eaLnBrk="1" latinLnBrk="0" hangingPunct="1"/>
                      <a:endParaRPr lang="fr-FR"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r h="7939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kern="1200" dirty="0">
                          <a:solidFill>
                            <a:schemeClr val="tx1"/>
                          </a:solidFill>
                          <a:latin typeface="+mn-lt"/>
                          <a:ea typeface="+mn-ea"/>
                          <a:cs typeface="Gill Sans Light" panose="020B0302020104020203" pitchFamily="34" charset="-79"/>
                        </a:rPr>
                        <a:t>PROGRAMMATION 2023</a:t>
                      </a:r>
                    </a:p>
                    <a:p>
                      <a:pPr marL="0" marR="0" lvl="0" indent="0" algn="r" defTabSz="914400" rtl="0" eaLnBrk="1" fontAlgn="auto" latinLnBrk="0" hangingPunct="1">
                        <a:lnSpc>
                          <a:spcPct val="100000"/>
                        </a:lnSpc>
                        <a:spcBef>
                          <a:spcPts val="0"/>
                        </a:spcBef>
                        <a:spcAft>
                          <a:spcPts val="0"/>
                        </a:spcAft>
                        <a:buClrTx/>
                        <a:buSzTx/>
                        <a:buFontTx/>
                        <a:buNone/>
                        <a:tabLst/>
                        <a:defRPr lang="fr-FR"/>
                      </a:pPr>
                      <a:endParaRPr lang="fr-FR" sz="1800" kern="1200" dirty="0">
                        <a:solidFill>
                          <a:schemeClr val="tx1"/>
                        </a:solidFill>
                        <a:latin typeface="+mn-lt"/>
                        <a:ea typeface="+mn-ea"/>
                        <a:cs typeface="Gill Sans Light" panose="020B0302020104020203" pitchFamily="34" charset="-79"/>
                      </a:endParaRPr>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45460180"/>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3" name="ZoneTexte 2">
            <a:extLst>
              <a:ext uri="{FF2B5EF4-FFF2-40B4-BE49-F238E27FC236}">
                <a16:creationId xmlns:a16="http://schemas.microsoft.com/office/drawing/2014/main" id="{370DF3BB-C019-8E21-AFF5-BEA3CF5DBC04}"/>
              </a:ext>
            </a:extLst>
          </p:cNvPr>
          <p:cNvSpPr txBox="1"/>
          <p:nvPr/>
        </p:nvSpPr>
        <p:spPr>
          <a:xfrm>
            <a:off x="133350" y="141154"/>
            <a:ext cx="11925299" cy="6108019"/>
          </a:xfrm>
          <a:prstGeom prst="rect">
            <a:avLst/>
          </a:prstGeom>
          <a:noFill/>
        </p:spPr>
        <p:txBody>
          <a:bodyPr wrap="square">
            <a:spAutoFit/>
          </a:bodyPr>
          <a:lstStyle/>
          <a:p>
            <a:pPr algn="just">
              <a:lnSpc>
                <a:spcPct val="107000"/>
              </a:lnSpc>
            </a:pPr>
            <a:r>
              <a:rPr lang="fr-FR" b="1" dirty="0">
                <a:ea typeface="Calibri" panose="020F0502020204030204" pitchFamily="34" charset="0"/>
                <a:cs typeface="Times New Roman" panose="02020603050405020304" pitchFamily="18" charset="0"/>
              </a:rPr>
              <a:t>Atelier parents-enfants </a:t>
            </a:r>
            <a:r>
              <a:rPr lang="fr-FR" sz="1800" b="1" dirty="0">
                <a:effectLst/>
                <a:ea typeface="Calibri" panose="020F0502020204030204" pitchFamily="34" charset="0"/>
                <a:cs typeface="Times New Roman" panose="02020603050405020304" pitchFamily="18" charset="0"/>
              </a:rPr>
              <a:t>:</a:t>
            </a:r>
          </a:p>
          <a:p>
            <a:pPr algn="just">
              <a:lnSpc>
                <a:spcPct val="107000"/>
              </a:lnSpc>
            </a:pPr>
            <a:r>
              <a:rPr lang="fr-FR" dirty="0">
                <a:ea typeface="Calibri" panose="020F0502020204030204" pitchFamily="34" charset="0"/>
                <a:cs typeface="Times New Roman" panose="02020603050405020304" pitchFamily="18" charset="0"/>
              </a:rPr>
              <a:t>Il est rappelé que dans le cadre du nouveau référentiel indiquant les missions des RPE, la mise en place et l’animation d’atelier parents-enfants ne font plus partie des missions des animatrices de RPE.</a:t>
            </a:r>
          </a:p>
          <a:p>
            <a:pPr algn="just">
              <a:lnSpc>
                <a:spcPct val="107000"/>
              </a:lnSpc>
            </a:pPr>
            <a:r>
              <a:rPr lang="fr-FR" dirty="0">
                <a:ea typeface="Calibri" panose="020F0502020204030204" pitchFamily="34" charset="0"/>
                <a:cs typeface="Times New Roman" panose="02020603050405020304" pitchFamily="18" charset="0"/>
              </a:rPr>
              <a:t>Si des RPE organisent des ateliers parents-enfants de manière régulière, il doit être travaillé avant le prochain renouvellement d’agrément à une nouvelle organisation, soit ces ateliers peuvent être portés par le REAAP, soit par un Espace de parents, soit par un LAEP. Mais ils ne devront plus être réalisés par le RPE, sinon l’agrément ne pourra pas être renouvelé.</a:t>
            </a:r>
          </a:p>
          <a:p>
            <a:pPr algn="just">
              <a:lnSpc>
                <a:spcPct val="107000"/>
              </a:lnSpc>
            </a:pPr>
            <a:r>
              <a:rPr lang="fr-FR" dirty="0">
                <a:ea typeface="Calibri" panose="020F0502020204030204" pitchFamily="34" charset="0"/>
                <a:cs typeface="Times New Roman" panose="02020603050405020304" pitchFamily="18" charset="0"/>
              </a:rPr>
              <a:t>Attention, si dans la nouvelle organisation, l’animatrice de RPE anime toujours ces ateliers, ce temps sera déduit du temps de travail dans le cadre du RPE et donc pour calculer la prestation de service RPE.</a:t>
            </a:r>
          </a:p>
          <a:p>
            <a:pPr algn="just">
              <a:lnSpc>
                <a:spcPct val="107000"/>
              </a:lnSpc>
            </a:pPr>
            <a:endParaRPr lang="fr-FR" sz="1200" dirty="0">
              <a:effectLst/>
              <a:ea typeface="Calibri" panose="020F0502020204030204" pitchFamily="34" charset="0"/>
              <a:cs typeface="Times New Roman" panose="02020603050405020304" pitchFamily="18" charset="0"/>
            </a:endParaRPr>
          </a:p>
          <a:p>
            <a:pPr algn="just">
              <a:lnSpc>
                <a:spcPct val="107000"/>
              </a:lnSpc>
            </a:pPr>
            <a:r>
              <a:rPr lang="fr-FR" sz="1800" b="1" dirty="0">
                <a:effectLst/>
                <a:ea typeface="Calibri" panose="020F0502020204030204" pitchFamily="34" charset="0"/>
                <a:cs typeface="Times New Roman" panose="02020603050405020304" pitchFamily="18" charset="0"/>
              </a:rPr>
              <a:t>Temps de travail RPE :</a:t>
            </a:r>
          </a:p>
          <a:p>
            <a:pPr algn="just">
              <a:lnSpc>
                <a:spcPct val="107000"/>
              </a:lnSpc>
            </a:pPr>
            <a:r>
              <a:rPr lang="fr-FR" sz="1800" dirty="0">
                <a:effectLst/>
                <a:ea typeface="Calibri" panose="020F0502020204030204" pitchFamily="34" charset="0"/>
                <a:cs typeface="Times New Roman" panose="02020603050405020304" pitchFamily="18" charset="0"/>
              </a:rPr>
              <a:t>Actuellement, il est déterminé par la Cnaf un ETP pour 70 assistants maternels en activité (au moins un mois actif dans l’année) et non le nombre d’assistants maternels agréés.</a:t>
            </a:r>
          </a:p>
          <a:p>
            <a:pPr algn="just">
              <a:lnSpc>
                <a:spcPct val="107000"/>
              </a:lnSpc>
            </a:pPr>
            <a:r>
              <a:rPr lang="fr-FR" dirty="0">
                <a:ea typeface="Calibri" panose="020F0502020204030204" pitchFamily="34" charset="0"/>
                <a:cs typeface="Times New Roman" panose="02020603050405020304" pitchFamily="18" charset="0"/>
              </a:rPr>
              <a:t>Dans le cadre du renouvellement de la COG entre la Cnaf et l’Etat et au vu du diminution du nombre d’assistants maternels, cette déterminante risque d’être modifiée. Ce qui peut être pressenti à jour est de déterminer un temps ETP d’un RPE par rapport au nombre d’enfants de moins de 3 ans sur le territoire, la mise en place du guichet unique… mais rien n’est déterminé à ce jour.</a:t>
            </a:r>
          </a:p>
          <a:p>
            <a:pPr algn="just">
              <a:lnSpc>
                <a:spcPct val="107000"/>
              </a:lnSpc>
            </a:pPr>
            <a:r>
              <a:rPr lang="fr-FR" sz="1800" dirty="0">
                <a:effectLst/>
                <a:ea typeface="Calibri" panose="020F0502020204030204" pitchFamily="34" charset="0"/>
                <a:cs typeface="Times New Roman" panose="02020603050405020304" pitchFamily="18" charset="0"/>
              </a:rPr>
              <a:t>La Caf </a:t>
            </a:r>
            <a:r>
              <a:rPr lang="fr-FR" dirty="0">
                <a:ea typeface="Calibri" panose="020F0502020204030204" pitchFamily="34" charset="0"/>
                <a:cs typeface="Times New Roman" panose="02020603050405020304" pitchFamily="18" charset="0"/>
              </a:rPr>
              <a:t>a toujours fait preuve de souplesse et prenait en considération pour déterminer le temps ETP : la mise en place du guichet unique et l’itinérance du RPE.</a:t>
            </a:r>
            <a:endParaRPr lang="fr-FR" sz="1800" dirty="0">
              <a:effectLst/>
              <a:ea typeface="Calibri" panose="020F0502020204030204" pitchFamily="34" charset="0"/>
              <a:cs typeface="Times New Roman" panose="02020603050405020304" pitchFamily="18" charset="0"/>
            </a:endParaRPr>
          </a:p>
          <a:p>
            <a:pPr algn="just">
              <a:lnSpc>
                <a:spcPct val="107000"/>
              </a:lnSpc>
            </a:pPr>
            <a:endParaRPr lang="fr-FR" sz="1200" dirty="0">
              <a:effectLst/>
              <a:ea typeface="Calibri" panose="020F0502020204030204" pitchFamily="34" charset="0"/>
              <a:cs typeface="Times New Roman" panose="02020603050405020304" pitchFamily="18" charset="0"/>
            </a:endParaRPr>
          </a:p>
          <a:p>
            <a:pPr algn="just">
              <a:lnSpc>
                <a:spcPct val="107000"/>
              </a:lnSpc>
            </a:pPr>
            <a:r>
              <a:rPr lang="fr-FR" b="1" dirty="0">
                <a:cs typeface="Times New Roman" panose="02020603050405020304" pitchFamily="18" charset="0"/>
              </a:rPr>
              <a:t>Photo pour le trombinoscope :</a:t>
            </a:r>
          </a:p>
          <a:p>
            <a:pPr algn="just">
              <a:lnSpc>
                <a:spcPct val="107000"/>
              </a:lnSpc>
            </a:pPr>
            <a:r>
              <a:rPr lang="fr-FR" dirty="0">
                <a:effectLst/>
                <a:ea typeface="Calibri" panose="020F0502020204030204" pitchFamily="34" charset="0"/>
                <a:cs typeface="Times New Roman" panose="02020603050405020304" pitchFamily="18" charset="0"/>
              </a:rPr>
              <a:t>Pour celles qui n’ont pas fourni leur photo, pouvez-vous l’envoyer à Karine ou mentionner par mail que vous ne souhaitez pas transmettre votre photo. Merci.</a:t>
            </a:r>
          </a:p>
        </p:txBody>
      </p:sp>
    </p:spTree>
    <p:extLst>
      <p:ext uri="{BB962C8B-B14F-4D97-AF65-F5344CB8AC3E}">
        <p14:creationId xmlns:p14="http://schemas.microsoft.com/office/powerpoint/2010/main" val="3385504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377AF6-2477-81EC-D1BC-43FD72DF18F6}"/>
              </a:ext>
            </a:extLst>
          </p:cNvPr>
          <p:cNvSpPr>
            <a:spLocks noGrp="1"/>
          </p:cNvSpPr>
          <p:nvPr>
            <p:ph type="title"/>
          </p:nvPr>
        </p:nvSpPr>
        <p:spPr>
          <a:xfrm>
            <a:off x="1050587" y="3068281"/>
            <a:ext cx="6018035" cy="2806992"/>
          </a:xfrm>
        </p:spPr>
        <p:txBody>
          <a:bodyPr rtlCol="0"/>
          <a:lstStyle>
            <a:defPPr>
              <a:defRPr lang="fr-FR"/>
            </a:defPPr>
          </a:lstStyle>
          <a:p>
            <a:pPr algn="ctr" rtl="0"/>
            <a:r>
              <a:rPr lang="fr-FR" dirty="0"/>
              <a:t>Programmation 2023</a:t>
            </a:r>
          </a:p>
        </p:txBody>
      </p:sp>
      <p:pic>
        <p:nvPicPr>
          <p:cNvPr id="2" name="Image 1">
            <a:extLst>
              <a:ext uri="{FF2B5EF4-FFF2-40B4-BE49-F238E27FC236}">
                <a16:creationId xmlns:a16="http://schemas.microsoft.com/office/drawing/2014/main" id="{E4BB5EB1-97BA-C6A2-DD04-6AC8D79C77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9477" y1="28545" x2="59477" y2="28545"/>
                        <a14:foregroundMark x1="69608" y1="70149" x2="69608" y2="70149"/>
                      </a14:backgroundRemoval>
                    </a14:imgEffect>
                  </a14:imgLayer>
                </a14:imgProps>
              </a:ext>
            </a:extLst>
          </a:blip>
          <a:stretch>
            <a:fillRect/>
          </a:stretch>
        </p:blipFill>
        <p:spPr>
          <a:xfrm rot="869971">
            <a:off x="6997964" y="223735"/>
            <a:ext cx="4766959" cy="4174984"/>
          </a:xfrm>
          <a:prstGeom prst="rect">
            <a:avLst/>
          </a:prstGeom>
        </p:spPr>
      </p:pic>
    </p:spTree>
    <p:extLst>
      <p:ext uri="{BB962C8B-B14F-4D97-AF65-F5344CB8AC3E}">
        <p14:creationId xmlns:p14="http://schemas.microsoft.com/office/powerpoint/2010/main" val="252721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7679D-DC49-184B-33D7-D460C700C85D}"/>
              </a:ext>
            </a:extLst>
          </p:cNvPr>
          <p:cNvSpPr>
            <a:spLocks noGrp="1"/>
          </p:cNvSpPr>
          <p:nvPr>
            <p:ph type="title"/>
          </p:nvPr>
        </p:nvSpPr>
        <p:spPr>
          <a:xfrm>
            <a:off x="576071" y="704088"/>
            <a:ext cx="9144000" cy="676656"/>
          </a:xfrm>
        </p:spPr>
        <p:txBody>
          <a:bodyPr rtlCol="0"/>
          <a:lstStyle>
            <a:defPPr>
              <a:defRPr lang="fr-FR"/>
            </a:defPPr>
          </a:lstStyle>
          <a:p>
            <a:pPr rtl="0"/>
            <a:r>
              <a:rPr lang="fr-FR" dirty="0"/>
              <a:t>Programmation 2023</a:t>
            </a:r>
          </a:p>
        </p:txBody>
      </p:sp>
      <p:sp>
        <p:nvSpPr>
          <p:cNvPr id="8" name="Espace réservé du texte 7">
            <a:extLst>
              <a:ext uri="{FF2B5EF4-FFF2-40B4-BE49-F238E27FC236}">
                <a16:creationId xmlns:a16="http://schemas.microsoft.com/office/drawing/2014/main" id="{955CC3A7-DD9A-E887-A929-DE6D4C1E47B9}"/>
              </a:ext>
            </a:extLst>
          </p:cNvPr>
          <p:cNvSpPr>
            <a:spLocks noGrp="1"/>
          </p:cNvSpPr>
          <p:nvPr>
            <p:ph type="body" sz="quarter" idx="13"/>
          </p:nvPr>
        </p:nvSpPr>
        <p:spPr/>
        <p:txBody>
          <a:bodyPr rtlCol="0"/>
          <a:lstStyle>
            <a:defPPr>
              <a:defRPr lang="fr-FR"/>
            </a:defPPr>
          </a:lstStyle>
          <a:p>
            <a:pPr rtl="0"/>
            <a:r>
              <a:rPr lang="fr-FR" dirty="0"/>
              <a:t>20 mars 2023</a:t>
            </a:r>
          </a:p>
          <a:p>
            <a:pPr rtl="0"/>
            <a:r>
              <a:rPr lang="fr-FR" sz="1600" cap="none" dirty="0">
                <a:latin typeface="+mn-lt"/>
              </a:rPr>
              <a:t>Réunion de début d’année</a:t>
            </a:r>
          </a:p>
          <a:p>
            <a:pPr rtl="0"/>
            <a:r>
              <a:rPr lang="fr-FR" sz="1600" cap="none" dirty="0">
                <a:latin typeface="+mn-lt"/>
              </a:rPr>
              <a:t>Info diverses</a:t>
            </a:r>
          </a:p>
          <a:p>
            <a:pPr rtl="0"/>
            <a:endParaRPr lang="fr-FR" dirty="0"/>
          </a:p>
        </p:txBody>
      </p:sp>
      <p:sp>
        <p:nvSpPr>
          <p:cNvPr id="17" name="Espace réservé du texte 16">
            <a:extLst>
              <a:ext uri="{FF2B5EF4-FFF2-40B4-BE49-F238E27FC236}">
                <a16:creationId xmlns:a16="http://schemas.microsoft.com/office/drawing/2014/main" id="{21A076CC-9414-293E-8AB1-B8C2EA1C5FEE}"/>
              </a:ext>
            </a:extLst>
          </p:cNvPr>
          <p:cNvSpPr>
            <a:spLocks noGrp="1"/>
          </p:cNvSpPr>
          <p:nvPr>
            <p:ph type="body" sz="quarter" idx="15"/>
          </p:nvPr>
        </p:nvSpPr>
        <p:spPr/>
        <p:txBody>
          <a:bodyPr rtlCol="0"/>
          <a:lstStyle>
            <a:defPPr>
              <a:defRPr lang="fr-FR"/>
            </a:defPPr>
          </a:lstStyle>
          <a:p>
            <a:pPr rtl="0"/>
            <a:r>
              <a:rPr lang="fr-FR" dirty="0"/>
              <a:t>19 juin 2023</a:t>
            </a:r>
          </a:p>
        </p:txBody>
      </p:sp>
      <p:sp>
        <p:nvSpPr>
          <p:cNvPr id="9" name="Espace réservé du texte 8">
            <a:extLst>
              <a:ext uri="{FF2B5EF4-FFF2-40B4-BE49-F238E27FC236}">
                <a16:creationId xmlns:a16="http://schemas.microsoft.com/office/drawing/2014/main" id="{EE754D37-3AA6-7249-76D8-52F85F4C158A}"/>
              </a:ext>
            </a:extLst>
          </p:cNvPr>
          <p:cNvSpPr>
            <a:spLocks noGrp="1"/>
          </p:cNvSpPr>
          <p:nvPr>
            <p:ph type="body" sz="quarter" idx="14"/>
          </p:nvPr>
        </p:nvSpPr>
        <p:spPr/>
        <p:txBody>
          <a:bodyPr rtlCol="0"/>
          <a:lstStyle>
            <a:defPPr>
              <a:defRPr lang="fr-FR"/>
            </a:defPPr>
          </a:lstStyle>
          <a:p>
            <a:pPr rtl="0"/>
            <a:r>
              <a:rPr lang="fr-FR" dirty="0">
                <a:solidFill>
                  <a:srgbClr val="FF0000"/>
                </a:solidFill>
              </a:rPr>
              <a:t>25 septembre 2023</a:t>
            </a:r>
          </a:p>
          <a:p>
            <a:pPr lvl="1" rtl="0"/>
            <a:r>
              <a:rPr lang="fr-FR" sz="1600" b="1" dirty="0">
                <a:solidFill>
                  <a:srgbClr val="FF0000"/>
                </a:solidFill>
              </a:rPr>
              <a:t>Attention changement de date !</a:t>
            </a:r>
          </a:p>
        </p:txBody>
      </p:sp>
      <p:sp>
        <p:nvSpPr>
          <p:cNvPr id="26" name="Espace réservé du texte 25">
            <a:extLst>
              <a:ext uri="{FF2B5EF4-FFF2-40B4-BE49-F238E27FC236}">
                <a16:creationId xmlns:a16="http://schemas.microsoft.com/office/drawing/2014/main" id="{FFCA4FA2-1095-105E-5606-3D90E73136C3}"/>
              </a:ext>
            </a:extLst>
          </p:cNvPr>
          <p:cNvSpPr>
            <a:spLocks noGrp="1"/>
          </p:cNvSpPr>
          <p:nvPr>
            <p:ph type="body" sz="quarter" idx="17"/>
          </p:nvPr>
        </p:nvSpPr>
        <p:spPr/>
        <p:txBody>
          <a:bodyPr rtlCol="0"/>
          <a:lstStyle>
            <a:defPPr>
              <a:defRPr lang="fr-FR"/>
            </a:defPPr>
          </a:lstStyle>
          <a:p>
            <a:pPr rtl="0"/>
            <a:r>
              <a:rPr lang="fr-FR" dirty="0"/>
              <a:t>20 novembre 2023</a:t>
            </a:r>
          </a:p>
        </p:txBody>
      </p:sp>
      <p:sp>
        <p:nvSpPr>
          <p:cNvPr id="18" name="Espace réservé du texte 17">
            <a:extLst>
              <a:ext uri="{FF2B5EF4-FFF2-40B4-BE49-F238E27FC236}">
                <a16:creationId xmlns:a16="http://schemas.microsoft.com/office/drawing/2014/main" id="{871694C6-64CB-2042-D079-8D98D610EDB0}"/>
              </a:ext>
            </a:extLst>
          </p:cNvPr>
          <p:cNvSpPr>
            <a:spLocks noGrp="1"/>
          </p:cNvSpPr>
          <p:nvPr>
            <p:ph type="body" sz="quarter" idx="16"/>
          </p:nvPr>
        </p:nvSpPr>
        <p:spPr/>
        <p:txBody>
          <a:bodyPr rtlCol="0"/>
          <a:lstStyle>
            <a:defPPr>
              <a:defRPr lang="fr-FR"/>
            </a:defPPr>
          </a:lstStyle>
          <a:p>
            <a:pPr rtl="0"/>
            <a:r>
              <a:rPr lang="fr-FR" dirty="0"/>
              <a:t>9 Décembre 2023</a:t>
            </a:r>
          </a:p>
          <a:p>
            <a:pPr lvl="1" rtl="0"/>
            <a:r>
              <a:rPr lang="fr-FR" sz="1600" dirty="0"/>
              <a:t>Journée départementale pour les professionnels de la petite enfance</a:t>
            </a:r>
          </a:p>
        </p:txBody>
      </p:sp>
      <p:sp>
        <p:nvSpPr>
          <p:cNvPr id="3" name="ZoneTexte 2">
            <a:extLst>
              <a:ext uri="{FF2B5EF4-FFF2-40B4-BE49-F238E27FC236}">
                <a16:creationId xmlns:a16="http://schemas.microsoft.com/office/drawing/2014/main" id="{285655A4-3B64-918E-86DA-40197FB14235}"/>
              </a:ext>
            </a:extLst>
          </p:cNvPr>
          <p:cNvSpPr txBox="1"/>
          <p:nvPr/>
        </p:nvSpPr>
        <p:spPr>
          <a:xfrm>
            <a:off x="4383405" y="5229225"/>
            <a:ext cx="3752407" cy="1477328"/>
          </a:xfrm>
          <a:prstGeom prst="rect">
            <a:avLst/>
          </a:prstGeom>
          <a:noFill/>
        </p:spPr>
        <p:txBody>
          <a:bodyPr wrap="square" rtlCol="0">
            <a:spAutoFit/>
          </a:bodyPr>
          <a:lstStyle/>
          <a:p>
            <a:pPr algn="ctr"/>
            <a:r>
              <a:rPr lang="fr-FR" b="1" dirty="0"/>
              <a:t>Intervention souhaitée de :</a:t>
            </a:r>
          </a:p>
          <a:p>
            <a:pPr marL="1200150" lvl="2" indent="-285750">
              <a:buFontTx/>
              <a:buChar char="-"/>
            </a:pPr>
            <a:r>
              <a:rPr lang="fr-FR" dirty="0" err="1"/>
              <a:t>Ipéria</a:t>
            </a:r>
            <a:endParaRPr lang="fr-FR" dirty="0"/>
          </a:p>
          <a:p>
            <a:pPr marL="1200150" lvl="2" indent="-285750">
              <a:buFontTx/>
              <a:buChar char="-"/>
            </a:pPr>
            <a:r>
              <a:rPr lang="fr-FR" dirty="0"/>
              <a:t>Evaluatrices du CD</a:t>
            </a:r>
          </a:p>
          <a:p>
            <a:pPr marL="1200150" lvl="2" indent="-285750">
              <a:buFontTx/>
              <a:buChar char="-"/>
            </a:pPr>
            <a:r>
              <a:rPr lang="fr-FR" dirty="0"/>
              <a:t>MDE</a:t>
            </a:r>
          </a:p>
          <a:p>
            <a:pPr marL="1200150" lvl="2" indent="-285750">
              <a:buFontTx/>
              <a:buChar char="-"/>
            </a:pPr>
            <a:r>
              <a:rPr lang="fr-FR" dirty="0"/>
              <a:t>DDEETS</a:t>
            </a:r>
          </a:p>
        </p:txBody>
      </p:sp>
    </p:spTree>
    <p:extLst>
      <p:ext uri="{BB962C8B-B14F-4D97-AF65-F5344CB8AC3E}">
        <p14:creationId xmlns:p14="http://schemas.microsoft.com/office/powerpoint/2010/main" val="32725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96D4E-8B4F-62B8-F551-56379B923E78}"/>
              </a:ext>
            </a:extLst>
          </p:cNvPr>
          <p:cNvSpPr>
            <a:spLocks noGrp="1"/>
          </p:cNvSpPr>
          <p:nvPr>
            <p:ph type="ctrTitle"/>
          </p:nvPr>
        </p:nvSpPr>
        <p:spPr>
          <a:xfrm>
            <a:off x="1524000" y="1170432"/>
            <a:ext cx="9144000" cy="2387600"/>
          </a:xfrm>
        </p:spPr>
        <p:txBody>
          <a:bodyPr rtlCol="0"/>
          <a:lstStyle>
            <a:defPPr>
              <a:defRPr lang="fr-FR"/>
            </a:defPPr>
          </a:lstStyle>
          <a:p>
            <a:pPr rtl="0"/>
            <a:r>
              <a:rPr lang="fr-FR" sz="8000" dirty="0"/>
              <a:t>Merci </a:t>
            </a:r>
          </a:p>
        </p:txBody>
      </p:sp>
      <p:sp>
        <p:nvSpPr>
          <p:cNvPr id="3" name="Sous-titre 2">
            <a:extLst>
              <a:ext uri="{FF2B5EF4-FFF2-40B4-BE49-F238E27FC236}">
                <a16:creationId xmlns:a16="http://schemas.microsoft.com/office/drawing/2014/main" id="{FF07BEBE-18E8-4025-FF6F-EC0130CB4F22}"/>
              </a:ext>
            </a:extLst>
          </p:cNvPr>
          <p:cNvSpPr>
            <a:spLocks noGrp="1"/>
          </p:cNvSpPr>
          <p:nvPr>
            <p:ph type="subTitle" idx="1"/>
          </p:nvPr>
        </p:nvSpPr>
        <p:spPr>
          <a:xfrm>
            <a:off x="812260" y="3602038"/>
            <a:ext cx="10567481" cy="1655762"/>
          </a:xfrm>
        </p:spPr>
        <p:txBody>
          <a:bodyPr rtlCol="0">
            <a:normAutofit/>
          </a:bodyPr>
          <a:lstStyle>
            <a:defPPr>
              <a:defRPr lang="fr-FR"/>
            </a:defPPr>
          </a:lstStyle>
          <a:p>
            <a:pPr rtl="0"/>
            <a:r>
              <a:rPr lang="fr-FR" sz="4500" b="1" dirty="0">
                <a:latin typeface="+mj-lt"/>
              </a:rPr>
              <a:t>Prochaine rencontre le 19 juin à 14h</a:t>
            </a:r>
          </a:p>
          <a:p>
            <a:pPr rtl="0"/>
            <a:r>
              <a:rPr lang="fr-FR" sz="4500" b="1" dirty="0">
                <a:latin typeface="+mj-lt"/>
              </a:rPr>
              <a:t>à la Caf</a:t>
            </a:r>
          </a:p>
        </p:txBody>
      </p:sp>
    </p:spTree>
    <p:extLst>
      <p:ext uri="{BB962C8B-B14F-4D97-AF65-F5344CB8AC3E}">
        <p14:creationId xmlns:p14="http://schemas.microsoft.com/office/powerpoint/2010/main" val="257793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377AF6-2477-81EC-D1BC-43FD72DF18F6}"/>
              </a:ext>
            </a:extLst>
          </p:cNvPr>
          <p:cNvSpPr>
            <a:spLocks noGrp="1"/>
          </p:cNvSpPr>
          <p:nvPr>
            <p:ph type="title"/>
          </p:nvPr>
        </p:nvSpPr>
        <p:spPr>
          <a:xfrm>
            <a:off x="925036" y="3227342"/>
            <a:ext cx="5479312" cy="1773555"/>
          </a:xfrm>
        </p:spPr>
        <p:txBody>
          <a:bodyPr rtlCol="0"/>
          <a:lstStyle>
            <a:defPPr>
              <a:defRPr lang="fr-FR"/>
            </a:defPPr>
          </a:lstStyle>
          <a:p>
            <a:pPr rtl="0"/>
            <a:r>
              <a:rPr lang="fr-FR" dirty="0"/>
              <a:t>Monenfant.fr</a:t>
            </a:r>
          </a:p>
        </p:txBody>
      </p:sp>
      <p:pic>
        <p:nvPicPr>
          <p:cNvPr id="4" name="Image 3">
            <a:extLst>
              <a:ext uri="{FF2B5EF4-FFF2-40B4-BE49-F238E27FC236}">
                <a16:creationId xmlns:a16="http://schemas.microsoft.com/office/drawing/2014/main" id="{F7A75812-1C15-D82E-CF93-0E1F03AA72A1}"/>
              </a:ext>
            </a:extLst>
          </p:cNvPr>
          <p:cNvPicPr>
            <a:picLocks noChangeAspect="1"/>
          </p:cNvPicPr>
          <p:nvPr/>
        </p:nvPicPr>
        <p:blipFill>
          <a:blip r:embed="rId3"/>
          <a:stretch>
            <a:fillRect/>
          </a:stretch>
        </p:blipFill>
        <p:spPr>
          <a:xfrm>
            <a:off x="7664688" y="373171"/>
            <a:ext cx="4027928" cy="1604485"/>
          </a:xfrm>
          <a:prstGeom prst="rect">
            <a:avLst/>
          </a:prstGeom>
          <a:ln>
            <a:noFill/>
          </a:ln>
          <a:effectLst>
            <a:softEdge rad="112500"/>
          </a:effectLst>
        </p:spPr>
      </p:pic>
    </p:spTree>
    <p:extLst>
      <p:ext uri="{BB962C8B-B14F-4D97-AF65-F5344CB8AC3E}">
        <p14:creationId xmlns:p14="http://schemas.microsoft.com/office/powerpoint/2010/main" val="52000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4" name="ZoneTexte 3">
            <a:extLst>
              <a:ext uri="{FF2B5EF4-FFF2-40B4-BE49-F238E27FC236}">
                <a16:creationId xmlns:a16="http://schemas.microsoft.com/office/drawing/2014/main" id="{A23406FE-1677-D177-5CF5-3FA58CF37043}"/>
              </a:ext>
            </a:extLst>
          </p:cNvPr>
          <p:cNvSpPr txBox="1"/>
          <p:nvPr/>
        </p:nvSpPr>
        <p:spPr>
          <a:xfrm>
            <a:off x="512569" y="183251"/>
            <a:ext cx="11166862" cy="4207177"/>
          </a:xfrm>
          <a:prstGeom prst="rect">
            <a:avLst/>
          </a:prstGeom>
          <a:noFill/>
        </p:spPr>
        <p:txBody>
          <a:bodyPr wrap="square" rtlCol="0">
            <a:spAutoFit/>
          </a:bodyPr>
          <a:lstStyle/>
          <a:p>
            <a:pPr algn="ctr">
              <a:lnSpc>
                <a:spcPct val="120000"/>
              </a:lnSpc>
            </a:pPr>
            <a:r>
              <a:rPr lang="fr-FR" sz="2000" b="1" dirty="0"/>
              <a:t>Rappel aux assistants maternels</a:t>
            </a:r>
          </a:p>
          <a:p>
            <a:pPr algn="ctr">
              <a:lnSpc>
                <a:spcPct val="120000"/>
              </a:lnSpc>
            </a:pPr>
            <a:endParaRPr lang="fr-FR" sz="1200" dirty="0"/>
          </a:p>
          <a:p>
            <a:pPr>
              <a:lnSpc>
                <a:spcPct val="120000"/>
              </a:lnSpc>
            </a:pPr>
            <a:r>
              <a:rPr lang="fr-FR" sz="2000" dirty="0"/>
              <a:t>- Être aimable dans leurs demandes et surtout leurs réponses.</a:t>
            </a:r>
          </a:p>
          <a:p>
            <a:pPr marL="285750" indent="-285750">
              <a:lnSpc>
                <a:spcPct val="120000"/>
              </a:lnSpc>
              <a:buFontTx/>
              <a:buChar char="-"/>
            </a:pPr>
            <a:endParaRPr lang="fr-FR" sz="1200" dirty="0"/>
          </a:p>
          <a:p>
            <a:pPr>
              <a:lnSpc>
                <a:spcPct val="120000"/>
              </a:lnSpc>
            </a:pPr>
            <a:r>
              <a:rPr lang="fr-FR" sz="2000" dirty="0"/>
              <a:t>- Le site est bien fonctionnel, mais voici des préconisations à avoir :</a:t>
            </a:r>
          </a:p>
          <a:p>
            <a:pPr marL="1079500" indent="263525">
              <a:lnSpc>
                <a:spcPct val="120000"/>
              </a:lnSpc>
              <a:buFont typeface="Arial" panose="020B0604020202020204" pitchFamily="34" charset="0"/>
              <a:buChar char="•"/>
            </a:pPr>
            <a:r>
              <a:rPr lang="fr-FR" sz="2000" dirty="0"/>
              <a:t>Agrément en jpg/png : une photo - le </a:t>
            </a:r>
            <a:r>
              <a:rPr lang="fr-FR" sz="2000" dirty="0" err="1"/>
              <a:t>pdf</a:t>
            </a:r>
            <a:r>
              <a:rPr lang="fr-FR" sz="2000" dirty="0"/>
              <a:t> est accepté mais privilégié tout de même le png/jpg</a:t>
            </a:r>
          </a:p>
          <a:p>
            <a:pPr marL="1079500" indent="263525">
              <a:lnSpc>
                <a:spcPct val="120000"/>
              </a:lnSpc>
              <a:buFont typeface="Arial" panose="020B0604020202020204" pitchFamily="34" charset="0"/>
              <a:buChar char="•"/>
            </a:pPr>
            <a:r>
              <a:rPr lang="fr-FR" sz="2000" dirty="0"/>
              <a:t>Privilégier Edge (comme moteur de recherche) + actualiser la page (en haut à gauche)</a:t>
            </a:r>
          </a:p>
          <a:p>
            <a:pPr marL="1079500" indent="263525">
              <a:lnSpc>
                <a:spcPct val="120000"/>
              </a:lnSpc>
              <a:buFont typeface="Arial" panose="020B0604020202020204" pitchFamily="34" charset="0"/>
              <a:buChar char="•"/>
            </a:pPr>
            <a:r>
              <a:rPr lang="fr-FR" sz="2000" dirty="0"/>
              <a:t>Avant de valider, bien vérifier l’adresse et enlever si le nom/prénom de l’</a:t>
            </a:r>
            <a:r>
              <a:rPr lang="fr-FR" sz="2000" dirty="0" err="1"/>
              <a:t>Ass</a:t>
            </a:r>
            <a:r>
              <a:rPr lang="fr-FR" sz="2000" dirty="0"/>
              <a:t>. Mat apparaît.</a:t>
            </a:r>
          </a:p>
          <a:p>
            <a:pPr marL="1079500" indent="263525">
              <a:lnSpc>
                <a:spcPct val="120000"/>
              </a:lnSpc>
              <a:buFont typeface="Arial" panose="020B0604020202020204" pitchFamily="34" charset="0"/>
              <a:buChar char="•"/>
            </a:pPr>
            <a:r>
              <a:rPr lang="fr-FR" sz="2000" dirty="0"/>
              <a:t>Bien prendre la date d’agrément du doc : Valable 5 ou 10 ans à compter du ____ + mettre la date de fin (avec une journée en moins). Ex : 20/08/2019 -&gt; 19/08/2024</a:t>
            </a:r>
          </a:p>
          <a:p>
            <a:pPr marL="1079500" indent="263525">
              <a:lnSpc>
                <a:spcPct val="120000"/>
              </a:lnSpc>
              <a:buFont typeface="Arial" panose="020B0604020202020204" pitchFamily="34" charset="0"/>
              <a:buChar char="•"/>
            </a:pPr>
            <a:r>
              <a:rPr lang="fr-FR" sz="2000" dirty="0"/>
              <a:t>Saisir l’agrément en cours et non son renouvellement. (ex: nouvel agrément du 14/05/2023 ne peut être validé avant le 15/04/2023).</a:t>
            </a:r>
          </a:p>
        </p:txBody>
      </p:sp>
      <p:pic>
        <p:nvPicPr>
          <p:cNvPr id="1034" name="Image 3">
            <a:extLst>
              <a:ext uri="{FF2B5EF4-FFF2-40B4-BE49-F238E27FC236}">
                <a16:creationId xmlns:a16="http://schemas.microsoft.com/office/drawing/2014/main" id="{A25EAEDB-38E7-D011-D7A6-FBD1CE8D6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132" y="4340708"/>
            <a:ext cx="450373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57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788588E-570E-573C-0425-5D1DF5267FE9}"/>
              </a:ext>
            </a:extLst>
          </p:cNvPr>
          <p:cNvSpPr>
            <a:spLocks noGrp="1"/>
          </p:cNvSpPr>
          <p:nvPr>
            <p:ph type="dt" sz="half" idx="10"/>
          </p:nvPr>
        </p:nvSpPr>
        <p:spPr/>
        <p:txBody>
          <a:bodyPr/>
          <a:lstStyle/>
          <a:p>
            <a:pPr rtl="0"/>
            <a:r>
              <a:rPr lang="fr-FR" dirty="0"/>
              <a:t>20/03/23</a:t>
            </a:r>
          </a:p>
        </p:txBody>
      </p:sp>
      <p:sp>
        <p:nvSpPr>
          <p:cNvPr id="5" name="Espace réservé du pied de page 4">
            <a:extLst>
              <a:ext uri="{FF2B5EF4-FFF2-40B4-BE49-F238E27FC236}">
                <a16:creationId xmlns:a16="http://schemas.microsoft.com/office/drawing/2014/main" id="{FD367188-1971-8926-97DF-2481C8D3ABCD}"/>
              </a:ext>
            </a:extLst>
          </p:cNvPr>
          <p:cNvSpPr>
            <a:spLocks noGrp="1"/>
          </p:cNvSpPr>
          <p:nvPr>
            <p:ph type="ftr" sz="quarter" idx="11"/>
          </p:nvPr>
        </p:nvSpPr>
        <p:spPr/>
        <p:txBody>
          <a:bodyPr/>
          <a:lstStyle/>
          <a:p>
            <a:pPr rtl="0"/>
            <a:r>
              <a:rPr lang="fr-FR" dirty="0"/>
              <a:t>Réunion Départementale RPE</a:t>
            </a:r>
          </a:p>
        </p:txBody>
      </p:sp>
      <p:sp>
        <p:nvSpPr>
          <p:cNvPr id="8" name="ZoneTexte 7">
            <a:extLst>
              <a:ext uri="{FF2B5EF4-FFF2-40B4-BE49-F238E27FC236}">
                <a16:creationId xmlns:a16="http://schemas.microsoft.com/office/drawing/2014/main" id="{035F3EBD-8E89-A24B-231A-9F27B19BD233}"/>
              </a:ext>
            </a:extLst>
          </p:cNvPr>
          <p:cNvSpPr txBox="1"/>
          <p:nvPr/>
        </p:nvSpPr>
        <p:spPr>
          <a:xfrm>
            <a:off x="126423" y="138673"/>
            <a:ext cx="11939154" cy="6095964"/>
          </a:xfrm>
          <a:prstGeom prst="rect">
            <a:avLst/>
          </a:prstGeom>
          <a:noFill/>
        </p:spPr>
        <p:txBody>
          <a:bodyPr wrap="square" rtlCol="0">
            <a:spAutoFit/>
          </a:bodyPr>
          <a:lstStyle/>
          <a:p>
            <a:pPr algn="ctr">
              <a:lnSpc>
                <a:spcPct val="120000"/>
              </a:lnSpc>
            </a:pPr>
            <a:r>
              <a:rPr lang="fr-FR" sz="2000" b="1" dirty="0"/>
              <a:t>Intervention de Mme Carine DALUS – Référente monenfant.fr à la Caf Touraine</a:t>
            </a:r>
          </a:p>
          <a:p>
            <a:pPr algn="just">
              <a:lnSpc>
                <a:spcPct val="120000"/>
              </a:lnSpc>
            </a:pPr>
            <a:endParaRPr lang="fr-FR" sz="600" dirty="0"/>
          </a:p>
          <a:p>
            <a:pPr algn="just">
              <a:lnSpc>
                <a:spcPct val="107000"/>
              </a:lnSpc>
            </a:pPr>
            <a:r>
              <a:rPr lang="fr-FR" sz="1600" dirty="0">
                <a:effectLst/>
                <a:ea typeface="Calibri" panose="020F0502020204030204" pitchFamily="34" charset="0"/>
                <a:cs typeface="Times New Roman" panose="02020603050405020304" pitchFamily="18" charset="0"/>
              </a:rPr>
              <a:t>A partir de fin juin 2023, seuls les assistants maternels qui auront actualisé leur fiche resteront sur le site, les autres disparaitront. </a:t>
            </a:r>
          </a:p>
          <a:p>
            <a:pPr algn="just">
              <a:lnSpc>
                <a:spcPct val="107000"/>
              </a:lnSpc>
            </a:pPr>
            <a:r>
              <a:rPr lang="fr-FR" sz="1600" dirty="0">
                <a:ea typeface="Calibri" panose="020F0502020204030204" pitchFamily="34" charset="0"/>
                <a:cs typeface="Times New Roman" panose="02020603050405020304" pitchFamily="18" charset="0"/>
              </a:rPr>
              <a:t>Début mars, il y avait </a:t>
            </a:r>
            <a:r>
              <a:rPr lang="fr-FR" sz="1600" dirty="0">
                <a:effectLst/>
                <a:ea typeface="Calibri" panose="020F0502020204030204" pitchFamily="34" charset="0"/>
                <a:cs typeface="Times New Roman" panose="02020603050405020304" pitchFamily="18" charset="0"/>
              </a:rPr>
              <a:t>1 773 assistants maternels d’inscrits sur le site avec une fiche actualisée (mise à jour des disponibilités).</a:t>
            </a:r>
          </a:p>
          <a:p>
            <a:pPr algn="just">
              <a:lnSpc>
                <a:spcPct val="107000"/>
              </a:lnSpc>
            </a:pPr>
            <a:r>
              <a:rPr lang="fr-FR" sz="1600" dirty="0">
                <a:effectLst/>
                <a:ea typeface="Calibri" panose="020F0502020204030204" pitchFamily="34" charset="0"/>
                <a:cs typeface="Times New Roman" panose="02020603050405020304" pitchFamily="18" charset="0"/>
              </a:rPr>
              <a:t>Le nombre augmente de semaine en semaine et par le biais des diverses communications réalisées. A aujourd’hui, nous sommes </a:t>
            </a:r>
            <a:br>
              <a:rPr lang="fr-FR" sz="1600" dirty="0">
                <a:effectLst/>
                <a:ea typeface="Calibri" panose="020F0502020204030204" pitchFamily="34" charset="0"/>
                <a:cs typeface="Times New Roman" panose="02020603050405020304" pitchFamily="18" charset="0"/>
              </a:rPr>
            </a:br>
            <a:r>
              <a:rPr lang="fr-FR" sz="1600" dirty="0">
                <a:effectLst/>
                <a:ea typeface="Calibri" panose="020F0502020204030204" pitchFamily="34" charset="0"/>
                <a:cs typeface="Times New Roman" panose="02020603050405020304" pitchFamily="18" charset="0"/>
              </a:rPr>
              <a:t>à 1 828 </a:t>
            </a:r>
            <a:r>
              <a:rPr lang="fr-FR" sz="1600" dirty="0" err="1">
                <a:effectLst/>
                <a:ea typeface="Calibri" panose="020F0502020204030204" pitchFamily="34" charset="0"/>
                <a:cs typeface="Times New Roman" panose="02020603050405020304" pitchFamily="18" charset="0"/>
              </a:rPr>
              <a:t>Ass</a:t>
            </a:r>
            <a:r>
              <a:rPr lang="fr-FR" sz="1600" dirty="0">
                <a:effectLst/>
                <a:ea typeface="Calibri" panose="020F0502020204030204" pitchFamily="34" charset="0"/>
                <a:cs typeface="Times New Roman" panose="02020603050405020304" pitchFamily="18" charset="0"/>
              </a:rPr>
              <a:t>. Mat enregistrés</a:t>
            </a:r>
            <a:r>
              <a:rPr lang="fr-FR" sz="1600" dirty="0">
                <a:ea typeface="Calibri" panose="020F0502020204030204" pitchFamily="34" charset="0"/>
                <a:cs typeface="Times New Roman" panose="02020603050405020304" pitchFamily="18" charset="0"/>
              </a:rPr>
              <a:t>.</a:t>
            </a:r>
            <a:endParaRPr lang="fr-FR" sz="1600" dirty="0">
              <a:effectLst/>
              <a:ea typeface="Calibri" panose="020F0502020204030204" pitchFamily="34" charset="0"/>
              <a:cs typeface="Times New Roman" panose="02020603050405020304" pitchFamily="18" charset="0"/>
            </a:endParaRPr>
          </a:p>
          <a:p>
            <a:pPr algn="just">
              <a:lnSpc>
                <a:spcPct val="107000"/>
              </a:lnSpc>
            </a:pPr>
            <a:r>
              <a:rPr lang="fr-FR" sz="1600" dirty="0">
                <a:ea typeface="Calibri" panose="020F0502020204030204" pitchFamily="34" charset="0"/>
                <a:cs typeface="Times New Roman" panose="02020603050405020304" pitchFamily="18" charset="0"/>
              </a:rPr>
              <a:t>Les assistants maternels peuvent mettre leurs disponibilités à jour autant de fois qu’ils le souhaitent, mais doivent le faire à minimum 2 fois/an.</a:t>
            </a:r>
          </a:p>
          <a:p>
            <a:pPr algn="just">
              <a:lnSpc>
                <a:spcPct val="107000"/>
              </a:lnSpc>
            </a:pPr>
            <a:endParaRPr lang="fr-FR" sz="1600" dirty="0">
              <a:effectLst/>
              <a:ea typeface="Calibri" panose="020F0502020204030204" pitchFamily="34" charset="0"/>
              <a:cs typeface="Times New Roman" panose="02020603050405020304" pitchFamily="18" charset="0"/>
            </a:endParaRPr>
          </a:p>
          <a:p>
            <a:pPr algn="just">
              <a:lnSpc>
                <a:spcPct val="107000"/>
              </a:lnSpc>
            </a:pPr>
            <a:r>
              <a:rPr lang="fr-FR" sz="1600" b="1" dirty="0">
                <a:ea typeface="Calibri" panose="020F0502020204030204" pitchFamily="34" charset="0"/>
                <a:cs typeface="Times New Roman" panose="02020603050405020304" pitchFamily="18" charset="0"/>
              </a:rPr>
              <a:t>Attention, pour une bonne inscription : </a:t>
            </a:r>
            <a:r>
              <a:rPr lang="fr-FR" sz="1600" b="1" dirty="0">
                <a:effectLst/>
                <a:ea typeface="Calibri" panose="020F0502020204030204" pitchFamily="34" charset="0"/>
                <a:cs typeface="Times New Roman" panose="02020603050405020304" pitchFamily="18" charset="0"/>
              </a:rPr>
              <a:t> </a:t>
            </a:r>
          </a:p>
          <a:p>
            <a:pPr algn="just">
              <a:lnSpc>
                <a:spcPct val="107000"/>
              </a:lnSpc>
            </a:pPr>
            <a:r>
              <a:rPr lang="fr-FR" sz="1600" dirty="0">
                <a:effectLst/>
                <a:ea typeface="Calibri" panose="020F0502020204030204" pitchFamily="34" charset="0"/>
                <a:cs typeface="Times New Roman" panose="02020603050405020304" pitchFamily="18" charset="0"/>
              </a:rPr>
              <a:t>Pas de trait d’union dans les noms composés (le système ne les prend pas en charge).</a:t>
            </a:r>
          </a:p>
          <a:p>
            <a:pPr algn="just">
              <a:lnSpc>
                <a:spcPct val="107000"/>
              </a:lnSpc>
            </a:pPr>
            <a:r>
              <a:rPr lang="fr-FR" sz="1600" dirty="0">
                <a:ea typeface="Calibri" panose="020F0502020204030204" pitchFamily="34" charset="0"/>
                <a:cs typeface="Times New Roman" panose="02020603050405020304" pitchFamily="18" charset="0"/>
              </a:rPr>
              <a:t>Les assistants maternels doivent n</a:t>
            </a:r>
            <a:r>
              <a:rPr lang="fr-FR" sz="1600" dirty="0">
                <a:effectLst/>
                <a:ea typeface="Calibri" panose="020F0502020204030204" pitchFamily="34" charset="0"/>
                <a:cs typeface="Times New Roman" panose="02020603050405020304" pitchFamily="18" charset="0"/>
              </a:rPr>
              <a:t>oter l’entièreté des prénoms figurant sur leur carte d’identité. </a:t>
            </a:r>
          </a:p>
          <a:p>
            <a:pPr algn="just">
              <a:lnSpc>
                <a:spcPct val="107000"/>
              </a:lnSpc>
            </a:pPr>
            <a:r>
              <a:rPr lang="fr-FR" sz="1600" dirty="0">
                <a:effectLst/>
                <a:ea typeface="Calibri" panose="020F0502020204030204" pitchFamily="34" charset="0"/>
                <a:cs typeface="Times New Roman" panose="02020603050405020304" pitchFamily="18" charset="0"/>
              </a:rPr>
              <a:t>Il convient de bien noter l’adresse exacte de l’agrément dont « bis, ter… ».</a:t>
            </a:r>
          </a:p>
          <a:p>
            <a:pPr algn="just">
              <a:lnSpc>
                <a:spcPct val="107000"/>
              </a:lnSpc>
            </a:pPr>
            <a:r>
              <a:rPr lang="fr-FR" sz="1600" dirty="0">
                <a:ea typeface="Calibri" panose="020F0502020204030204" pitchFamily="34" charset="0"/>
                <a:cs typeface="Times New Roman" panose="02020603050405020304" pitchFamily="18" charset="0"/>
              </a:rPr>
              <a:t>Le système de géolocalisation connait encore quelques soucis, notamment pour les lieux dit situés entre deux communes.</a:t>
            </a:r>
          </a:p>
          <a:p>
            <a:pPr algn="just">
              <a:lnSpc>
                <a:spcPct val="107000"/>
              </a:lnSpc>
            </a:pPr>
            <a:endParaRPr lang="fr-FR" sz="1600" dirty="0">
              <a:effectLst/>
              <a:ea typeface="Calibri" panose="020F0502020204030204" pitchFamily="34" charset="0"/>
              <a:cs typeface="Times New Roman" panose="02020603050405020304" pitchFamily="18" charset="0"/>
            </a:endParaRPr>
          </a:p>
          <a:p>
            <a:pPr algn="just">
              <a:lnSpc>
                <a:spcPct val="107000"/>
              </a:lnSpc>
            </a:pPr>
            <a:r>
              <a:rPr lang="fr-FR" sz="1600" b="1" dirty="0">
                <a:effectLst/>
                <a:ea typeface="Calibri" panose="020F0502020204030204" pitchFamily="34" charset="0"/>
                <a:cs typeface="Times New Roman" panose="02020603050405020304" pitchFamily="18" charset="0"/>
              </a:rPr>
              <a:t>Accompagnement des assistants maternels</a:t>
            </a:r>
            <a:r>
              <a:rPr lang="fr-FR" sz="1600" b="1" dirty="0">
                <a:ea typeface="Calibri" panose="020F0502020204030204" pitchFamily="34" charset="0"/>
                <a:cs typeface="Times New Roman" panose="02020603050405020304" pitchFamily="18" charset="0"/>
              </a:rPr>
              <a:t> :</a:t>
            </a:r>
          </a:p>
          <a:p>
            <a:pPr algn="just">
              <a:lnSpc>
                <a:spcPct val="107000"/>
              </a:lnSpc>
            </a:pPr>
            <a:r>
              <a:rPr lang="fr-FR" sz="1600" dirty="0">
                <a:effectLst/>
                <a:ea typeface="Calibri" panose="020F0502020204030204" pitchFamily="34" charset="0"/>
                <a:cs typeface="Times New Roman" panose="02020603050405020304" pitchFamily="18" charset="0"/>
              </a:rPr>
              <a:t>Mme </a:t>
            </a:r>
            <a:r>
              <a:rPr lang="fr-FR" sz="1600" dirty="0" err="1">
                <a:effectLst/>
                <a:ea typeface="Calibri" panose="020F0502020204030204" pitchFamily="34" charset="0"/>
                <a:cs typeface="Times New Roman" panose="02020603050405020304" pitchFamily="18" charset="0"/>
              </a:rPr>
              <a:t>Dalus</a:t>
            </a:r>
            <a:r>
              <a:rPr lang="fr-FR" sz="1600" dirty="0">
                <a:effectLst/>
                <a:ea typeface="Calibri" panose="020F0502020204030204" pitchFamily="34" charset="0"/>
                <a:cs typeface="Times New Roman" panose="02020603050405020304" pitchFamily="18" charset="0"/>
              </a:rPr>
              <a:t> peut accompagner les assistants maternels en les guidant. En effet, il est préférable que les </a:t>
            </a:r>
            <a:r>
              <a:rPr lang="fr-FR" sz="1600" dirty="0" err="1">
                <a:ea typeface="Calibri" panose="020F0502020204030204" pitchFamily="34" charset="0"/>
                <a:cs typeface="Times New Roman" panose="02020603050405020304" pitchFamily="18" charset="0"/>
              </a:rPr>
              <a:t>A</a:t>
            </a:r>
            <a:r>
              <a:rPr lang="fr-FR" sz="1600" dirty="0" err="1">
                <a:effectLst/>
                <a:ea typeface="Calibri" panose="020F0502020204030204" pitchFamily="34" charset="0"/>
                <a:cs typeface="Times New Roman" panose="02020603050405020304" pitchFamily="18" charset="0"/>
              </a:rPr>
              <a:t>ss</a:t>
            </a:r>
            <a:r>
              <a:rPr lang="fr-FR" sz="1600" dirty="0">
                <a:effectLst/>
                <a:ea typeface="Calibri" panose="020F0502020204030204" pitchFamily="34" charset="0"/>
                <a:cs typeface="Times New Roman" panose="02020603050405020304" pitchFamily="18" charset="0"/>
              </a:rPr>
              <a:t>. Mat fassent les manipulations eux-mêmes pour apprendre à gérer leur compte</a:t>
            </a:r>
            <a:r>
              <a:rPr lang="fr-FR" sz="1600" dirty="0">
                <a:ea typeface="Calibri" panose="020F0502020204030204" pitchFamily="34" charset="0"/>
                <a:cs typeface="Times New Roman" panose="02020603050405020304" pitchFamily="18" charset="0"/>
              </a:rPr>
              <a:t> et pouvoir le refaire par la suite pour mettre leurs disponibilités à jour.</a:t>
            </a:r>
            <a:endParaRPr lang="fr-FR" sz="1600" dirty="0">
              <a:effectLst/>
              <a:ea typeface="Calibri" panose="020F0502020204030204" pitchFamily="34" charset="0"/>
              <a:cs typeface="Times New Roman" panose="02020603050405020304" pitchFamily="18" charset="0"/>
            </a:endParaRPr>
          </a:p>
          <a:p>
            <a:pPr algn="just">
              <a:lnSpc>
                <a:spcPct val="107000"/>
              </a:lnSpc>
            </a:pPr>
            <a:r>
              <a:rPr lang="fr-FR" sz="1600" dirty="0">
                <a:effectLst/>
                <a:ea typeface="Calibri" panose="020F0502020204030204" pitchFamily="34" charset="0"/>
                <a:cs typeface="Times New Roman" panose="02020603050405020304" pitchFamily="18" charset="0"/>
              </a:rPr>
              <a:t>Mise en place d’une adresse générique Caf pour </a:t>
            </a:r>
            <a:r>
              <a:rPr lang="fr-FR" sz="1600" dirty="0">
                <a:ea typeface="Calibri" panose="020F0502020204030204" pitchFamily="34" charset="0"/>
                <a:cs typeface="Times New Roman" panose="02020603050405020304" pitchFamily="18" charset="0"/>
              </a:rPr>
              <a:t>échanger sur monenfant.fr : </a:t>
            </a:r>
            <a:r>
              <a:rPr lang="fr-FR" sz="1600" u="sng" dirty="0">
                <a:solidFill>
                  <a:srgbClr val="0563C1"/>
                </a:solidFill>
                <a:effectLst/>
                <a:latin typeface="Calibri" panose="020F0502020204030204" pitchFamily="34" charset="0"/>
                <a:ea typeface="Calibri" panose="020F0502020204030204" pitchFamily="34" charset="0"/>
                <a:hlinkClick r:id="rId2"/>
              </a:rPr>
              <a:t>caf37-bp-monenfant@caf37.caf.fr</a:t>
            </a:r>
            <a:r>
              <a:rPr lang="fr-FR" sz="1600" dirty="0">
                <a:cs typeface="Times New Roman" panose="02020603050405020304" pitchFamily="18" charset="0"/>
              </a:rPr>
              <a:t>, cette adresse vous est réservée mais ne doit pas être </a:t>
            </a:r>
            <a:r>
              <a:rPr lang="fr-FR" sz="1600" dirty="0">
                <a:effectLst/>
                <a:ea typeface="Calibri" panose="020F0502020204030204" pitchFamily="34" charset="0"/>
                <a:cs typeface="Times New Roman" panose="02020603050405020304" pitchFamily="18" charset="0"/>
              </a:rPr>
              <a:t>diffusée aux ass</a:t>
            </a:r>
            <a:r>
              <a:rPr lang="fr-FR" sz="1600" dirty="0">
                <a:ea typeface="Calibri" panose="020F0502020204030204" pitchFamily="34" charset="0"/>
                <a:cs typeface="Times New Roman" panose="02020603050405020304" pitchFamily="18" charset="0"/>
              </a:rPr>
              <a:t>istants maternels, ces derniers doivent utiliser le formulaire de contact de monenfant.fr</a:t>
            </a:r>
          </a:p>
          <a:p>
            <a:pPr algn="just">
              <a:lnSpc>
                <a:spcPct val="107000"/>
              </a:lnSpc>
            </a:pPr>
            <a:r>
              <a:rPr lang="fr-FR" sz="1600" dirty="0">
                <a:ea typeface="Calibri" panose="020F0502020204030204" pitchFamily="34" charset="0"/>
                <a:cs typeface="Times New Roman" panose="02020603050405020304" pitchFamily="18" charset="0"/>
              </a:rPr>
              <a:t>Ne pas donner les coordonnées directes de Carine </a:t>
            </a:r>
            <a:r>
              <a:rPr lang="fr-FR" sz="1600" dirty="0" err="1">
                <a:ea typeface="Calibri" panose="020F0502020204030204" pitchFamily="34" charset="0"/>
                <a:cs typeface="Times New Roman" panose="02020603050405020304" pitchFamily="18" charset="0"/>
              </a:rPr>
              <a:t>Dalus</a:t>
            </a:r>
            <a:r>
              <a:rPr lang="fr-FR" sz="1600" dirty="0">
                <a:ea typeface="Calibri" panose="020F0502020204030204" pitchFamily="34" charset="0"/>
                <a:cs typeface="Times New Roman" panose="02020603050405020304" pitchFamily="18" charset="0"/>
              </a:rPr>
              <a:t> ou de Karine Lormois aux assistants maternels, il faut absolument utiliser l’adresse mail générique. Merci.</a:t>
            </a:r>
            <a:endParaRPr lang="fr-FR" sz="1600" dirty="0">
              <a:effectLst/>
              <a:ea typeface="Calibri" panose="020F0502020204030204" pitchFamily="34" charset="0"/>
              <a:cs typeface="Times New Roman" panose="02020603050405020304" pitchFamily="18" charset="0"/>
            </a:endParaRPr>
          </a:p>
          <a:p>
            <a:pPr algn="just">
              <a:lnSpc>
                <a:spcPct val="107000"/>
              </a:lnSpc>
            </a:pPr>
            <a:r>
              <a:rPr lang="fr-FR" sz="1600" dirty="0">
                <a:effectLst/>
                <a:ea typeface="Calibri" panose="020F0502020204030204" pitchFamily="34" charset="0"/>
                <a:cs typeface="Times New Roman" panose="02020603050405020304" pitchFamily="18" charset="0"/>
              </a:rPr>
              <a:t>Proposition de mettre en place des réunions sur les territoires pour accompagner les </a:t>
            </a:r>
            <a:r>
              <a:rPr lang="fr-FR" sz="1600" dirty="0" err="1">
                <a:ea typeface="Calibri" panose="020F0502020204030204" pitchFamily="34" charset="0"/>
                <a:cs typeface="Times New Roman" panose="02020603050405020304" pitchFamily="18" charset="0"/>
              </a:rPr>
              <a:t>A</a:t>
            </a:r>
            <a:r>
              <a:rPr lang="fr-FR" sz="1600" dirty="0" err="1">
                <a:effectLst/>
                <a:ea typeface="Calibri" panose="020F0502020204030204" pitchFamily="34" charset="0"/>
                <a:cs typeface="Times New Roman" panose="02020603050405020304" pitchFamily="18" charset="0"/>
              </a:rPr>
              <a:t>ss</a:t>
            </a:r>
            <a:r>
              <a:rPr lang="fr-FR" sz="1600" dirty="0">
                <a:effectLst/>
                <a:ea typeface="Calibri" panose="020F0502020204030204" pitchFamily="34" charset="0"/>
                <a:cs typeface="Times New Roman" panose="02020603050405020304" pitchFamily="18" charset="0"/>
              </a:rPr>
              <a:t>. Mat dans leur démarche d’inscription sur le site. Pour ce faire, les RPE doivent les organiser en lien avec la Caf.</a:t>
            </a:r>
          </a:p>
        </p:txBody>
      </p:sp>
    </p:spTree>
    <p:extLst>
      <p:ext uri="{BB962C8B-B14F-4D97-AF65-F5344CB8AC3E}">
        <p14:creationId xmlns:p14="http://schemas.microsoft.com/office/powerpoint/2010/main" val="190222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788588E-570E-573C-0425-5D1DF5267FE9}"/>
              </a:ext>
            </a:extLst>
          </p:cNvPr>
          <p:cNvSpPr>
            <a:spLocks noGrp="1"/>
          </p:cNvSpPr>
          <p:nvPr>
            <p:ph type="dt" sz="half" idx="10"/>
          </p:nvPr>
        </p:nvSpPr>
        <p:spPr/>
        <p:txBody>
          <a:bodyPr/>
          <a:lstStyle/>
          <a:p>
            <a:pPr rtl="0"/>
            <a:r>
              <a:rPr lang="fr-FR" dirty="0"/>
              <a:t>20/03/23</a:t>
            </a:r>
          </a:p>
        </p:txBody>
      </p:sp>
      <p:sp>
        <p:nvSpPr>
          <p:cNvPr id="5" name="Espace réservé du pied de page 4">
            <a:extLst>
              <a:ext uri="{FF2B5EF4-FFF2-40B4-BE49-F238E27FC236}">
                <a16:creationId xmlns:a16="http://schemas.microsoft.com/office/drawing/2014/main" id="{FD367188-1971-8926-97DF-2481C8D3ABCD}"/>
              </a:ext>
            </a:extLst>
          </p:cNvPr>
          <p:cNvSpPr>
            <a:spLocks noGrp="1"/>
          </p:cNvSpPr>
          <p:nvPr>
            <p:ph type="ftr" sz="quarter" idx="11"/>
          </p:nvPr>
        </p:nvSpPr>
        <p:spPr/>
        <p:txBody>
          <a:bodyPr/>
          <a:lstStyle/>
          <a:p>
            <a:pPr rtl="0"/>
            <a:r>
              <a:rPr lang="fr-FR" dirty="0"/>
              <a:t>Réunion Départementale RPE</a:t>
            </a:r>
          </a:p>
        </p:txBody>
      </p:sp>
      <p:sp>
        <p:nvSpPr>
          <p:cNvPr id="8" name="ZoneTexte 7">
            <a:extLst>
              <a:ext uri="{FF2B5EF4-FFF2-40B4-BE49-F238E27FC236}">
                <a16:creationId xmlns:a16="http://schemas.microsoft.com/office/drawing/2014/main" id="{035F3EBD-8E89-A24B-231A-9F27B19BD233}"/>
              </a:ext>
            </a:extLst>
          </p:cNvPr>
          <p:cNvSpPr txBox="1"/>
          <p:nvPr/>
        </p:nvSpPr>
        <p:spPr>
          <a:xfrm>
            <a:off x="126423" y="421827"/>
            <a:ext cx="11939154" cy="5712782"/>
          </a:xfrm>
          <a:prstGeom prst="rect">
            <a:avLst/>
          </a:prstGeom>
          <a:noFill/>
        </p:spPr>
        <p:txBody>
          <a:bodyPr wrap="square" rtlCol="0">
            <a:spAutoFit/>
          </a:bodyPr>
          <a:lstStyle/>
          <a:p>
            <a:pPr algn="just">
              <a:lnSpc>
                <a:spcPct val="107000"/>
              </a:lnSpc>
            </a:pPr>
            <a:r>
              <a:rPr lang="fr-FR" b="1" dirty="0">
                <a:ea typeface="Calibri" panose="020F0502020204030204" pitchFamily="34" charset="0"/>
                <a:cs typeface="Times New Roman" panose="02020603050405020304" pitchFamily="18" charset="0"/>
              </a:rPr>
              <a:t>Questions :</a:t>
            </a:r>
            <a:endParaRPr lang="fr-FR" b="1" dirty="0">
              <a:effectLst/>
              <a:ea typeface="Calibri" panose="020F0502020204030204" pitchFamily="34" charset="0"/>
              <a:cs typeface="Times New Roman" panose="02020603050405020304" pitchFamily="18" charset="0"/>
            </a:endParaRPr>
          </a:p>
          <a:p>
            <a:pPr algn="just">
              <a:lnSpc>
                <a:spcPct val="107000"/>
              </a:lnSpc>
            </a:pPr>
            <a:r>
              <a:rPr lang="fr-FR" dirty="0">
                <a:effectLst/>
                <a:ea typeface="Calibri" panose="020F0502020204030204" pitchFamily="34" charset="0"/>
                <a:cs typeface="Times New Roman" panose="02020603050405020304" pitchFamily="18" charset="0"/>
              </a:rPr>
              <a:t>Quand il y a une suspension ou un retrait d’assistant maternel ? Le Conseil départemental prévient la Caf et la Caf met à jour le site. Si c’est une suspension, le profil de l’</a:t>
            </a:r>
            <a:r>
              <a:rPr lang="fr-FR" dirty="0" err="1">
                <a:ea typeface="Calibri" panose="020F0502020204030204" pitchFamily="34" charset="0"/>
                <a:cs typeface="Times New Roman" panose="02020603050405020304" pitchFamily="18" charset="0"/>
              </a:rPr>
              <a:t>A</a:t>
            </a:r>
            <a:r>
              <a:rPr lang="fr-FR" dirty="0" err="1">
                <a:effectLst/>
                <a:ea typeface="Calibri" panose="020F0502020204030204" pitchFamily="34" charset="0"/>
                <a:cs typeface="Times New Roman" panose="02020603050405020304" pitchFamily="18" charset="0"/>
              </a:rPr>
              <a:t>ss</a:t>
            </a:r>
            <a:r>
              <a:rPr lang="fr-FR" dirty="0">
                <a:effectLst/>
                <a:ea typeface="Calibri" panose="020F0502020204030204" pitchFamily="34" charset="0"/>
                <a:cs typeface="Times New Roman" panose="02020603050405020304" pitchFamily="18" charset="0"/>
              </a:rPr>
              <a:t>. Mat. est suspendu et donc non visible sur le site, si c’est un retrait, la fiche de l’</a:t>
            </a:r>
            <a:r>
              <a:rPr lang="fr-FR" dirty="0" err="1">
                <a:effectLst/>
                <a:ea typeface="Calibri" panose="020F0502020204030204" pitchFamily="34" charset="0"/>
                <a:cs typeface="Times New Roman" panose="02020603050405020304" pitchFamily="18" charset="0"/>
              </a:rPr>
              <a:t>ass</a:t>
            </a:r>
            <a:r>
              <a:rPr lang="fr-FR" dirty="0">
                <a:effectLst/>
                <a:ea typeface="Calibri" panose="020F0502020204030204" pitchFamily="34" charset="0"/>
                <a:cs typeface="Times New Roman" panose="02020603050405020304" pitchFamily="18" charset="0"/>
              </a:rPr>
              <a:t> mat est supprimée.</a:t>
            </a:r>
          </a:p>
          <a:p>
            <a:pPr algn="just">
              <a:lnSpc>
                <a:spcPct val="107000"/>
              </a:lnSpc>
            </a:pPr>
            <a:endParaRPr lang="fr-FR" dirty="0">
              <a:ea typeface="Calibri" panose="020F0502020204030204" pitchFamily="34" charset="0"/>
              <a:cs typeface="Times New Roman" panose="02020603050405020304" pitchFamily="18" charset="0"/>
            </a:endParaRPr>
          </a:p>
          <a:p>
            <a:pPr algn="just">
              <a:lnSpc>
                <a:spcPct val="107000"/>
              </a:lnSpc>
            </a:pPr>
            <a:r>
              <a:rPr lang="fr-FR" dirty="0">
                <a:effectLst/>
                <a:ea typeface="Calibri" panose="020F0502020204030204" pitchFamily="34" charset="0"/>
                <a:cs typeface="Times New Roman" panose="02020603050405020304" pitchFamily="18" charset="0"/>
              </a:rPr>
              <a:t>Il avait été fait le choix de faire l’extraction des ass</a:t>
            </a:r>
            <a:r>
              <a:rPr lang="fr-FR" dirty="0">
                <a:ea typeface="Calibri" panose="020F0502020204030204" pitchFamily="34" charset="0"/>
                <a:cs typeface="Times New Roman" panose="02020603050405020304" pitchFamily="18" charset="0"/>
              </a:rPr>
              <a:t>istants maternels inscrits avec leurs disponibilités sur le site 2 fois par an pour remplacer les questionnaires des RPE aux </a:t>
            </a:r>
            <a:r>
              <a:rPr lang="fr-FR" dirty="0" err="1">
                <a:ea typeface="Calibri" panose="020F0502020204030204" pitchFamily="34" charset="0"/>
                <a:cs typeface="Times New Roman" panose="02020603050405020304" pitchFamily="18" charset="0"/>
              </a:rPr>
              <a:t>Ass</a:t>
            </a:r>
            <a:r>
              <a:rPr lang="fr-FR" dirty="0">
                <a:ea typeface="Calibri" panose="020F0502020204030204" pitchFamily="34" charset="0"/>
                <a:cs typeface="Times New Roman" panose="02020603050405020304" pitchFamily="18" charset="0"/>
              </a:rPr>
              <a:t> Mat. Dans le cadre de la montée en charge du site, il sera procédé dans un premier temps à une extraction par trimestre. Ces fichiers seront envoyés par mail selon les contours de chaque RPE.</a:t>
            </a:r>
          </a:p>
          <a:p>
            <a:pPr algn="just">
              <a:lnSpc>
                <a:spcPct val="107000"/>
              </a:lnSpc>
            </a:pPr>
            <a:endParaRPr lang="fr-FR" dirty="0">
              <a:ea typeface="Calibri" panose="020F0502020204030204" pitchFamily="34" charset="0"/>
              <a:cs typeface="Times New Roman" panose="02020603050405020304" pitchFamily="18" charset="0"/>
            </a:endParaRPr>
          </a:p>
          <a:p>
            <a:pPr algn="just">
              <a:lnSpc>
                <a:spcPct val="107000"/>
              </a:lnSpc>
            </a:pPr>
            <a:r>
              <a:rPr lang="fr-FR" dirty="0">
                <a:effectLst/>
                <a:ea typeface="Calibri" panose="020F0502020204030204" pitchFamily="34" charset="0"/>
                <a:cs typeface="Times New Roman" panose="02020603050405020304" pitchFamily="18" charset="0"/>
              </a:rPr>
              <a:t>Les assistants maternels ont-ils un numéro d’agrément ? Oui, mais il n’est pas communiqué sur les courriers du service agréments pour le moment.</a:t>
            </a:r>
          </a:p>
          <a:p>
            <a:pPr algn="just">
              <a:lnSpc>
                <a:spcPct val="107000"/>
              </a:lnSpc>
            </a:pPr>
            <a:endParaRPr lang="fr-FR" dirty="0">
              <a:effectLst/>
              <a:ea typeface="Calibri" panose="020F0502020204030204" pitchFamily="34" charset="0"/>
              <a:cs typeface="Times New Roman" panose="02020603050405020304" pitchFamily="18" charset="0"/>
            </a:endParaRPr>
          </a:p>
          <a:p>
            <a:pPr algn="just">
              <a:lnSpc>
                <a:spcPct val="107000"/>
              </a:lnSpc>
            </a:pPr>
            <a:r>
              <a:rPr lang="fr-FR" dirty="0">
                <a:ea typeface="Calibri" panose="020F0502020204030204" pitchFamily="34" charset="0"/>
                <a:cs typeface="Times New Roman" panose="02020603050405020304" pitchFamily="18" charset="0"/>
              </a:rPr>
              <a:t>Quand les assistants maternels sont inscrits sur le site, s’ils n’ont pas réalisé de mises à jour de leurs disponibilités depuis 6 mois ou que la fin de leur agrément approche, l</a:t>
            </a:r>
            <a:r>
              <a:rPr lang="fr-FR" dirty="0">
                <a:effectLst/>
                <a:ea typeface="Calibri" panose="020F0502020204030204" pitchFamily="34" charset="0"/>
                <a:cs typeface="Times New Roman" panose="02020603050405020304" pitchFamily="18" charset="0"/>
              </a:rPr>
              <a:t>e système leur envoie automatiquement un mail de rappel. </a:t>
            </a:r>
          </a:p>
          <a:p>
            <a:pPr algn="just">
              <a:lnSpc>
                <a:spcPct val="107000"/>
              </a:lnSpc>
            </a:pPr>
            <a:endParaRPr lang="fr-FR" dirty="0">
              <a:effectLst/>
              <a:ea typeface="Calibri" panose="020F0502020204030204" pitchFamily="34" charset="0"/>
              <a:cs typeface="Times New Roman" panose="02020603050405020304" pitchFamily="18" charset="0"/>
            </a:endParaRPr>
          </a:p>
          <a:p>
            <a:pPr algn="just">
              <a:lnSpc>
                <a:spcPct val="107000"/>
              </a:lnSpc>
            </a:pPr>
            <a:r>
              <a:rPr lang="fr-FR" dirty="0">
                <a:ea typeface="Calibri" panose="020F0502020204030204" pitchFamily="34" charset="0"/>
                <a:cs typeface="Times New Roman" panose="02020603050405020304" pitchFamily="18" charset="0"/>
              </a:rPr>
              <a:t>Les RPE doivent mettre à jour leur fiche « structure » sur le site monenfant.fr. Les conventions pour accéder au site et pour recevoir les demandes de RDV en ligne sont en cours d’envoi. Ci-joint à ce compte-rendu, un document détaillant comment demander votre habilitation sur le site (si ce n’est pas déjà fait) pour pouvoir mettre à jour les informations sur votre RPE qui figurent sur le site monenfant.fr.</a:t>
            </a: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14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B3A14-5180-3A67-DEBA-0949451A977F}"/>
              </a:ext>
            </a:extLst>
          </p:cNvPr>
          <p:cNvSpPr>
            <a:spLocks noGrp="1"/>
          </p:cNvSpPr>
          <p:nvPr>
            <p:ph type="title"/>
          </p:nvPr>
        </p:nvSpPr>
        <p:spPr>
          <a:xfrm>
            <a:off x="1392861" y="3291132"/>
            <a:ext cx="5071729" cy="1773555"/>
          </a:xfrm>
        </p:spPr>
        <p:txBody>
          <a:bodyPr/>
          <a:lstStyle/>
          <a:p>
            <a:r>
              <a:rPr lang="fr-FR" dirty="0"/>
              <a:t>Bilan Sphinx</a:t>
            </a:r>
          </a:p>
        </p:txBody>
      </p:sp>
      <p:pic>
        <p:nvPicPr>
          <p:cNvPr id="3" name="Image 2">
            <a:extLst>
              <a:ext uri="{FF2B5EF4-FFF2-40B4-BE49-F238E27FC236}">
                <a16:creationId xmlns:a16="http://schemas.microsoft.com/office/drawing/2014/main" id="{954A1A8D-AF07-C7D9-D1C3-DCA7B16FFF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9" b="89791" l="9329" r="89989">
                        <a14:foregroundMark x1="23208" y1="67285" x2="23208" y2="67285"/>
                        <a14:foregroundMark x1="23208" y1="67285" x2="23208" y2="67285"/>
                        <a14:foregroundMark x1="23777" y1="63689" x2="23777" y2="63689"/>
                        <a14:foregroundMark x1="23777" y1="63689" x2="23777" y2="63689"/>
                        <a14:foregroundMark x1="22867" y1="61137" x2="22753" y2="60905"/>
                        <a14:foregroundMark x1="22753" y1="60557" x2="22753" y2="60557"/>
                        <a14:foregroundMark x1="47440" y1="64849" x2="47440" y2="64849"/>
                        <a14:foregroundMark x1="47440" y1="64733" x2="47440" y2="64733"/>
                        <a14:foregroundMark x1="58931" y1="58121" x2="58931" y2="58121"/>
                        <a14:foregroundMark x1="58931" y1="58121" x2="58931" y2="58121"/>
                        <a14:foregroundMark x1="59272" y1="69954" x2="59272" y2="69954"/>
                        <a14:foregroundMark x1="59272" y1="69954" x2="59272" y2="69954"/>
                        <a14:foregroundMark x1="46416" y1="70766" x2="46416" y2="70766"/>
                        <a14:foregroundMark x1="46416" y1="70766" x2="46416" y2="70766"/>
                        <a14:foregroundMark x1="73038" y1="70882" x2="73038" y2="70882"/>
                        <a14:foregroundMark x1="73038" y1="70882" x2="73038" y2="70882"/>
                        <a14:foregroundMark x1="25939" y1="66357" x2="25939" y2="66357"/>
                        <a14:foregroundMark x1="25939" y1="66357" x2="25939" y2="66357"/>
                        <a14:foregroundMark x1="25597" y1="61253" x2="25597" y2="61253"/>
                        <a14:foregroundMark x1="25597" y1="61253" x2="25597" y2="61253"/>
                        <a14:foregroundMark x1="49943" y1="89907" x2="49943" y2="89907"/>
                        <a14:foregroundMark x1="49943" y1="89907" x2="49943" y2="89907"/>
                        <a14:foregroundMark x1="49488" y1="9049" x2="49488" y2="9049"/>
                        <a14:foregroundMark x1="49488" y1="9049" x2="49488" y2="9049"/>
                        <a14:foregroundMark x1="33106" y1="27842" x2="33106" y2="27842"/>
                        <a14:foregroundMark x1="33106" y1="27842" x2="33106" y2="27842"/>
                        <a14:foregroundMark x1="32651" y1="25290" x2="32651" y2="25290"/>
                        <a14:foregroundMark x1="32651" y1="25290" x2="32651" y2="25290"/>
                        <a14:foregroundMark x1="26507" y1="23782" x2="26507" y2="23782"/>
                        <a14:foregroundMark x1="26507" y1="23782" x2="26507" y2="23782"/>
                        <a14:foregroundMark x1="26962" y1="28886" x2="26962" y2="28886"/>
                        <a14:foregroundMark x1="26962" y1="28886" x2="26962" y2="28886"/>
                        <a14:foregroundMark x1="26962" y1="28886" x2="33106" y2="33063"/>
                        <a14:foregroundMark x1="33106" y1="33063" x2="33106" y2="33179"/>
                        <a14:foregroundMark x1="38453" y1="30510" x2="46189" y2="29930"/>
                        <a14:foregroundMark x1="46189" y1="29930" x2="40614" y2="27842"/>
                        <a14:foregroundMark x1="48237" y1="25638" x2="48464" y2="33991"/>
                        <a14:foregroundMark x1="54266" y1="27610" x2="54266" y2="33179"/>
                        <a14:foregroundMark x1="64050" y1="28538" x2="64050" y2="33759"/>
                        <a14:foregroundMark x1="63140" y1="24246" x2="63823" y2="22506"/>
                        <a14:foregroundMark x1="72810" y1="28538" x2="69625" y2="33643"/>
                        <a14:foregroundMark x1="9329" y1="48028" x2="9556" y2="51044"/>
                        <a14:foregroundMark x1="15358" y1="42575" x2="15131" y2="45708"/>
                        <a14:foregroundMark x1="20705" y1="42923" x2="23891" y2="43155"/>
                        <a14:foregroundMark x1="27190" y1="40371" x2="27531" y2="44664"/>
                        <a14:foregroundMark x1="31399" y1="41879" x2="31854" y2="45476"/>
                        <a14:foregroundMark x1="35040" y1="41415" x2="35836" y2="45012"/>
                        <a14:foregroundMark x1="39932" y1="42691" x2="40046" y2="41647"/>
                        <a14:foregroundMark x1="48464" y1="42923" x2="47668" y2="43503"/>
                        <a14:foregroundMark x1="53356" y1="42227" x2="57110" y2="43735"/>
                        <a14:foregroundMark x1="61320" y1="39559" x2="60068" y2="43968"/>
                        <a14:foregroundMark x1="64619" y1="41531" x2="64391" y2="44432"/>
                        <a14:foregroundMark x1="69625" y1="42575" x2="73265" y2="44548"/>
                        <a14:foregroundMark x1="77702" y1="42111" x2="77702" y2="44664"/>
                        <a14:foregroundMark x1="81570" y1="42923" x2="83163" y2="44780"/>
                      </a14:backgroundRemoval>
                    </a14:imgEffect>
                  </a14:imgLayer>
                </a14:imgProps>
              </a:ext>
            </a:extLst>
          </a:blip>
          <a:stretch>
            <a:fillRect/>
          </a:stretch>
        </p:blipFill>
        <p:spPr>
          <a:xfrm>
            <a:off x="8348422" y="-137868"/>
            <a:ext cx="3637212" cy="3566868"/>
          </a:xfrm>
          <a:prstGeom prst="rect">
            <a:avLst/>
          </a:prstGeom>
        </p:spPr>
      </p:pic>
    </p:spTree>
    <p:extLst>
      <p:ext uri="{BB962C8B-B14F-4D97-AF65-F5344CB8AC3E}">
        <p14:creationId xmlns:p14="http://schemas.microsoft.com/office/powerpoint/2010/main" val="331772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76114DE7-F330-F5BA-A65B-85E5D8246B60}"/>
              </a:ext>
            </a:extLst>
          </p:cNvPr>
          <p:cNvSpPr>
            <a:spLocks noGrp="1"/>
          </p:cNvSpPr>
          <p:nvPr>
            <p:ph type="dt" sz="half" idx="10"/>
          </p:nvPr>
        </p:nvSpPr>
        <p:spPr>
          <a:xfrm>
            <a:off x="365760" y="6464808"/>
            <a:ext cx="987552" cy="310896"/>
          </a:xfrm>
        </p:spPr>
        <p:txBody>
          <a:bodyPr/>
          <a:lstStyle/>
          <a:p>
            <a:pPr rtl="0">
              <a:spcAft>
                <a:spcPts val="600"/>
              </a:spcAft>
            </a:pPr>
            <a:r>
              <a:rPr lang="fr-FR" dirty="0"/>
              <a:t>20/03/23</a:t>
            </a:r>
          </a:p>
        </p:txBody>
      </p:sp>
      <p:sp>
        <p:nvSpPr>
          <p:cNvPr id="18" name="Footer Placeholder 4">
            <a:extLst>
              <a:ext uri="{FF2B5EF4-FFF2-40B4-BE49-F238E27FC236}">
                <a16:creationId xmlns:a16="http://schemas.microsoft.com/office/drawing/2014/main" id="{26C26D90-7B5C-3C68-B7DE-BDCC1E9E8E8E}"/>
              </a:ext>
            </a:extLst>
          </p:cNvPr>
          <p:cNvSpPr>
            <a:spLocks noGrp="1"/>
          </p:cNvSpPr>
          <p:nvPr>
            <p:ph type="ftr" sz="quarter" idx="11"/>
          </p:nvPr>
        </p:nvSpPr>
        <p:spPr>
          <a:xfrm>
            <a:off x="4379976" y="6464808"/>
            <a:ext cx="3438144" cy="310896"/>
          </a:xfrm>
        </p:spPr>
        <p:txBody>
          <a:bodyPr/>
          <a:lstStyle/>
          <a:p>
            <a:pPr rtl="0">
              <a:spcAft>
                <a:spcPts val="600"/>
              </a:spcAft>
            </a:pPr>
            <a:r>
              <a:rPr lang="fr-FR" dirty="0"/>
              <a:t>Réunion Départementale RPE</a:t>
            </a:r>
          </a:p>
        </p:txBody>
      </p:sp>
      <p:sp>
        <p:nvSpPr>
          <p:cNvPr id="2" name="ZoneTexte 1">
            <a:extLst>
              <a:ext uri="{FF2B5EF4-FFF2-40B4-BE49-F238E27FC236}">
                <a16:creationId xmlns:a16="http://schemas.microsoft.com/office/drawing/2014/main" id="{F82D87B9-7F00-DA46-B012-AB89153C8242}"/>
              </a:ext>
            </a:extLst>
          </p:cNvPr>
          <p:cNvSpPr txBox="1"/>
          <p:nvPr/>
        </p:nvSpPr>
        <p:spPr>
          <a:xfrm>
            <a:off x="765464" y="743024"/>
            <a:ext cx="10661072" cy="5078313"/>
          </a:xfrm>
          <a:prstGeom prst="rect">
            <a:avLst/>
          </a:prstGeom>
          <a:noFill/>
        </p:spPr>
        <p:txBody>
          <a:bodyPr wrap="square" rtlCol="0">
            <a:spAutoFit/>
          </a:bodyPr>
          <a:lstStyle/>
          <a:p>
            <a:pPr algn="ctr"/>
            <a:r>
              <a:rPr lang="fr-FR" sz="2000" dirty="0"/>
              <a:t>Avez-vous tous bien reçu votre lien pour compléter le questionnaire ?</a:t>
            </a:r>
          </a:p>
          <a:p>
            <a:pPr algn="ctr"/>
            <a:endParaRPr lang="fr-FR" sz="2000" dirty="0"/>
          </a:p>
          <a:p>
            <a:pPr algn="ctr"/>
            <a:r>
              <a:rPr lang="fr-FR" sz="2000" dirty="0"/>
              <a:t>Avez-vous des questions ?</a:t>
            </a:r>
          </a:p>
          <a:p>
            <a:pPr algn="ctr"/>
            <a:endParaRPr lang="fr-FR" sz="2000" dirty="0"/>
          </a:p>
          <a:p>
            <a:pPr algn="ctr"/>
            <a:r>
              <a:rPr lang="fr-FR" sz="2000" dirty="0"/>
              <a:t>Rappel de l’échéance : Le questionnaire est à compléter </a:t>
            </a:r>
            <a:r>
              <a:rPr lang="fr-FR" sz="2000" b="1" dirty="0"/>
              <a:t>avant le 31 mai 2023</a:t>
            </a:r>
          </a:p>
          <a:p>
            <a:pPr algn="ctr"/>
            <a:endParaRPr lang="fr-FR" sz="2000" b="1" dirty="0"/>
          </a:p>
          <a:p>
            <a:pPr algn="ctr"/>
            <a:r>
              <a:rPr lang="fr-FR" sz="2000" b="1" dirty="0"/>
              <a:t>Attention ne pas compléter la page 41, elle est réservée à la Caf.</a:t>
            </a:r>
          </a:p>
          <a:p>
            <a:pPr algn="ctr"/>
            <a:endParaRPr lang="fr-FR" sz="2000" b="1" dirty="0"/>
          </a:p>
          <a:p>
            <a:pPr algn="ctr"/>
            <a:r>
              <a:rPr lang="fr-FR" sz="1800" dirty="0">
                <a:effectLst/>
                <a:ea typeface="Calibri" panose="020F0502020204030204" pitchFamily="34" charset="0"/>
                <a:cs typeface="Times New Roman" panose="02020603050405020304" pitchFamily="18" charset="0"/>
              </a:rPr>
              <a:t>Les bilans actualisés et complétés avec les données réelles 2022 transmises via le portail </a:t>
            </a:r>
            <a:r>
              <a:rPr lang="fr-FR" sz="1800" dirty="0" err="1">
                <a:effectLst/>
                <a:ea typeface="Calibri" panose="020F0502020204030204" pitchFamily="34" charset="0"/>
                <a:cs typeface="Times New Roman" panose="02020603050405020304" pitchFamily="18" charset="0"/>
              </a:rPr>
              <a:t>Afas</a:t>
            </a:r>
            <a:r>
              <a:rPr lang="fr-FR" sz="1800" dirty="0">
                <a:effectLst/>
                <a:ea typeface="Calibri" panose="020F0502020204030204" pitchFamily="34" charset="0"/>
                <a:cs typeface="Times New Roman" panose="02020603050405020304" pitchFamily="18" charset="0"/>
              </a:rPr>
              <a:t> seront envoyés courant de l’été </a:t>
            </a:r>
            <a:r>
              <a:rPr lang="fr-FR" dirty="0">
                <a:ea typeface="Calibri" panose="020F0502020204030204" pitchFamily="34" charset="0"/>
                <a:cs typeface="Times New Roman" panose="02020603050405020304" pitchFamily="18" charset="0"/>
              </a:rPr>
              <a:t>après mise à jour par la Cnaf.</a:t>
            </a:r>
            <a:endParaRPr lang="fr-FR" sz="1800" dirty="0">
              <a:effectLst/>
              <a:ea typeface="Calibri" panose="020F0502020204030204" pitchFamily="34" charset="0"/>
              <a:cs typeface="Times New Roman" panose="02020603050405020304" pitchFamily="18" charset="0"/>
            </a:endParaRPr>
          </a:p>
          <a:p>
            <a:pPr algn="ctr"/>
            <a:endParaRPr lang="fr-FR" dirty="0">
              <a:ea typeface="Calibri" panose="020F0502020204030204" pitchFamily="34" charset="0"/>
              <a:cs typeface="Times New Roman" panose="02020603050405020304" pitchFamily="18" charset="0"/>
            </a:endParaRPr>
          </a:p>
          <a:p>
            <a:pPr algn="ctr"/>
            <a:r>
              <a:rPr lang="fr-FR" sz="1800" dirty="0">
                <a:effectLst/>
                <a:ea typeface="Calibri" panose="020F0502020204030204" pitchFamily="34" charset="0"/>
                <a:cs typeface="Times New Roman" panose="02020603050405020304" pitchFamily="18" charset="0"/>
              </a:rPr>
              <a:t>Le Conseil départemental a eu un réunion avec </a:t>
            </a:r>
            <a:r>
              <a:rPr lang="fr-FR" sz="1800" dirty="0" err="1">
                <a:effectLst/>
                <a:ea typeface="Calibri" panose="020F0502020204030204" pitchFamily="34" charset="0"/>
                <a:cs typeface="Times New Roman" panose="02020603050405020304" pitchFamily="18" charset="0"/>
              </a:rPr>
              <a:t>Ipéria</a:t>
            </a:r>
            <a:r>
              <a:rPr lang="fr-FR" sz="1800" dirty="0">
                <a:effectLst/>
                <a:ea typeface="Calibri" panose="020F0502020204030204" pitchFamily="34" charset="0"/>
                <a:cs typeface="Times New Roman" panose="02020603050405020304" pitchFamily="18" charset="0"/>
              </a:rPr>
              <a:t>. Il s’avère que nous ne sommes pas bon en formation au niveau du département : peu de départ en formation des </a:t>
            </a:r>
            <a:r>
              <a:rPr lang="fr-FR" sz="1800" dirty="0" err="1">
                <a:effectLst/>
                <a:ea typeface="Calibri" panose="020F0502020204030204" pitchFamily="34" charset="0"/>
                <a:cs typeface="Times New Roman" panose="02020603050405020304" pitchFamily="18" charset="0"/>
              </a:rPr>
              <a:t>ass</a:t>
            </a:r>
            <a:r>
              <a:rPr lang="fr-FR" sz="1800" dirty="0">
                <a:effectLst/>
                <a:ea typeface="Calibri" panose="020F0502020204030204" pitchFamily="34" charset="0"/>
                <a:cs typeface="Times New Roman" panose="02020603050405020304" pitchFamily="18" charset="0"/>
              </a:rPr>
              <a:t>. m</a:t>
            </a:r>
            <a:r>
              <a:rPr lang="fr-FR" dirty="0">
                <a:ea typeface="Calibri" panose="020F0502020204030204" pitchFamily="34" charset="0"/>
                <a:cs typeface="Times New Roman" panose="02020603050405020304" pitchFamily="18" charset="0"/>
              </a:rPr>
              <a:t>at. sur le 37.</a:t>
            </a:r>
          </a:p>
          <a:p>
            <a:pPr algn="ctr"/>
            <a:r>
              <a:rPr lang="fr-FR" sz="1800" dirty="0">
                <a:effectLst/>
                <a:ea typeface="Calibri" panose="020F0502020204030204" pitchFamily="34" charset="0"/>
                <a:cs typeface="Times New Roman" panose="02020603050405020304" pitchFamily="18" charset="0"/>
              </a:rPr>
              <a:t>Les formation</a:t>
            </a:r>
            <a:r>
              <a:rPr lang="fr-FR" dirty="0">
                <a:ea typeface="Calibri" panose="020F0502020204030204" pitchFamily="34" charset="0"/>
                <a:cs typeface="Times New Roman" panose="02020603050405020304" pitchFamily="18" charset="0"/>
              </a:rPr>
              <a:t>s en visio ne sont pas comptées dans les chiffres transmis par </a:t>
            </a:r>
            <a:r>
              <a:rPr lang="fr-FR" dirty="0" err="1">
                <a:ea typeface="Calibri" panose="020F0502020204030204" pitchFamily="34" charset="0"/>
                <a:cs typeface="Times New Roman" panose="02020603050405020304" pitchFamily="18" charset="0"/>
              </a:rPr>
              <a:t>Ipéria</a:t>
            </a:r>
            <a:r>
              <a:rPr lang="fr-FR" dirty="0">
                <a:ea typeface="Calibri" panose="020F0502020204030204" pitchFamily="34" charset="0"/>
                <a:cs typeface="Times New Roman" panose="02020603050405020304" pitchFamily="18" charset="0"/>
              </a:rPr>
              <a:t>.</a:t>
            </a:r>
          </a:p>
          <a:p>
            <a:pPr algn="ctr"/>
            <a:r>
              <a:rPr lang="fr-FR" sz="1800" dirty="0">
                <a:effectLst/>
                <a:ea typeface="Calibri" panose="020F0502020204030204" pitchFamily="34" charset="0"/>
                <a:cs typeface="Times New Roman" panose="02020603050405020304" pitchFamily="18" charset="0"/>
              </a:rPr>
              <a:t>Dorénavant, </a:t>
            </a:r>
            <a:r>
              <a:rPr lang="fr-FR" sz="1800" dirty="0" err="1">
                <a:effectLst/>
                <a:ea typeface="Calibri" panose="020F0502020204030204" pitchFamily="34" charset="0"/>
                <a:cs typeface="Times New Roman" panose="02020603050405020304" pitchFamily="18" charset="0"/>
              </a:rPr>
              <a:t>Ipéria</a:t>
            </a:r>
            <a:r>
              <a:rPr lang="fr-FR" sz="1800" dirty="0">
                <a:effectLst/>
                <a:ea typeface="Calibri" panose="020F0502020204030204" pitchFamily="34" charset="0"/>
                <a:cs typeface="Times New Roman" panose="02020603050405020304" pitchFamily="18" charset="0"/>
              </a:rPr>
              <a:t> transmet les chiffres à la Cnaf qui par la suite les transmets aux Caf. Pour le moment, nous n’avons pas les données. </a:t>
            </a:r>
            <a:r>
              <a:rPr lang="fr-FR" sz="1800" dirty="0" err="1">
                <a:effectLst/>
                <a:ea typeface="Calibri" panose="020F0502020204030204" pitchFamily="34" charset="0"/>
                <a:cs typeface="Times New Roman" panose="02020603050405020304" pitchFamily="18" charset="0"/>
              </a:rPr>
              <a:t>Ipéria</a:t>
            </a:r>
            <a:r>
              <a:rPr lang="fr-FR" sz="1800" dirty="0">
                <a:effectLst/>
                <a:ea typeface="Calibri" panose="020F0502020204030204" pitchFamily="34" charset="0"/>
                <a:cs typeface="Times New Roman" panose="02020603050405020304" pitchFamily="18" charset="0"/>
              </a:rPr>
              <a:t> est en difficulté pour les regrouper…</a:t>
            </a:r>
          </a:p>
          <a:p>
            <a:pPr algn="ctr"/>
            <a:endParaRPr lang="fr-FR" sz="2000" b="1" dirty="0"/>
          </a:p>
        </p:txBody>
      </p:sp>
    </p:spTree>
    <p:extLst>
      <p:ext uri="{BB962C8B-B14F-4D97-AF65-F5344CB8AC3E}">
        <p14:creationId xmlns:p14="http://schemas.microsoft.com/office/powerpoint/2010/main" val="416813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377AF6-2477-81EC-D1BC-43FD72DF18F6}"/>
              </a:ext>
            </a:extLst>
          </p:cNvPr>
          <p:cNvSpPr>
            <a:spLocks noGrp="1"/>
          </p:cNvSpPr>
          <p:nvPr>
            <p:ph type="title"/>
          </p:nvPr>
        </p:nvSpPr>
        <p:spPr>
          <a:xfrm>
            <a:off x="331304" y="2027583"/>
            <a:ext cx="7315199" cy="4545495"/>
          </a:xfrm>
        </p:spPr>
        <p:txBody>
          <a:bodyPr rtlCol="0"/>
          <a:lstStyle>
            <a:defPPr>
              <a:defRPr lang="fr-FR"/>
            </a:defPPr>
          </a:lstStyle>
          <a:p>
            <a:pPr rtl="0"/>
            <a:r>
              <a:rPr lang="fr-FR" dirty="0"/>
              <a:t>Commission consultative paritaire départementale</a:t>
            </a:r>
            <a:br>
              <a:rPr lang="fr-FR" dirty="0"/>
            </a:br>
            <a:r>
              <a:rPr lang="fr-FR" dirty="0"/>
              <a:t>CCPD</a:t>
            </a:r>
          </a:p>
        </p:txBody>
      </p:sp>
      <p:pic>
        <p:nvPicPr>
          <p:cNvPr id="2" name="Image 1">
            <a:extLst>
              <a:ext uri="{FF2B5EF4-FFF2-40B4-BE49-F238E27FC236}">
                <a16:creationId xmlns:a16="http://schemas.microsoft.com/office/drawing/2014/main" id="{D1728EC4-5624-0246-7F49-AC784DE8C9C6}"/>
              </a:ext>
            </a:extLst>
          </p:cNvPr>
          <p:cNvPicPr>
            <a:picLocks noChangeAspect="1"/>
          </p:cNvPicPr>
          <p:nvPr/>
        </p:nvPicPr>
        <p:blipFill>
          <a:blip r:embed="rId3"/>
          <a:stretch>
            <a:fillRect/>
          </a:stretch>
        </p:blipFill>
        <p:spPr>
          <a:xfrm rot="1016323">
            <a:off x="7810933" y="700703"/>
            <a:ext cx="3608178" cy="5063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4747595"/>
      </p:ext>
    </p:extLst>
  </p:cSld>
  <p:clrMapOvr>
    <a:masterClrMapping/>
  </p:clrMapOvr>
</p:sld>
</file>

<file path=ppt/theme/theme1.xml><?xml version="1.0" encoding="utf-8"?>
<a:theme xmlns:a="http://schemas.openxmlformats.org/drawingml/2006/main" name="Thème Offic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736_TF11964407_Win32" id="{98529A0D-CA21-4EE8-8D43-4A3D3E6B7ADF}" vid="{31C5BC09-4A0F-4E47-BA3D-07178D74B5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{8144F2A5-4988-4C55-B3DA-CD29B51C79DA}tf11964407_win32</Template>
  <TotalTime>719</TotalTime>
  <Words>2627</Words>
  <Application>Microsoft Office PowerPoint</Application>
  <PresentationFormat>Grand écran</PresentationFormat>
  <Paragraphs>240</Paragraphs>
  <Slides>23</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Courier New</vt:lpstr>
      <vt:lpstr>Gill Sans Nova</vt:lpstr>
      <vt:lpstr>Gill Sans Nova Light</vt:lpstr>
      <vt:lpstr>Sagona Book</vt:lpstr>
      <vt:lpstr>Thème Office</vt:lpstr>
      <vt:lpstr>Réunion départementale RPE</vt:lpstr>
      <vt:lpstr>Ordre du jour</vt:lpstr>
      <vt:lpstr>Monenfant.fr</vt:lpstr>
      <vt:lpstr>Présentation PowerPoint</vt:lpstr>
      <vt:lpstr>Présentation PowerPoint</vt:lpstr>
      <vt:lpstr>Présentation PowerPoint</vt:lpstr>
      <vt:lpstr>Bilan Sphinx</vt:lpstr>
      <vt:lpstr>Présentation PowerPoint</vt:lpstr>
      <vt:lpstr>Commission consultative paritaire départementale CCPD</vt:lpstr>
      <vt:lpstr>Présentation PowerPoint</vt:lpstr>
      <vt:lpstr>Présentation PowerPoint</vt:lpstr>
      <vt:lpstr>Retour sur les 4 groupes de travail</vt:lpstr>
      <vt:lpstr>Présentation PowerPoint</vt:lpstr>
      <vt:lpstr>Présentation PowerPoint</vt:lpstr>
      <vt:lpstr>Présentation PowerPoint</vt:lpstr>
      <vt:lpstr>Présentation PowerPoint</vt:lpstr>
      <vt:lpstr>Questions et infos diverses</vt:lpstr>
      <vt:lpstr>Présentation PowerPoint</vt:lpstr>
      <vt:lpstr>Présentation PowerPoint</vt:lpstr>
      <vt:lpstr>Présentation PowerPoint</vt:lpstr>
      <vt:lpstr>Programmation 2023</vt:lpstr>
      <vt:lpstr>Programmation 2023</vt:lpstr>
      <vt:lpstr>Merci </vt:lpstr>
    </vt:vector>
  </TitlesOfParts>
  <Company>CNAF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départementale RPE</dc:title>
  <dc:creator>Karine LORMOIS 371</dc:creator>
  <cp:lastModifiedBy>Carine DALUS 371</cp:lastModifiedBy>
  <cp:revision>41</cp:revision>
  <cp:lastPrinted>2023-03-20T11:17:04Z</cp:lastPrinted>
  <dcterms:created xsi:type="dcterms:W3CDTF">2023-03-13T14:19:23Z</dcterms:created>
  <dcterms:modified xsi:type="dcterms:W3CDTF">2023-04-27T14:45:47Z</dcterms:modified>
</cp:coreProperties>
</file>