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sldIdLst>
    <p:sldId id="277" r:id="rId2"/>
    <p:sldId id="256" r:id="rId3"/>
    <p:sldId id="313" r:id="rId4"/>
    <p:sldId id="279" r:id="rId5"/>
    <p:sldId id="280" r:id="rId6"/>
    <p:sldId id="281" r:id="rId7"/>
    <p:sldId id="282" r:id="rId8"/>
    <p:sldId id="283" r:id="rId9"/>
    <p:sldId id="306" r:id="rId10"/>
    <p:sldId id="284" r:id="rId11"/>
    <p:sldId id="285" r:id="rId12"/>
    <p:sldId id="305" r:id="rId13"/>
    <p:sldId id="286" r:id="rId14"/>
    <p:sldId id="291" r:id="rId15"/>
    <p:sldId id="287" r:id="rId16"/>
    <p:sldId id="288" r:id="rId17"/>
    <p:sldId id="290" r:id="rId18"/>
    <p:sldId id="292" r:id="rId19"/>
    <p:sldId id="295" r:id="rId20"/>
    <p:sldId id="304" r:id="rId21"/>
    <p:sldId id="301" r:id="rId22"/>
    <p:sldId id="302" r:id="rId23"/>
    <p:sldId id="303" r:id="rId24"/>
    <p:sldId id="293" r:id="rId25"/>
    <p:sldId id="294" r:id="rId26"/>
    <p:sldId id="307" r:id="rId27"/>
    <p:sldId id="308" r:id="rId28"/>
    <p:sldId id="309" r:id="rId29"/>
    <p:sldId id="310" r:id="rId30"/>
    <p:sldId id="311" r:id="rId31"/>
    <p:sldId id="312" r:id="rId32"/>
    <p:sldId id="299" r:id="rId33"/>
  </p:sldIdLst>
  <p:sldSz cx="12192000" cy="6858000"/>
  <p:notesSz cx="9942513" cy="68119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ECD"/>
    <a:srgbClr val="EDEF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3" d="100"/>
          <a:sy n="103" d="100"/>
        </p:scale>
        <p:origin x="114"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9946DA48-ECF7-4AF6-B15B-F56A49B7D10F}"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31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7DA7B12-4C76-42AF-A898-F5BD50CC0DC4}" type="datetimeFigureOut">
              <a:rPr lang="fr-FR" smtClean="0"/>
              <a:t>08/12/2021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46DA48-ECF7-4AF6-B15B-F56A49B7D10F}" type="slidenum">
              <a:rPr lang="fr-FR" smtClean="0"/>
              <a:t>‹N°›</a:t>
            </a:fld>
            <a:endParaRPr lang="fr-FR"/>
          </a:p>
        </p:txBody>
      </p:sp>
    </p:spTree>
    <p:extLst>
      <p:ext uri="{BB962C8B-B14F-4D97-AF65-F5344CB8AC3E}">
        <p14:creationId xmlns:p14="http://schemas.microsoft.com/office/powerpoint/2010/main" val="268558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46DA48-ECF7-4AF6-B15B-F56A49B7D10F}"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285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46DA48-ECF7-4AF6-B15B-F56A49B7D10F}"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5249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46DA48-ECF7-4AF6-B15B-F56A49B7D10F}" type="slidenum">
              <a:rPr lang="fr-FR" smtClean="0"/>
              <a:t>‹N°›</a:t>
            </a:fld>
            <a:endParaRPr lang="fr-FR"/>
          </a:p>
        </p:txBody>
      </p:sp>
    </p:spTree>
    <p:extLst>
      <p:ext uri="{BB962C8B-B14F-4D97-AF65-F5344CB8AC3E}">
        <p14:creationId xmlns:p14="http://schemas.microsoft.com/office/powerpoint/2010/main" val="1223254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46DA48-ECF7-4AF6-B15B-F56A49B7D10F}"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7125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46DA48-ECF7-4AF6-B15B-F56A49B7D10F}"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050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46DA48-ECF7-4AF6-B15B-F56A49B7D10F}"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11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46DA48-ECF7-4AF6-B15B-F56A49B7D10F}"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60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46DA48-ECF7-4AF6-B15B-F56A49B7D10F}" type="slidenum">
              <a:rPr lang="fr-FR" smtClean="0"/>
              <a:t>‹N°›</a:t>
            </a:fld>
            <a:endParaRPr lang="fr-FR"/>
          </a:p>
        </p:txBody>
      </p:sp>
    </p:spTree>
    <p:extLst>
      <p:ext uri="{BB962C8B-B14F-4D97-AF65-F5344CB8AC3E}">
        <p14:creationId xmlns:p14="http://schemas.microsoft.com/office/powerpoint/2010/main" val="206075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DA7B12-4C76-42AF-A898-F5BD50CC0DC4}" type="datetimeFigureOut">
              <a:rPr lang="fr-FR" smtClean="0"/>
              <a:t>08/12/2021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46DA48-ECF7-4AF6-B15B-F56A49B7D10F}"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98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DA7B12-4C76-42AF-A898-F5BD50CC0DC4}" type="datetimeFigureOut">
              <a:rPr lang="fr-FR" smtClean="0"/>
              <a:t>08/12/2021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46DA48-ECF7-4AF6-B15B-F56A49B7D10F}" type="slidenum">
              <a:rPr lang="fr-FR" smtClean="0"/>
              <a:t>‹N°›</a:t>
            </a:fld>
            <a:endParaRPr lang="fr-FR"/>
          </a:p>
        </p:txBody>
      </p:sp>
    </p:spTree>
    <p:extLst>
      <p:ext uri="{BB962C8B-B14F-4D97-AF65-F5344CB8AC3E}">
        <p14:creationId xmlns:p14="http://schemas.microsoft.com/office/powerpoint/2010/main" val="49380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DA7B12-4C76-42AF-A898-F5BD50CC0DC4}" type="datetimeFigureOut">
              <a:rPr lang="fr-FR" smtClean="0"/>
              <a:t>08/12/2021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946DA48-ECF7-4AF6-B15B-F56A49B7D10F}"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75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7DA7B12-4C76-42AF-A898-F5BD50CC0DC4}" type="datetimeFigureOut">
              <a:rPr lang="fr-FR" smtClean="0"/>
              <a:t>08/12/2021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946DA48-ECF7-4AF6-B15B-F56A49B7D10F}"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9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A7B12-4C76-42AF-A898-F5BD50CC0DC4}" type="datetimeFigureOut">
              <a:rPr lang="fr-FR" smtClean="0"/>
              <a:t>08/12/2021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946DA48-ECF7-4AF6-B15B-F56A49B7D10F}" type="slidenum">
              <a:rPr lang="fr-FR" smtClean="0"/>
              <a:t>‹N°›</a:t>
            </a:fld>
            <a:endParaRPr lang="fr-FR"/>
          </a:p>
        </p:txBody>
      </p:sp>
    </p:spTree>
    <p:extLst>
      <p:ext uri="{BB962C8B-B14F-4D97-AF65-F5344CB8AC3E}">
        <p14:creationId xmlns:p14="http://schemas.microsoft.com/office/powerpoint/2010/main" val="77604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7DA7B12-4C76-42AF-A898-F5BD50CC0DC4}" type="datetimeFigureOut">
              <a:rPr lang="fr-FR" smtClean="0"/>
              <a:t>08/12/2021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46DA48-ECF7-4AF6-B15B-F56A49B7D10F}"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8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7DA7B12-4C76-42AF-A898-F5BD50CC0DC4}" type="datetimeFigureOut">
              <a:rPr lang="fr-FR" smtClean="0"/>
              <a:t>08/12/2021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46DA48-ECF7-4AF6-B15B-F56A49B7D10F}" type="slidenum">
              <a:rPr lang="fr-FR" smtClean="0"/>
              <a:t>‹N°›</a:t>
            </a:fld>
            <a:endParaRPr lang="fr-FR"/>
          </a:p>
        </p:txBody>
      </p:sp>
    </p:spTree>
    <p:extLst>
      <p:ext uri="{BB962C8B-B14F-4D97-AF65-F5344CB8AC3E}">
        <p14:creationId xmlns:p14="http://schemas.microsoft.com/office/powerpoint/2010/main" val="154950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DA7B12-4C76-42AF-A898-F5BD50CC0DC4}" type="datetimeFigureOut">
              <a:rPr lang="fr-FR" smtClean="0"/>
              <a:t>08/12/2021</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46DA48-ECF7-4AF6-B15B-F56A49B7D10F}" type="slidenum">
              <a:rPr lang="fr-FR" smtClean="0"/>
              <a:t>‹N°›</a:t>
            </a:fld>
            <a:endParaRPr lang="fr-FR"/>
          </a:p>
        </p:txBody>
      </p:sp>
    </p:spTree>
    <p:extLst>
      <p:ext uri="{BB962C8B-B14F-4D97-AF65-F5344CB8AC3E}">
        <p14:creationId xmlns:p14="http://schemas.microsoft.com/office/powerpoint/2010/main" val="26811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0DFA90-8974-45B6-929B-7416497188EB}"/>
              </a:ext>
            </a:extLst>
          </p:cNvPr>
          <p:cNvSpPr/>
          <p:nvPr/>
        </p:nvSpPr>
        <p:spPr>
          <a:xfrm>
            <a:off x="1358265" y="1441938"/>
            <a:ext cx="9475470" cy="3974124"/>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90000"/>
              </a:lnSpc>
              <a:spcBef>
                <a:spcPct val="0"/>
              </a:spcBef>
              <a:spcAft>
                <a:spcPts val="600"/>
              </a:spcAft>
            </a:pPr>
            <a:r>
              <a:rPr lang="en-US" sz="5400" b="1" dirty="0">
                <a:ln/>
                <a:solidFill>
                  <a:schemeClr val="bg1">
                    <a:lumMod val="95000"/>
                    <a:lumOff val="5000"/>
                  </a:schemeClr>
                </a:solidFill>
                <a:latin typeface="+mj-lt"/>
                <a:ea typeface="+mj-ea"/>
                <a:cs typeface="+mj-cs"/>
              </a:rPr>
              <a:t>Les RAM deviennent les RPE</a:t>
            </a:r>
          </a:p>
          <a:p>
            <a:pPr algn="ctr">
              <a:lnSpc>
                <a:spcPct val="90000"/>
              </a:lnSpc>
              <a:spcBef>
                <a:spcPct val="0"/>
              </a:spcBef>
              <a:spcAft>
                <a:spcPts val="600"/>
              </a:spcAft>
            </a:pPr>
            <a:endParaRPr lang="en-US" sz="3000" b="1" dirty="0">
              <a:ln/>
              <a:solidFill>
                <a:schemeClr val="bg1">
                  <a:lumMod val="95000"/>
                  <a:lumOff val="5000"/>
                </a:schemeClr>
              </a:solidFill>
              <a:latin typeface="+mj-lt"/>
              <a:ea typeface="+mj-ea"/>
              <a:cs typeface="+mj-cs"/>
            </a:endParaRPr>
          </a:p>
          <a:p>
            <a:pPr algn="ctr">
              <a:lnSpc>
                <a:spcPct val="90000"/>
              </a:lnSpc>
              <a:spcBef>
                <a:spcPct val="0"/>
              </a:spcBef>
              <a:spcAft>
                <a:spcPts val="600"/>
              </a:spcAft>
            </a:pPr>
            <a:r>
              <a:rPr lang="en-US" sz="5400" b="1" dirty="0">
                <a:ln/>
                <a:solidFill>
                  <a:schemeClr val="bg1">
                    <a:lumMod val="95000"/>
                    <a:lumOff val="5000"/>
                  </a:schemeClr>
                </a:solidFill>
                <a:latin typeface="+mj-lt"/>
                <a:ea typeface="+mj-ea"/>
                <a:cs typeface="+mj-cs"/>
              </a:rPr>
              <a:t>Nouveau référentiel,</a:t>
            </a:r>
          </a:p>
          <a:p>
            <a:pPr algn="ctr">
              <a:lnSpc>
                <a:spcPct val="90000"/>
              </a:lnSpc>
              <a:spcBef>
                <a:spcPct val="0"/>
              </a:spcBef>
            </a:pPr>
            <a:r>
              <a:rPr lang="en-US" sz="5400" b="1" dirty="0">
                <a:ln/>
                <a:solidFill>
                  <a:schemeClr val="bg1">
                    <a:lumMod val="95000"/>
                    <a:lumOff val="5000"/>
                  </a:schemeClr>
                </a:solidFill>
                <a:latin typeface="+mj-lt"/>
                <a:ea typeface="+mj-ea"/>
                <a:cs typeface="+mj-cs"/>
              </a:rPr>
              <a:t>quels changements ?</a:t>
            </a:r>
          </a:p>
        </p:txBody>
      </p:sp>
      <p:pic>
        <p:nvPicPr>
          <p:cNvPr id="2" name="Image 1">
            <a:extLst>
              <a:ext uri="{FF2B5EF4-FFF2-40B4-BE49-F238E27FC236}">
                <a16:creationId xmlns:a16="http://schemas.microsoft.com/office/drawing/2014/main" id="{25469FE8-B702-4A74-875E-5E2C9FC089F5}"/>
              </a:ext>
            </a:extLst>
          </p:cNvPr>
          <p:cNvPicPr>
            <a:picLocks noChangeAspect="1"/>
          </p:cNvPicPr>
          <p:nvPr/>
        </p:nvPicPr>
        <p:blipFill>
          <a:blip r:embed="rId2"/>
          <a:stretch>
            <a:fillRect/>
          </a:stretch>
        </p:blipFill>
        <p:spPr>
          <a:xfrm>
            <a:off x="660769" y="629054"/>
            <a:ext cx="769197" cy="1123385"/>
          </a:xfrm>
          <a:prstGeom prst="rect">
            <a:avLst/>
          </a:prstGeom>
        </p:spPr>
      </p:pic>
    </p:spTree>
    <p:extLst>
      <p:ext uri="{BB962C8B-B14F-4D97-AF65-F5344CB8AC3E}">
        <p14:creationId xmlns:p14="http://schemas.microsoft.com/office/powerpoint/2010/main" val="9895555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949066" y="2613392"/>
            <a:ext cx="10293869" cy="1631216"/>
          </a:xfrm>
          <a:prstGeom prst="rect">
            <a:avLst/>
          </a:prstGeom>
          <a:noFill/>
        </p:spPr>
        <p:txBody>
          <a:bodyPr wrap="square" rtlCol="0">
            <a:spAutoFit/>
          </a:bodyPr>
          <a:lstStyle/>
          <a:p>
            <a:pPr algn="ctr"/>
            <a:r>
              <a:rPr lang="fr-FR" sz="2500" b="1" dirty="0"/>
              <a:t>L’INFORMATION ET L’ACCOMPAGNEMENT</a:t>
            </a:r>
          </a:p>
          <a:p>
            <a:pPr algn="ctr"/>
            <a:r>
              <a:rPr lang="fr-FR" sz="2500" b="1" dirty="0"/>
              <a:t>DES PROFESSIONNELS DE L’ACCUEIL INDIVIDUEL</a:t>
            </a:r>
          </a:p>
          <a:p>
            <a:pPr algn="ctr"/>
            <a:endParaRPr lang="fr-FR" sz="2500" b="1" dirty="0"/>
          </a:p>
          <a:p>
            <a:pPr algn="ctr"/>
            <a:r>
              <a:rPr lang="fr-FR" sz="2500" b="1" dirty="0"/>
              <a:t>MISSIONS PRINCIPALES (missions socles)</a:t>
            </a:r>
          </a:p>
        </p:txBody>
      </p:sp>
    </p:spTree>
    <p:extLst>
      <p:ext uri="{BB962C8B-B14F-4D97-AF65-F5344CB8AC3E}">
        <p14:creationId xmlns:p14="http://schemas.microsoft.com/office/powerpoint/2010/main" val="1709488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779378" y="999411"/>
            <a:ext cx="10633245" cy="815608"/>
          </a:xfrm>
          <a:prstGeom prst="rect">
            <a:avLst/>
          </a:prstGeom>
          <a:noFill/>
        </p:spPr>
        <p:txBody>
          <a:bodyPr wrap="square" rtlCol="0">
            <a:spAutoFit/>
          </a:bodyPr>
          <a:lstStyle/>
          <a:p>
            <a:pPr algn="ctr"/>
            <a:r>
              <a:rPr lang="fr-FR" sz="2500" b="1" dirty="0"/>
              <a:t>MISSIONS PRINCIPALES auprès des professionnels</a:t>
            </a:r>
          </a:p>
          <a:p>
            <a:pPr algn="ctr"/>
            <a:r>
              <a:rPr lang="fr-FR" sz="2200" b="1" i="1" dirty="0"/>
              <a:t>Offrir un lieu d’information, de rencontres et d’échanges pour les professionnels</a:t>
            </a:r>
          </a:p>
        </p:txBody>
      </p:sp>
      <p:sp>
        <p:nvSpPr>
          <p:cNvPr id="12" name="ZoneTexte 11">
            <a:extLst>
              <a:ext uri="{FF2B5EF4-FFF2-40B4-BE49-F238E27FC236}">
                <a16:creationId xmlns:a16="http://schemas.microsoft.com/office/drawing/2014/main" id="{533CE2CB-FC04-43CD-8CF7-1ED3B21E4BB8}"/>
              </a:ext>
            </a:extLst>
          </p:cNvPr>
          <p:cNvSpPr txBox="1"/>
          <p:nvPr/>
        </p:nvSpPr>
        <p:spPr>
          <a:xfrm>
            <a:off x="761504" y="2871067"/>
            <a:ext cx="10584520" cy="1397306"/>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75000"/>
                  </a:schemeClr>
                </a:solidFill>
                <a:latin typeface="+mj-lt"/>
                <a:ea typeface="Arial" panose="020B0604020202020204" pitchFamily="34" charset="0"/>
                <a:cs typeface="Calibri" panose="020F0502020204030204" pitchFamily="34" charset="0"/>
              </a:rPr>
              <a:t>I</a:t>
            </a: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nformer les professionnels</a:t>
            </a:r>
          </a:p>
          <a:p>
            <a:pPr lvl="0" algn="just">
              <a:lnSpc>
                <a:spcPct val="115000"/>
              </a:lnSpc>
            </a:pPr>
            <a:endParaRPr lang="fr-FR" sz="1600" dirty="0">
              <a:solidFill>
                <a:srgbClr val="000000"/>
              </a:solidFill>
              <a:latin typeface="+mj-lt"/>
              <a:ea typeface="Calibri" panose="020F0502020204030204" pitchFamily="34" charset="0"/>
              <a:cs typeface="Calibri" panose="020F0502020204030204" pitchFamily="34" charset="0"/>
            </a:endParaRPr>
          </a:p>
          <a:p>
            <a:pPr algn="just"/>
            <a:r>
              <a:rPr lang="fr-FR" sz="1600" dirty="0">
                <a:solidFill>
                  <a:srgbClr val="000000"/>
                </a:solidFill>
                <a:latin typeface="+mj-lt"/>
                <a:ea typeface="Arial" panose="020B0604020202020204" pitchFamily="34" charset="0"/>
              </a:rPr>
              <a:t>L</a:t>
            </a:r>
            <a:r>
              <a:rPr lang="fr-FR" sz="1600" dirty="0">
                <a:solidFill>
                  <a:srgbClr val="000000"/>
                </a:solidFill>
                <a:effectLst/>
                <a:latin typeface="+mj-lt"/>
                <a:ea typeface="Arial" panose="020B0604020202020204" pitchFamily="34" charset="0"/>
              </a:rPr>
              <a:t>e RPE délivre une information d’ordre général aux assistants maternels à propos de leurs droits et de leurs obligations.</a:t>
            </a:r>
          </a:p>
          <a:p>
            <a:pPr algn="just"/>
            <a:r>
              <a:rPr lang="fr-FR" sz="1600" dirty="0">
                <a:solidFill>
                  <a:srgbClr val="000000"/>
                </a:solidFill>
                <a:effectLst/>
                <a:latin typeface="+mj-lt"/>
                <a:ea typeface="Arial" panose="020B0604020202020204" pitchFamily="34" charset="0"/>
              </a:rPr>
              <a:t>Il répond également à des questions de premier niveau et oriente les professionnels vers des sites institutionnels ou des organismes spécialisés tels que Pajemploi en cas de question en matière d’application de la législation du travail et du droit conventionnel. </a:t>
            </a:r>
            <a:endParaRPr lang="fr-FR" sz="1600" dirty="0">
              <a:solidFill>
                <a:srgbClr val="000000"/>
              </a:solidFill>
              <a:effectLst/>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7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779378" y="999411"/>
            <a:ext cx="10633245" cy="815608"/>
          </a:xfrm>
          <a:prstGeom prst="rect">
            <a:avLst/>
          </a:prstGeom>
          <a:noFill/>
        </p:spPr>
        <p:txBody>
          <a:bodyPr wrap="square" rtlCol="0">
            <a:spAutoFit/>
          </a:bodyPr>
          <a:lstStyle/>
          <a:p>
            <a:pPr algn="ctr"/>
            <a:r>
              <a:rPr lang="fr-FR" sz="2500" b="1" dirty="0"/>
              <a:t>MISSIONS PRINCIPALES auprès des professionnels</a:t>
            </a:r>
          </a:p>
          <a:p>
            <a:pPr algn="ctr"/>
            <a:r>
              <a:rPr lang="fr-FR" sz="2200" b="1" i="1" dirty="0"/>
              <a:t>Offrir un lieu d’information, de rencontres et d’échanges pour les professionnels</a:t>
            </a:r>
          </a:p>
        </p:txBody>
      </p:sp>
      <p:sp>
        <p:nvSpPr>
          <p:cNvPr id="12" name="ZoneTexte 11">
            <a:extLst>
              <a:ext uri="{FF2B5EF4-FFF2-40B4-BE49-F238E27FC236}">
                <a16:creationId xmlns:a16="http://schemas.microsoft.com/office/drawing/2014/main" id="{533CE2CB-FC04-43CD-8CF7-1ED3B21E4BB8}"/>
              </a:ext>
            </a:extLst>
          </p:cNvPr>
          <p:cNvSpPr txBox="1"/>
          <p:nvPr/>
        </p:nvSpPr>
        <p:spPr>
          <a:xfrm>
            <a:off x="803740" y="2068676"/>
            <a:ext cx="10584520" cy="4147930"/>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50000"/>
                  </a:schemeClr>
                </a:solidFill>
                <a:effectLst/>
                <a:latin typeface="+mj-lt"/>
                <a:ea typeface="Arial" panose="020B0604020202020204" pitchFamily="34" charset="0"/>
                <a:cs typeface="Times New Roman" panose="02020603050405020304" pitchFamily="18" charset="0"/>
              </a:rPr>
              <a:t>Informer et assister les assistants maternels dans le cadre de leurs démarches sur le site monenfant.fr</a:t>
            </a:r>
          </a:p>
          <a:p>
            <a:pPr marL="228600" algn="just">
              <a:lnSpc>
                <a:spcPct val="115000"/>
              </a:lnSpc>
            </a:pPr>
            <a:endParaRPr lang="fr-FR" sz="1600" b="1" dirty="0">
              <a:solidFill>
                <a:schemeClr val="accent1">
                  <a:lumMod val="50000"/>
                </a:schemeClr>
              </a:solidFill>
              <a:latin typeface="+mj-lt"/>
              <a:ea typeface="Yu Gothic Light" panose="020B0300000000000000" pitchFamily="34" charset="-128"/>
              <a:cs typeface="Times New Roman" panose="02020603050405020304" pitchFamily="18" charset="0"/>
            </a:endParaRPr>
          </a:p>
          <a:p>
            <a:pPr algn="just">
              <a:lnSpc>
                <a:spcPct val="115000"/>
              </a:lnSpc>
            </a:pPr>
            <a:r>
              <a:rPr lang="fr-FR" sz="1600" dirty="0">
                <a:effectLst/>
                <a:latin typeface="+mj-lt"/>
                <a:ea typeface="Arial" panose="020B0604020202020204" pitchFamily="34" charset="0"/>
                <a:cs typeface="Calibri" panose="020F0502020204030204" pitchFamily="34" charset="0"/>
              </a:rPr>
              <a:t>Le site monenfant.fr constitue un service gratuit permettant de valoriser l’offre d’accueil des assistants maternels et de faciliter la mise en relation avec les parents. La réglementation impose, à compter du 1</a:t>
            </a:r>
            <a:r>
              <a:rPr lang="fr-FR" sz="1600" baseline="30000" dirty="0">
                <a:effectLst/>
                <a:latin typeface="+mj-lt"/>
                <a:ea typeface="Arial" panose="020B0604020202020204" pitchFamily="34" charset="0"/>
                <a:cs typeface="Calibri" panose="020F0502020204030204" pitchFamily="34" charset="0"/>
              </a:rPr>
              <a:t>er</a:t>
            </a:r>
            <a:r>
              <a:rPr lang="fr-FR" sz="1600" dirty="0">
                <a:effectLst/>
                <a:latin typeface="+mj-lt"/>
                <a:ea typeface="Arial" panose="020B0604020202020204" pitchFamily="34" charset="0"/>
                <a:cs typeface="Calibri" panose="020F0502020204030204" pitchFamily="34" charset="0"/>
              </a:rPr>
              <a:t> septembre 2021, que les assistants maternels agréés s’inscrivent sur monenfant.fr et renseignent leurs disponibilités pour accueillir un enfant. </a:t>
            </a:r>
            <a:endParaRPr lang="fr-FR" sz="1600" dirty="0">
              <a:effectLst/>
              <a:latin typeface="+mj-lt"/>
              <a:ea typeface="Calibri" panose="020F0502020204030204" pitchFamily="34" charset="0"/>
              <a:cs typeface="Arial" panose="020B0604020202020204" pitchFamily="34" charset="0"/>
            </a:endParaRPr>
          </a:p>
          <a:p>
            <a:r>
              <a:rPr lang="fr-FR" sz="1600" dirty="0">
                <a:latin typeface="+mj-lt"/>
                <a:ea typeface="Arial" panose="020B0604020202020204" pitchFamily="34" charset="0"/>
              </a:rPr>
              <a:t>L</a:t>
            </a:r>
            <a:r>
              <a:rPr lang="fr-FR" sz="1600" dirty="0">
                <a:effectLst/>
                <a:latin typeface="+mj-lt"/>
                <a:ea typeface="Arial" panose="020B0604020202020204" pitchFamily="34" charset="0"/>
              </a:rPr>
              <a:t>e RPE assiste les assistants maternels dans l’accomplissement de ces démarches. </a:t>
            </a:r>
          </a:p>
          <a:p>
            <a:pPr algn="just">
              <a:lnSpc>
                <a:spcPct val="115000"/>
              </a:lnSpc>
            </a:pPr>
            <a:endParaRPr lang="fr-FR" sz="800" dirty="0">
              <a:effectLst/>
              <a:latin typeface="+mj-lt"/>
              <a:ea typeface="Arial" panose="020B0604020202020204" pitchFamily="34" charset="0"/>
              <a:cs typeface="Calibri" panose="020F0502020204030204" pitchFamily="34" charset="0"/>
            </a:endParaRPr>
          </a:p>
          <a:p>
            <a:pPr algn="just">
              <a:lnSpc>
                <a:spcPct val="115000"/>
              </a:lnSpc>
            </a:pPr>
            <a:r>
              <a:rPr lang="fr-FR" sz="1600" dirty="0">
                <a:effectLst/>
                <a:latin typeface="+mj-lt"/>
                <a:ea typeface="Arial" panose="020B0604020202020204" pitchFamily="34" charset="0"/>
                <a:cs typeface="Calibri" panose="020F0502020204030204" pitchFamily="34" charset="0"/>
              </a:rPr>
              <a:t>Cela consiste à :</a:t>
            </a:r>
            <a:endParaRPr lang="fr-FR" sz="1600" dirty="0">
              <a:effectLst/>
              <a:latin typeface="+mj-lt"/>
              <a:ea typeface="Calibri" panose="020F0502020204030204" pitchFamily="34" charset="0"/>
              <a:cs typeface="Arial" panose="020B0604020202020204" pitchFamily="34" charset="0"/>
            </a:endParaRPr>
          </a:p>
          <a:p>
            <a:pPr marL="896938" lvl="0" indent="-160338" algn="just">
              <a:lnSpc>
                <a:spcPct val="115000"/>
              </a:lnSpc>
              <a:buFont typeface=" Arial , sans-serif "/>
              <a:buChar char="-"/>
            </a:pPr>
            <a:r>
              <a:rPr lang="fr-FR" sz="1600" dirty="0">
                <a:effectLst/>
                <a:latin typeface="+mj-lt"/>
                <a:ea typeface="Arial" panose="020B0604020202020204" pitchFamily="34" charset="0"/>
                <a:cs typeface="Calibri" panose="020F0502020204030204" pitchFamily="34" charset="0"/>
              </a:rPr>
              <a:t>informer les assistants maternels de leurs obligations d’inscription et de déclaration sur le site monenfant.fr ;</a:t>
            </a:r>
            <a:endParaRPr lang="fr-FR" sz="1600" dirty="0">
              <a:effectLst/>
              <a:latin typeface="+mj-lt"/>
              <a:ea typeface="Calibri" panose="020F0502020204030204" pitchFamily="34" charset="0"/>
              <a:cs typeface="Arial" panose="020B0604020202020204" pitchFamily="34" charset="0"/>
            </a:endParaRPr>
          </a:p>
          <a:p>
            <a:pPr marL="896938" lvl="0" indent="-160338" algn="just">
              <a:lnSpc>
                <a:spcPct val="115000"/>
              </a:lnSpc>
              <a:buFont typeface=" Arial , sans-serif "/>
              <a:buChar char="-"/>
            </a:pPr>
            <a:r>
              <a:rPr lang="fr-FR" sz="1600" dirty="0">
                <a:effectLst/>
                <a:latin typeface="+mj-lt"/>
                <a:ea typeface="Arial" panose="020B0604020202020204" pitchFamily="34" charset="0"/>
                <a:cs typeface="Calibri" panose="020F0502020204030204" pitchFamily="34" charset="0"/>
              </a:rPr>
              <a:t>encourager les assistants maternels à réaliser ces démarches ;</a:t>
            </a:r>
            <a:endParaRPr lang="fr-FR" sz="1600" dirty="0">
              <a:effectLst/>
              <a:latin typeface="+mj-lt"/>
              <a:ea typeface="Calibri" panose="020F0502020204030204" pitchFamily="34" charset="0"/>
              <a:cs typeface="Arial" panose="020B0604020202020204" pitchFamily="34" charset="0"/>
            </a:endParaRPr>
          </a:p>
          <a:p>
            <a:pPr marL="896938" lvl="0" indent="-160338" algn="just">
              <a:lnSpc>
                <a:spcPct val="115000"/>
              </a:lnSpc>
              <a:buFont typeface=" Arial , sans-serif "/>
              <a:buChar char="-"/>
            </a:pPr>
            <a:r>
              <a:rPr lang="fr-FR" sz="1600" dirty="0">
                <a:effectLst/>
                <a:latin typeface="+mj-lt"/>
                <a:ea typeface="Arial" panose="020B0604020202020204" pitchFamily="34" charset="0"/>
                <a:cs typeface="Calibri" panose="020F0502020204030204" pitchFamily="34" charset="0"/>
              </a:rPr>
              <a:t>les aider dans l’appropriation et l’utilisation du site pour la mise en ligne de leur profil et de leurs disponibilités.</a:t>
            </a:r>
          </a:p>
          <a:p>
            <a:pPr lvl="0" algn="just">
              <a:lnSpc>
                <a:spcPct val="115000"/>
              </a:lnSpc>
            </a:pPr>
            <a:endParaRPr lang="fr-FR" sz="800" dirty="0">
              <a:effectLst/>
              <a:latin typeface="+mj-lt"/>
              <a:ea typeface="Calibri" panose="020F0502020204030204" pitchFamily="34" charset="0"/>
              <a:cs typeface="Arial" panose="020B0604020202020204" pitchFamily="34" charset="0"/>
            </a:endParaRPr>
          </a:p>
          <a:p>
            <a:pPr algn="just">
              <a:lnSpc>
                <a:spcPct val="115000"/>
              </a:lnSpc>
            </a:pPr>
            <a:r>
              <a:rPr lang="fr-FR" sz="1600" dirty="0">
                <a:effectLst/>
                <a:latin typeface="+mj-lt"/>
                <a:ea typeface="Arial" panose="020B0604020202020204" pitchFamily="34" charset="0"/>
                <a:cs typeface="Calibri" panose="020F0502020204030204" pitchFamily="34" charset="0"/>
              </a:rPr>
              <a:t>En revanche, le RPE ne peut en aucun cas effectuer l’inscription ou la déclaration de leurs disponibilités à la place des assistants maternels.</a:t>
            </a:r>
            <a:endParaRPr lang="fr-FR" sz="1600" dirty="0">
              <a:effectLst/>
              <a:latin typeface="+mj-lt"/>
              <a:ea typeface="Calibri" panose="020F0502020204030204" pitchFamily="34" charset="0"/>
              <a:cs typeface="Arial" panose="020B0604020202020204" pitchFamily="34" charset="0"/>
            </a:endParaRPr>
          </a:p>
          <a:p>
            <a:pPr algn="just">
              <a:lnSpc>
                <a:spcPct val="115000"/>
              </a:lnSpc>
            </a:pPr>
            <a:r>
              <a:rPr lang="fr-FR" sz="1600" dirty="0">
                <a:effectLst/>
                <a:latin typeface="+mj-lt"/>
                <a:ea typeface="Arial" panose="020B0604020202020204" pitchFamily="34" charset="0"/>
                <a:cs typeface="Calibri" panose="020F0502020204030204" pitchFamily="34" charset="0"/>
              </a:rPr>
              <a:t>Un kit d’accompagnement à destination des RPE a été élaboré et transmis par la </a:t>
            </a:r>
            <a:r>
              <a:rPr lang="fr-FR" sz="1600" dirty="0" err="1">
                <a:effectLst/>
                <a:latin typeface="+mj-lt"/>
                <a:ea typeface="Arial" panose="020B0604020202020204" pitchFamily="34" charset="0"/>
                <a:cs typeface="Calibri" panose="020F0502020204030204" pitchFamily="34" charset="0"/>
              </a:rPr>
              <a:t>Cnaf</a:t>
            </a:r>
            <a:r>
              <a:rPr lang="fr-FR" sz="1600" dirty="0">
                <a:effectLst/>
                <a:latin typeface="+mj-lt"/>
                <a:ea typeface="Arial" panose="020B0604020202020204" pitchFamily="34" charset="0"/>
                <a:cs typeface="Calibri" panose="020F0502020204030204" pitchFamily="34" charset="0"/>
              </a:rPr>
              <a:t>.</a:t>
            </a: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055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1208066" y="999411"/>
            <a:ext cx="9775868" cy="815608"/>
          </a:xfrm>
          <a:prstGeom prst="rect">
            <a:avLst/>
          </a:prstGeom>
          <a:noFill/>
        </p:spPr>
        <p:txBody>
          <a:bodyPr wrap="square" rtlCol="0">
            <a:spAutoFit/>
          </a:bodyPr>
          <a:lstStyle/>
          <a:p>
            <a:pPr algn="ctr"/>
            <a:r>
              <a:rPr lang="fr-FR" sz="2500" b="1" dirty="0"/>
              <a:t>MISSIONS PRINCIPALES auprès des professionnels</a:t>
            </a:r>
          </a:p>
          <a:p>
            <a:pPr algn="ctr"/>
            <a:r>
              <a:rPr lang="fr-FR" sz="2200" b="1" i="1" dirty="0"/>
              <a:t>Offrir un lieu d’information, de rencontres et d’échanges pour les professionnels</a:t>
            </a:r>
          </a:p>
        </p:txBody>
      </p:sp>
      <p:sp>
        <p:nvSpPr>
          <p:cNvPr id="12" name="ZoneTexte 11">
            <a:extLst>
              <a:ext uri="{FF2B5EF4-FFF2-40B4-BE49-F238E27FC236}">
                <a16:creationId xmlns:a16="http://schemas.microsoft.com/office/drawing/2014/main" id="{533CE2CB-FC04-43CD-8CF7-1ED3B21E4BB8}"/>
              </a:ext>
            </a:extLst>
          </p:cNvPr>
          <p:cNvSpPr txBox="1"/>
          <p:nvPr/>
        </p:nvSpPr>
        <p:spPr>
          <a:xfrm>
            <a:off x="803740" y="2711235"/>
            <a:ext cx="10584520" cy="2405915"/>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75000"/>
                  </a:schemeClr>
                </a:solidFill>
                <a:latin typeface="+mj-lt"/>
                <a:ea typeface="Arial" panose="020B0604020202020204" pitchFamily="34" charset="0"/>
                <a:cs typeface="Calibri" panose="020F0502020204030204" pitchFamily="34" charset="0"/>
              </a:rPr>
              <a:t>P</a:t>
            </a: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roposer des temps d’échange et d’écoute</a:t>
            </a:r>
          </a:p>
          <a:p>
            <a:pPr lvl="0" algn="just">
              <a:lnSpc>
                <a:spcPct val="115000"/>
              </a:lnSpc>
              <a:buSzPct val="140000"/>
            </a:pPr>
            <a:endParaRPr lang="fr-FR" sz="1600" dirty="0">
              <a:effectLst/>
              <a:latin typeface="+mj-lt"/>
              <a:ea typeface="Calibri" panose="020F0502020204030204" pitchFamily="34" charset="0"/>
              <a:cs typeface="Arial" panose="020B0604020202020204" pitchFamily="34" charset="0"/>
            </a:endParaRPr>
          </a:p>
          <a:p>
            <a:pPr algn="just"/>
            <a:r>
              <a:rPr lang="fr-FR" sz="1600" dirty="0">
                <a:solidFill>
                  <a:srgbClr val="000000"/>
                </a:solidFill>
                <a:effectLst/>
                <a:latin typeface="+mj-lt"/>
                <a:ea typeface="Arial" panose="020B0604020202020204" pitchFamily="34" charset="0"/>
                <a:cs typeface="Calibri" panose="020F0502020204030204" pitchFamily="34" charset="0"/>
              </a:rPr>
              <a:t>Le RPE apporte aux professionnels de l’accueil individuel un soutien dans leur pratique quotidienne en leur donnant la possibilité d’être reçus en entretien individuel et d’échanger entre pairs. Ainsi, le RPE permet aux professionnels de partager leurs expériences, leurs inquiétudes et de rompre avec l’isolement qu’ils peuvent ressentir.</a:t>
            </a:r>
          </a:p>
          <a:p>
            <a:pPr algn="just"/>
            <a:endParaRPr lang="fr-FR" sz="1600" dirty="0">
              <a:effectLst/>
              <a:latin typeface="+mj-lt"/>
              <a:ea typeface="Calibri" panose="020F0502020204030204" pitchFamily="34" charset="0"/>
              <a:cs typeface="Arial" panose="020B0604020202020204" pitchFamily="34" charset="0"/>
            </a:endParaRPr>
          </a:p>
          <a:p>
            <a:pPr algn="just"/>
            <a:r>
              <a:rPr lang="fr-FR" sz="1600" dirty="0">
                <a:solidFill>
                  <a:srgbClr val="000000"/>
                </a:solidFill>
                <a:effectLst/>
                <a:latin typeface="+mj-lt"/>
                <a:ea typeface="Arial" panose="020B0604020202020204" pitchFamily="34" charset="0"/>
                <a:cs typeface="Calibri" panose="020F0502020204030204" pitchFamily="34" charset="0"/>
              </a:rPr>
              <a:t>L’offre de service du RPE, et particulièrement la possibilité d’accompagnement et d’échanges entre pairs, s’adresse à l’ensemble des professionnels de l’accueil individuel du particulier employeur, qu’ils exercent à domicile ou en Mam.</a:t>
            </a:r>
            <a:endParaRPr lang="fr-FR" sz="1600" dirty="0">
              <a:effectLst/>
              <a:latin typeface="+mj-lt"/>
              <a:ea typeface="Calibri" panose="020F0502020204030204" pitchFamily="34" charset="0"/>
              <a:cs typeface="Arial" panose="020B0604020202020204" pitchFamily="34" charset="0"/>
            </a:endParaRPr>
          </a:p>
          <a:p>
            <a:pPr algn="just">
              <a:lnSpc>
                <a:spcPct val="115000"/>
              </a:lnSpc>
              <a:spcAft>
                <a:spcPts val="800"/>
              </a:spcAft>
            </a:pP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236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829879" y="700819"/>
            <a:ext cx="10532243" cy="815608"/>
          </a:xfrm>
          <a:prstGeom prst="rect">
            <a:avLst/>
          </a:prstGeom>
          <a:noFill/>
        </p:spPr>
        <p:txBody>
          <a:bodyPr wrap="square" rtlCol="0">
            <a:spAutoFit/>
          </a:bodyPr>
          <a:lstStyle/>
          <a:p>
            <a:pPr algn="ctr"/>
            <a:r>
              <a:rPr lang="fr-FR" sz="2500" b="1" dirty="0"/>
              <a:t>MISSIONS PRINCIPALES auprès des professionnels</a:t>
            </a:r>
          </a:p>
          <a:p>
            <a:pPr algn="ctr"/>
            <a:r>
              <a:rPr lang="fr-FR" sz="2200" b="1" i="1" dirty="0">
                <a:solidFill>
                  <a:srgbClr val="000000"/>
                </a:solidFill>
                <a:latin typeface="+mj-lt"/>
                <a:ea typeface="Calibri" panose="020F0502020204030204" pitchFamily="34" charset="0"/>
                <a:cs typeface="Calibri" panose="020F0502020204030204" pitchFamily="34" charset="0"/>
              </a:rPr>
              <a:t>Accompagner la professionnalisation et l’amélioration continue des pratiques</a:t>
            </a:r>
            <a:endParaRPr lang="fr-FR" sz="2500" b="1" dirty="0"/>
          </a:p>
        </p:txBody>
      </p:sp>
      <p:sp>
        <p:nvSpPr>
          <p:cNvPr id="12" name="ZoneTexte 11">
            <a:extLst>
              <a:ext uri="{FF2B5EF4-FFF2-40B4-BE49-F238E27FC236}">
                <a16:creationId xmlns:a16="http://schemas.microsoft.com/office/drawing/2014/main" id="{533CE2CB-FC04-43CD-8CF7-1ED3B21E4BB8}"/>
              </a:ext>
            </a:extLst>
          </p:cNvPr>
          <p:cNvSpPr txBox="1"/>
          <p:nvPr/>
        </p:nvSpPr>
        <p:spPr>
          <a:xfrm>
            <a:off x="695490" y="1440591"/>
            <a:ext cx="10801020" cy="4930581"/>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75000"/>
                  </a:schemeClr>
                </a:solidFill>
                <a:latin typeface="+mj-lt"/>
                <a:ea typeface="Arial" panose="020B0604020202020204" pitchFamily="34" charset="0"/>
                <a:cs typeface="Calibri" panose="020F0502020204030204" pitchFamily="34" charset="0"/>
              </a:rPr>
              <a:t>O</a:t>
            </a: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rganiser des ateliers d’éveil</a:t>
            </a:r>
          </a:p>
          <a:p>
            <a:pPr lvl="0" algn="just">
              <a:lnSpc>
                <a:spcPct val="115000"/>
              </a:lnSpc>
              <a:buSzPct val="140000"/>
            </a:pPr>
            <a:endParaRPr lang="fr-FR" sz="600" b="1" dirty="0">
              <a:solidFill>
                <a:schemeClr val="accent1">
                  <a:lumMod val="75000"/>
                </a:schemeClr>
              </a:solidFill>
              <a:effectLst/>
              <a:latin typeface="+mj-lt"/>
              <a:ea typeface="Calibri" panose="020F0502020204030204" pitchFamily="34" charset="0"/>
              <a:cs typeface="Arial" panose="020B0604020202020204" pitchFamily="34" charset="0"/>
            </a:endParaRPr>
          </a:p>
          <a:p>
            <a:pPr algn="just">
              <a:lnSpc>
                <a:spcPct val="115000"/>
              </a:lnSpc>
            </a:pPr>
            <a:r>
              <a:rPr lang="fr-FR" sz="1600" dirty="0">
                <a:solidFill>
                  <a:srgbClr val="000000"/>
                </a:solidFill>
                <a:effectLst/>
                <a:latin typeface="+mj-lt"/>
                <a:ea typeface="Arial" panose="020B0604020202020204" pitchFamily="34" charset="0"/>
                <a:cs typeface="Calibri" panose="020F0502020204030204" pitchFamily="34" charset="0"/>
              </a:rPr>
              <a:t>Le RPE propose des ateliers d’éveil où se rendent les professionnels de l’accueil individuel avec les enfants qu’ils accueillent. Ces temps constituent : </a:t>
            </a:r>
            <a:endParaRPr lang="fr-FR" sz="1600" dirty="0">
              <a:effectLst/>
              <a:latin typeface="+mj-lt"/>
              <a:ea typeface="Calibri" panose="020F0502020204030204" pitchFamily="34" charset="0"/>
              <a:cs typeface="Arial" panose="020B0604020202020204" pitchFamily="34" charset="0"/>
            </a:endParaRPr>
          </a:p>
          <a:p>
            <a:pPr marL="714375" lvl="0" indent="-165100" algn="just">
              <a:lnSpc>
                <a:spcPct val="115000"/>
              </a:lnSpc>
              <a:buFont typeface=" Arial , sans-serif "/>
              <a:buChar char="-"/>
            </a:pPr>
            <a:r>
              <a:rPr lang="fr-FR" sz="1600" dirty="0">
                <a:solidFill>
                  <a:srgbClr val="000000"/>
                </a:solidFill>
                <a:effectLst/>
                <a:latin typeface="+mj-lt"/>
                <a:ea typeface="Arial" panose="020B0604020202020204" pitchFamily="34" charset="0"/>
                <a:cs typeface="Calibri" panose="020F0502020204030204" pitchFamily="34" charset="0"/>
              </a:rPr>
              <a:t>des temps d’éveil et de socialisation pour les enfants ;</a:t>
            </a:r>
            <a:endParaRPr lang="fr-FR" sz="1600" dirty="0">
              <a:effectLst/>
              <a:latin typeface="+mj-lt"/>
              <a:ea typeface="Calibri" panose="020F0502020204030204" pitchFamily="34" charset="0"/>
              <a:cs typeface="Arial" panose="020B0604020202020204" pitchFamily="34" charset="0"/>
            </a:endParaRPr>
          </a:p>
          <a:p>
            <a:pPr marL="714375" lvl="0" indent="-165100" algn="just">
              <a:lnSpc>
                <a:spcPct val="115000"/>
              </a:lnSpc>
              <a:buFont typeface=" Arial , sans-serif "/>
              <a:buChar char="-"/>
            </a:pPr>
            <a:r>
              <a:rPr lang="fr-FR" sz="1600" dirty="0">
                <a:solidFill>
                  <a:srgbClr val="000000"/>
                </a:solidFill>
                <a:effectLst/>
                <a:latin typeface="+mj-lt"/>
                <a:ea typeface="Arial" panose="020B0604020202020204" pitchFamily="34" charset="0"/>
                <a:cs typeface="Calibri" panose="020F0502020204030204" pitchFamily="34" charset="0"/>
              </a:rPr>
              <a:t>un support à l’observation des pratiques professionnelles et à l’amélioration de celles-ci.</a:t>
            </a:r>
          </a:p>
          <a:p>
            <a:pPr lvl="0" algn="just">
              <a:lnSpc>
                <a:spcPct val="115000"/>
              </a:lnSpc>
            </a:pPr>
            <a:endParaRPr lang="fr-FR" sz="600" dirty="0">
              <a:effectLst/>
              <a:latin typeface="+mj-lt"/>
              <a:ea typeface="Calibri" panose="020F0502020204030204" pitchFamily="34" charset="0"/>
              <a:cs typeface="Arial" panose="020B0604020202020204" pitchFamily="34" charset="0"/>
            </a:endParaRPr>
          </a:p>
          <a:p>
            <a:pPr algn="just">
              <a:lnSpc>
                <a:spcPct val="115000"/>
              </a:lnSpc>
            </a:pPr>
            <a:r>
              <a:rPr lang="fr-FR" sz="1600" dirty="0">
                <a:solidFill>
                  <a:srgbClr val="000000"/>
                </a:solidFill>
                <a:effectLst/>
                <a:latin typeface="+mj-lt"/>
                <a:ea typeface="Arial" panose="020B0604020202020204" pitchFamily="34" charset="0"/>
                <a:cs typeface="Calibri" panose="020F0502020204030204" pitchFamily="34" charset="0"/>
              </a:rPr>
              <a:t> L’organisation de ces ateliers par le RPE se fait sous réserve de : </a:t>
            </a:r>
            <a:endParaRPr lang="fr-FR" sz="1600" dirty="0">
              <a:effectLst/>
              <a:latin typeface="+mj-lt"/>
              <a:ea typeface="Calibri" panose="020F0502020204030204" pitchFamily="34" charset="0"/>
              <a:cs typeface="Arial" panose="020B0604020202020204" pitchFamily="34" charset="0"/>
            </a:endParaRPr>
          </a:p>
          <a:p>
            <a:pPr marL="714375" lvl="0" indent="-165100" algn="just">
              <a:lnSpc>
                <a:spcPct val="115000"/>
              </a:lnSpc>
              <a:buFont typeface=" Arial , sans-serif "/>
              <a:buChar char="-"/>
            </a:pPr>
            <a:r>
              <a:rPr lang="fr-FR" sz="1600" dirty="0">
                <a:solidFill>
                  <a:srgbClr val="000000"/>
                </a:solidFill>
                <a:effectLst/>
                <a:latin typeface="+mj-lt"/>
                <a:ea typeface="Arial" panose="020B0604020202020204" pitchFamily="34" charset="0"/>
                <a:cs typeface="Calibri" panose="020F0502020204030204" pitchFamily="34" charset="0"/>
              </a:rPr>
              <a:t>rechercher la complémentarité et la collaboration avec les structures existantes (ludothèques, centres sociaux, etc.) ;</a:t>
            </a:r>
            <a:endParaRPr lang="fr-FR" sz="1600" dirty="0">
              <a:effectLst/>
              <a:latin typeface="+mj-lt"/>
              <a:ea typeface="Calibri" panose="020F0502020204030204" pitchFamily="34" charset="0"/>
              <a:cs typeface="Arial" panose="020B0604020202020204" pitchFamily="34" charset="0"/>
            </a:endParaRPr>
          </a:p>
          <a:p>
            <a:pPr marL="714375" lvl="0" indent="-165100" algn="just">
              <a:lnSpc>
                <a:spcPct val="115000"/>
              </a:lnSpc>
              <a:buFont typeface=" Arial , sans-serif "/>
              <a:buChar char="-"/>
            </a:pPr>
            <a:r>
              <a:rPr lang="fr-FR" sz="1600" dirty="0">
                <a:solidFill>
                  <a:srgbClr val="000000"/>
                </a:solidFill>
                <a:effectLst/>
                <a:latin typeface="+mj-lt"/>
                <a:ea typeface="Arial" panose="020B0604020202020204" pitchFamily="34" charset="0"/>
                <a:cs typeface="Calibri" panose="020F0502020204030204" pitchFamily="34" charset="0"/>
              </a:rPr>
              <a:t>respecter le rythme des enfants et réunir les conditions d’un accueil de qualité, tant au niveau de l’encadrement que de l’adaptation des locaux ;</a:t>
            </a:r>
            <a:endParaRPr lang="fr-FR" sz="1600" dirty="0">
              <a:effectLst/>
              <a:latin typeface="+mj-lt"/>
              <a:ea typeface="Calibri" panose="020F0502020204030204" pitchFamily="34" charset="0"/>
              <a:cs typeface="Arial" panose="020B0604020202020204" pitchFamily="34" charset="0"/>
            </a:endParaRPr>
          </a:p>
          <a:p>
            <a:pPr marL="714375" lvl="0" indent="-165100" algn="just">
              <a:lnSpc>
                <a:spcPct val="115000"/>
              </a:lnSpc>
              <a:buFont typeface=" Arial , sans-serif "/>
              <a:buChar char="-"/>
            </a:pPr>
            <a:r>
              <a:rPr lang="fr-FR" sz="1600" dirty="0">
                <a:solidFill>
                  <a:srgbClr val="000000"/>
                </a:solidFill>
                <a:effectLst/>
                <a:latin typeface="+mj-lt"/>
                <a:ea typeface="Arial" panose="020B0604020202020204" pitchFamily="34" charset="0"/>
                <a:cs typeface="Calibri" panose="020F0502020204030204" pitchFamily="34" charset="0"/>
              </a:rPr>
              <a:t>viser la couverture la plus large possible tout en veillant à une certaine régularité dans la participation des professionnels.</a:t>
            </a:r>
            <a:endParaRPr lang="fr-FR" sz="1600" dirty="0">
              <a:effectLst/>
              <a:latin typeface="+mj-lt"/>
              <a:ea typeface="Calibri" panose="020F0502020204030204" pitchFamily="34" charset="0"/>
              <a:cs typeface="Arial" panose="020B0604020202020204" pitchFamily="34" charset="0"/>
            </a:endParaRPr>
          </a:p>
          <a:p>
            <a:pPr algn="just"/>
            <a:r>
              <a:rPr lang="fr-FR" sz="1600" dirty="0">
                <a:solidFill>
                  <a:srgbClr val="000000"/>
                </a:solidFill>
                <a:effectLst/>
                <a:latin typeface="+mj-lt"/>
                <a:ea typeface="Arial" panose="020B0604020202020204" pitchFamily="34" charset="0"/>
                <a:cs typeface="Calibri" panose="020F0502020204030204" pitchFamily="34" charset="0"/>
              </a:rPr>
              <a:t>Pour accueillir au mieux les professionnels et les enfants, le RPE établit un programme annuel ainsi qu’un règlement de fonctionnement ou une charte d’accueil définissant notamment les règles à respecter lors des ateliers.</a:t>
            </a:r>
          </a:p>
          <a:p>
            <a:pPr algn="just"/>
            <a:r>
              <a:rPr lang="fr-FR" sz="1600" b="1" dirty="0">
                <a:solidFill>
                  <a:srgbClr val="000000"/>
                </a:solidFill>
                <a:effectLst/>
                <a:latin typeface="+mj-lt"/>
                <a:ea typeface="Arial" panose="020B0604020202020204" pitchFamily="34" charset="0"/>
              </a:rPr>
              <a:t>Les ateliers s’inscrivent dans le cadre d’un projet éducatif établi par le RPE en cohérence avec la Charte d’accueil du jeune enfant. </a:t>
            </a:r>
          </a:p>
          <a:p>
            <a:pPr algn="just"/>
            <a:r>
              <a:rPr lang="fr-FR" sz="1600" dirty="0">
                <a:solidFill>
                  <a:srgbClr val="000000"/>
                </a:solidFill>
                <a:effectLst/>
                <a:latin typeface="+mj-lt"/>
                <a:ea typeface="Arial" panose="020B0604020202020204" pitchFamily="34" charset="0"/>
                <a:cs typeface="Calibri" panose="020F0502020204030204" pitchFamily="34" charset="0"/>
              </a:rPr>
              <a:t>Les assistants maternels exerçant en Mam sont également incités à participer à ces temps collectifs : les enfants et les professionnels y trouvent des propositions et pratiques d’accueil alternatives, susceptibles de faire l’objet d’une diffusion au sein de la Mam par la suite. Les assistants maternels y ont également l’occasion d’échanger avec d’autres professionnels que ceux qu’ils fréquentent au quotidien.</a:t>
            </a: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57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1229184" y="999411"/>
            <a:ext cx="9733632" cy="815608"/>
          </a:xfrm>
          <a:prstGeom prst="rect">
            <a:avLst/>
          </a:prstGeom>
          <a:noFill/>
        </p:spPr>
        <p:txBody>
          <a:bodyPr wrap="square" rtlCol="0">
            <a:spAutoFit/>
          </a:bodyPr>
          <a:lstStyle/>
          <a:p>
            <a:pPr algn="ctr"/>
            <a:r>
              <a:rPr lang="fr-FR" sz="2500" b="1" dirty="0"/>
              <a:t>MISSIONS PRINCIPALES auprès des professionnels</a:t>
            </a:r>
          </a:p>
          <a:p>
            <a:pPr algn="ctr"/>
            <a:r>
              <a:rPr lang="fr-FR" sz="2200" b="1" i="1" dirty="0">
                <a:solidFill>
                  <a:srgbClr val="000000"/>
                </a:solidFill>
                <a:latin typeface="+mj-lt"/>
                <a:ea typeface="Calibri" panose="020F0502020204030204" pitchFamily="34" charset="0"/>
                <a:cs typeface="Calibri" panose="020F0502020204030204" pitchFamily="34" charset="0"/>
              </a:rPr>
              <a:t>Accompagner la professionnalisation et l’amélioration continue des pratiques</a:t>
            </a:r>
            <a:endParaRPr lang="fr-FR" sz="2200" b="1" i="1" dirty="0"/>
          </a:p>
        </p:txBody>
      </p:sp>
      <p:sp>
        <p:nvSpPr>
          <p:cNvPr id="12" name="ZoneTexte 11">
            <a:extLst>
              <a:ext uri="{FF2B5EF4-FFF2-40B4-BE49-F238E27FC236}">
                <a16:creationId xmlns:a16="http://schemas.microsoft.com/office/drawing/2014/main" id="{533CE2CB-FC04-43CD-8CF7-1ED3B21E4BB8}"/>
              </a:ext>
            </a:extLst>
          </p:cNvPr>
          <p:cNvSpPr txBox="1"/>
          <p:nvPr/>
        </p:nvSpPr>
        <p:spPr>
          <a:xfrm>
            <a:off x="803740" y="2329108"/>
            <a:ext cx="10584520" cy="3193823"/>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75000"/>
                  </a:schemeClr>
                </a:solidFill>
                <a:latin typeface="+mj-lt"/>
                <a:ea typeface="Arial" panose="020B0604020202020204" pitchFamily="34" charset="0"/>
                <a:cs typeface="Calibri" panose="020F0502020204030204" pitchFamily="34" charset="0"/>
              </a:rPr>
              <a:t>A</a:t>
            </a: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ccompagner le parcours de formation continue</a:t>
            </a:r>
          </a:p>
          <a:p>
            <a:pPr lvl="0" algn="just">
              <a:lnSpc>
                <a:spcPct val="115000"/>
              </a:lnSpc>
              <a:buSzPct val="140000"/>
            </a:pPr>
            <a:endParaRPr lang="fr-FR" sz="1600" dirty="0">
              <a:solidFill>
                <a:srgbClr val="000000"/>
              </a:solidFill>
              <a:effectLst/>
              <a:latin typeface="+mj-lt"/>
              <a:ea typeface="Arial" panose="020B0604020202020204" pitchFamily="34" charset="0"/>
              <a:cs typeface="Calibri" panose="020F0502020204030204" pitchFamily="34" charset="0"/>
            </a:endParaRPr>
          </a:p>
          <a:p>
            <a:pPr algn="just">
              <a:lnSpc>
                <a:spcPct val="115000"/>
              </a:lnSpc>
            </a:pPr>
            <a:r>
              <a:rPr lang="fr-FR" sz="1600" dirty="0">
                <a:solidFill>
                  <a:srgbClr val="000000"/>
                </a:solidFill>
                <a:effectLst/>
                <a:latin typeface="+mj-lt"/>
                <a:ea typeface="Arial" panose="020B0604020202020204" pitchFamily="34" charset="0"/>
                <a:cs typeface="Calibri" panose="020F0502020204030204" pitchFamily="34" charset="0"/>
              </a:rPr>
              <a:t>La Convention collective applicable aux professionnels de l’accueil individuel favorise l’accès à la formation professionnelle continue des assistants maternels et des professionnels de la garde d’enfant à domicile. Le départ en formation continue constitue un enjeu de reconnaissance et de qualité d’accueil pour les professionnels.</a:t>
            </a:r>
            <a:endParaRPr lang="fr-FR" sz="1600" dirty="0">
              <a:effectLst/>
              <a:latin typeface="+mj-lt"/>
              <a:ea typeface="Calibri" panose="020F0502020204030204" pitchFamily="34" charset="0"/>
              <a:cs typeface="Arial" panose="020B0604020202020204" pitchFamily="34" charset="0"/>
            </a:endParaRPr>
          </a:p>
          <a:p>
            <a:pPr algn="just">
              <a:lnSpc>
                <a:spcPct val="115000"/>
              </a:lnSpc>
            </a:pPr>
            <a:r>
              <a:rPr lang="fr-FR" sz="1600" dirty="0">
                <a:solidFill>
                  <a:srgbClr val="000000"/>
                </a:solidFill>
                <a:effectLst/>
                <a:latin typeface="+mj-lt"/>
                <a:ea typeface="Arial" panose="020B0604020202020204" pitchFamily="34" charset="0"/>
                <a:cs typeface="Calibri" panose="020F0502020204030204" pitchFamily="34" charset="0"/>
              </a:rPr>
              <a:t>A cet égard, le RPE facilite l’accès à la formation continue des assistants maternels et le cas échéant des gardes d’enfants à domicile. Pour cela, il recueille leurs besoins de formation et peut constituer des groupes en vue de réaliser des inscriptions collectives aux formations. Le RPE tient à disposition des assistants maternels toutes les informations utiles sur les formations et leur financement et peut leur faire des propositions de formation. Aussi, le RPE valorise auprès des professionnels les départs en formation en favorisant le témoignage des assistants maternels formés et le partage des acquis.</a:t>
            </a:r>
            <a:endParaRPr lang="fr-FR" sz="1600" dirty="0">
              <a:effectLst/>
              <a:latin typeface="+mj-lt"/>
              <a:ea typeface="Calibri" panose="020F0502020204030204" pitchFamily="34" charset="0"/>
              <a:cs typeface="Arial" panose="020B0604020202020204" pitchFamily="34" charset="0"/>
            </a:endParaRPr>
          </a:p>
          <a:p>
            <a:pPr algn="just">
              <a:lnSpc>
                <a:spcPct val="115000"/>
              </a:lnSpc>
              <a:spcAft>
                <a:spcPts val="800"/>
              </a:spcAft>
            </a:pPr>
            <a:r>
              <a:rPr lang="fr-FR" sz="1600" dirty="0">
                <a:solidFill>
                  <a:srgbClr val="000000"/>
                </a:solidFill>
                <a:effectLst/>
                <a:latin typeface="+mj-lt"/>
                <a:ea typeface="Arial" panose="020B0604020202020204" pitchFamily="34" charset="0"/>
                <a:cs typeface="Calibri" panose="020F0502020204030204" pitchFamily="34" charset="0"/>
              </a:rPr>
              <a:t>En outre, le RPE veille à avoir sur son territoire des assistants maternels formés pour accueillir des enfants en situation de handicap.</a:t>
            </a: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888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705626" y="999411"/>
            <a:ext cx="10780749" cy="800219"/>
          </a:xfrm>
          <a:prstGeom prst="rect">
            <a:avLst/>
          </a:prstGeom>
          <a:noFill/>
        </p:spPr>
        <p:txBody>
          <a:bodyPr wrap="square" rtlCol="0">
            <a:spAutoFit/>
          </a:bodyPr>
          <a:lstStyle/>
          <a:p>
            <a:pPr algn="ctr"/>
            <a:r>
              <a:rPr lang="fr-FR" sz="2500" b="1" dirty="0"/>
              <a:t>MISSIONS PRINCIPALES auprès des professionnels</a:t>
            </a:r>
          </a:p>
          <a:p>
            <a:pPr algn="ctr"/>
            <a:r>
              <a:rPr lang="fr-FR" sz="2100" b="1" i="1" dirty="0"/>
              <a:t>Lutter contre la sous activité des assistants maternels et le manque d’attractivité du métier</a:t>
            </a:r>
          </a:p>
        </p:txBody>
      </p:sp>
      <p:sp>
        <p:nvSpPr>
          <p:cNvPr id="12" name="ZoneTexte 11">
            <a:extLst>
              <a:ext uri="{FF2B5EF4-FFF2-40B4-BE49-F238E27FC236}">
                <a16:creationId xmlns:a16="http://schemas.microsoft.com/office/drawing/2014/main" id="{533CE2CB-FC04-43CD-8CF7-1ED3B21E4BB8}"/>
              </a:ext>
            </a:extLst>
          </p:cNvPr>
          <p:cNvSpPr txBox="1"/>
          <p:nvPr/>
        </p:nvSpPr>
        <p:spPr>
          <a:xfrm>
            <a:off x="803740" y="2494685"/>
            <a:ext cx="10584520" cy="2627514"/>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Lutter contre la sous activité subie des assistants maternels</a:t>
            </a:r>
          </a:p>
          <a:p>
            <a:pPr lvl="0" algn="just">
              <a:lnSpc>
                <a:spcPct val="115000"/>
              </a:lnSpc>
              <a:buSzPct val="140000"/>
            </a:pPr>
            <a:endParaRPr lang="fr-FR" sz="1600" b="1" dirty="0">
              <a:solidFill>
                <a:schemeClr val="accent1">
                  <a:lumMod val="75000"/>
                </a:schemeClr>
              </a:solidFill>
              <a:effectLst/>
              <a:latin typeface="+mj-lt"/>
              <a:ea typeface="Arial" panose="020B0604020202020204" pitchFamily="34" charset="0"/>
              <a:cs typeface="Calibri" panose="020F0502020204030204" pitchFamily="34" charset="0"/>
            </a:endParaRPr>
          </a:p>
          <a:p>
            <a:pPr algn="just">
              <a:lnSpc>
                <a:spcPct val="115000"/>
              </a:lnSpc>
            </a:pPr>
            <a:r>
              <a:rPr lang="fr-FR" sz="1600" dirty="0">
                <a:solidFill>
                  <a:srgbClr val="000000"/>
                </a:solidFill>
                <a:effectLst/>
                <a:latin typeface="+mj-lt"/>
                <a:ea typeface="Arial" panose="020B0604020202020204" pitchFamily="34" charset="0"/>
                <a:cs typeface="Calibri" panose="020F0502020204030204" pitchFamily="34" charset="0"/>
              </a:rPr>
              <a:t>Certains assistants maternels sont confrontés à une situation de sous activité et éprouvent des difficultés à trouver des enfants à accueillir. </a:t>
            </a:r>
            <a:endParaRPr lang="fr-FR" sz="1600" dirty="0">
              <a:effectLst/>
              <a:latin typeface="+mj-lt"/>
              <a:ea typeface="Calibri" panose="020F0502020204030204" pitchFamily="34" charset="0"/>
              <a:cs typeface="Arial" panose="020B0604020202020204" pitchFamily="34" charset="0"/>
            </a:endParaRPr>
          </a:p>
          <a:p>
            <a:pPr lvl="0" algn="just">
              <a:lnSpc>
                <a:spcPct val="115000"/>
              </a:lnSpc>
            </a:pPr>
            <a:r>
              <a:rPr lang="fr-FR" sz="1600" dirty="0">
                <a:effectLst/>
                <a:latin typeface="+mj-lt"/>
                <a:ea typeface="Arial" panose="020B0604020202020204" pitchFamily="34" charset="0"/>
              </a:rPr>
              <a:t>Outre l’accompagnement des assistants maternels pour la mise en œuvre de leurs obligations d’inscription et de déclaration sur le site monenfant.fr, le RPE peut offrir un accompagnement individuel aux professionnels en situation de sous activité subie afin d’améliorer leur employabilité. Cet accompagnement vise à identifier les freins à l’activité, à mettre en valeur la personne et ses compétences, l’aider si besoin dans l’élaboration de son projet d’accueil ou de son CV et l’orienter le cas échéant vers une formation en lien avec cette problématique</a:t>
            </a:r>
            <a:endParaRPr lang="fr-FR" sz="1600" dirty="0">
              <a:solidFill>
                <a:srgbClr val="000000"/>
              </a:solidFill>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739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12" name="ZoneTexte 11">
            <a:extLst>
              <a:ext uri="{FF2B5EF4-FFF2-40B4-BE49-F238E27FC236}">
                <a16:creationId xmlns:a16="http://schemas.microsoft.com/office/drawing/2014/main" id="{533CE2CB-FC04-43CD-8CF7-1ED3B21E4BB8}"/>
              </a:ext>
            </a:extLst>
          </p:cNvPr>
          <p:cNvSpPr txBox="1"/>
          <p:nvPr/>
        </p:nvSpPr>
        <p:spPr>
          <a:xfrm>
            <a:off x="803740" y="2501544"/>
            <a:ext cx="10584520" cy="1889748"/>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75000"/>
                  </a:schemeClr>
                </a:solidFill>
                <a:latin typeface="+mj-lt"/>
                <a:ea typeface="Arial" panose="020B0604020202020204" pitchFamily="34" charset="0"/>
                <a:cs typeface="Calibri" panose="020F0502020204030204" pitchFamily="34" charset="0"/>
              </a:rPr>
              <a:t>P</a:t>
            </a: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romouvoir le métier d’assistant maternel</a:t>
            </a:r>
          </a:p>
          <a:p>
            <a:pPr lvl="0" algn="just">
              <a:lnSpc>
                <a:spcPct val="115000"/>
              </a:lnSpc>
            </a:pPr>
            <a:endParaRPr lang="fr-FR" sz="1600" dirty="0">
              <a:effectLst/>
              <a:latin typeface="+mj-lt"/>
              <a:ea typeface="Calibri" panose="020F0502020204030204" pitchFamily="34" charset="0"/>
              <a:cs typeface="Arial" panose="020B0604020202020204" pitchFamily="34" charset="0"/>
            </a:endParaRPr>
          </a:p>
          <a:p>
            <a:pPr algn="just"/>
            <a:r>
              <a:rPr lang="fr-FR" sz="1600" dirty="0">
                <a:solidFill>
                  <a:srgbClr val="000000"/>
                </a:solidFill>
                <a:effectLst/>
                <a:latin typeface="+mj-lt"/>
                <a:ea typeface="Arial" panose="020B0604020202020204" pitchFamily="34" charset="0"/>
              </a:rPr>
              <a:t>Le métier d’assistant maternel est confronté au vieillissement de sa population et à de nombreux départs en retraite. Dans le même temps, le métier souffre d’un manque d’attractivité avec un nombre d’entrants dans la profession inférieur à celui des sortants. </a:t>
            </a:r>
          </a:p>
          <a:p>
            <a:pPr algn="just"/>
            <a:endParaRPr lang="fr-FR" sz="1600" dirty="0">
              <a:latin typeface="+mj-lt"/>
              <a:ea typeface="Arial" panose="020B0604020202020204" pitchFamily="34" charset="0"/>
            </a:endParaRPr>
          </a:p>
          <a:p>
            <a:pPr algn="just"/>
            <a:r>
              <a:rPr lang="fr-FR" sz="1600" dirty="0">
                <a:latin typeface="+mj-lt"/>
                <a:ea typeface="Arial" panose="020B0604020202020204" pitchFamily="34" charset="0"/>
              </a:rPr>
              <a:t>L</a:t>
            </a:r>
            <a:r>
              <a:rPr lang="fr-FR" sz="1600" dirty="0">
                <a:effectLst/>
                <a:latin typeface="+mj-lt"/>
                <a:ea typeface="Arial" panose="020B0604020202020204" pitchFamily="34" charset="0"/>
              </a:rPr>
              <a:t>e RPE promeut le métier d’assistant maternel afin d’attirer des personnes vers cette profession. Pour cela, tout partenariat opportun doit être déployé </a:t>
            </a:r>
            <a:endParaRPr lang="fr-FR" sz="1600" dirty="0">
              <a:latin typeface="+mj-lt"/>
            </a:endParaRPr>
          </a:p>
        </p:txBody>
      </p:sp>
      <p:sp>
        <p:nvSpPr>
          <p:cNvPr id="13" name="ZoneTexte 12">
            <a:extLst>
              <a:ext uri="{FF2B5EF4-FFF2-40B4-BE49-F238E27FC236}">
                <a16:creationId xmlns:a16="http://schemas.microsoft.com/office/drawing/2014/main" id="{0934A557-27F7-446F-8A05-CCD3E2A1FC2E}"/>
              </a:ext>
            </a:extLst>
          </p:cNvPr>
          <p:cNvSpPr txBox="1"/>
          <p:nvPr/>
        </p:nvSpPr>
        <p:spPr>
          <a:xfrm>
            <a:off x="705626" y="999411"/>
            <a:ext cx="10780749" cy="800219"/>
          </a:xfrm>
          <a:prstGeom prst="rect">
            <a:avLst/>
          </a:prstGeom>
          <a:noFill/>
        </p:spPr>
        <p:txBody>
          <a:bodyPr wrap="square" rtlCol="0">
            <a:spAutoFit/>
          </a:bodyPr>
          <a:lstStyle/>
          <a:p>
            <a:pPr algn="ctr"/>
            <a:r>
              <a:rPr lang="fr-FR" sz="2500" b="1" dirty="0"/>
              <a:t>MISSIONS PRINCIPALES auprès des professionnels</a:t>
            </a:r>
          </a:p>
          <a:p>
            <a:pPr algn="ctr"/>
            <a:r>
              <a:rPr lang="fr-FR" sz="2100" b="1" i="1" dirty="0"/>
              <a:t>Lutter contre la sous activité des assistants maternels et le manque d’attractivité du métier</a:t>
            </a:r>
          </a:p>
        </p:txBody>
      </p:sp>
    </p:spTree>
    <p:extLst>
      <p:ext uri="{BB962C8B-B14F-4D97-AF65-F5344CB8AC3E}">
        <p14:creationId xmlns:p14="http://schemas.microsoft.com/office/powerpoint/2010/main" val="276092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12" name="ZoneTexte 11">
            <a:extLst>
              <a:ext uri="{FF2B5EF4-FFF2-40B4-BE49-F238E27FC236}">
                <a16:creationId xmlns:a16="http://schemas.microsoft.com/office/drawing/2014/main" id="{533CE2CB-FC04-43CD-8CF7-1ED3B21E4BB8}"/>
              </a:ext>
            </a:extLst>
          </p:cNvPr>
          <p:cNvSpPr txBox="1"/>
          <p:nvPr/>
        </p:nvSpPr>
        <p:spPr>
          <a:xfrm>
            <a:off x="803740" y="2488679"/>
            <a:ext cx="10584520" cy="1880643"/>
          </a:xfrm>
          <a:prstGeom prst="rect">
            <a:avLst/>
          </a:prstGeom>
          <a:noFill/>
        </p:spPr>
        <p:txBody>
          <a:bodyPr wrap="square">
            <a:spAutoFit/>
          </a:bodyPr>
          <a:lstStyle/>
          <a:p>
            <a:pPr algn="just">
              <a:lnSpc>
                <a:spcPct val="115000"/>
              </a:lnSpc>
              <a:spcAft>
                <a:spcPts val="800"/>
              </a:spcAft>
            </a:pPr>
            <a:r>
              <a:rPr lang="fr-FR" sz="1600" dirty="0">
                <a:solidFill>
                  <a:srgbClr val="000000"/>
                </a:solidFill>
                <a:latin typeface="+mj-lt"/>
                <a:ea typeface="Arial" panose="020B0604020202020204" pitchFamily="34" charset="0"/>
                <a:cs typeface="Calibri" panose="020F0502020204030204" pitchFamily="34" charset="0"/>
              </a:rPr>
              <a:t>L</a:t>
            </a:r>
            <a:r>
              <a:rPr lang="fr-FR" sz="1600" dirty="0">
                <a:solidFill>
                  <a:srgbClr val="000000"/>
                </a:solidFill>
                <a:effectLst/>
                <a:latin typeface="+mj-lt"/>
                <a:ea typeface="Arial" panose="020B0604020202020204" pitchFamily="34" charset="0"/>
                <a:cs typeface="Calibri" panose="020F0502020204030204" pitchFamily="34" charset="0"/>
              </a:rPr>
              <a:t>e RPE accorde une </a:t>
            </a:r>
            <a:r>
              <a:rPr lang="fr-FR" sz="1600" b="1" dirty="0">
                <a:solidFill>
                  <a:srgbClr val="000000"/>
                </a:solidFill>
                <a:effectLst/>
                <a:latin typeface="+mj-lt"/>
                <a:ea typeface="Arial" panose="020B0604020202020204" pitchFamily="34" charset="0"/>
                <a:cs typeface="Calibri" panose="020F0502020204030204" pitchFamily="34" charset="0"/>
              </a:rPr>
              <a:t>attention particulière à l’accueil des enfants en situation de handicap </a:t>
            </a:r>
            <a:r>
              <a:rPr lang="fr-FR" sz="1600" dirty="0">
                <a:solidFill>
                  <a:srgbClr val="000000"/>
                </a:solidFill>
                <a:effectLst/>
                <a:latin typeface="+mj-lt"/>
                <a:ea typeface="Arial" panose="020B0604020202020204" pitchFamily="34" charset="0"/>
                <a:cs typeface="Calibri" panose="020F0502020204030204" pitchFamily="34" charset="0"/>
              </a:rPr>
              <a:t>en accompagnant les familles vers une solution d’accueil appropriée.</a:t>
            </a:r>
          </a:p>
          <a:p>
            <a:pPr algn="just">
              <a:lnSpc>
                <a:spcPct val="115000"/>
              </a:lnSpc>
              <a:spcAft>
                <a:spcPts val="800"/>
              </a:spcAft>
            </a:pPr>
            <a:r>
              <a:rPr lang="fr-FR" sz="1600" dirty="0">
                <a:solidFill>
                  <a:srgbClr val="000000"/>
                </a:solidFill>
                <a:effectLst/>
                <a:latin typeface="+mj-lt"/>
                <a:ea typeface="Arial" panose="020B0604020202020204" pitchFamily="34" charset="0"/>
                <a:cs typeface="Calibri" panose="020F0502020204030204" pitchFamily="34" charset="0"/>
              </a:rPr>
              <a:t>A ce titre, le RPE entretient un réseau de partenaires dans ce champ et oriente les familles vers les assistants maternels, établissements et services proposant une offre de service adaptée. Le RPE s’investit dans un partenariat privilégié avec le pôle ressources handicap lorsqu’il existe sur le territoire, ainsi qu’avec la Maison départementale des personnes handicapées ou tout autre établissement ou service spécialisé.</a:t>
            </a: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0603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949066" y="3190473"/>
            <a:ext cx="10293869" cy="477054"/>
          </a:xfrm>
          <a:prstGeom prst="rect">
            <a:avLst/>
          </a:prstGeom>
          <a:noFill/>
        </p:spPr>
        <p:txBody>
          <a:bodyPr wrap="square" rtlCol="0">
            <a:spAutoFit/>
          </a:bodyPr>
          <a:lstStyle/>
          <a:p>
            <a:pPr algn="ctr"/>
            <a:r>
              <a:rPr lang="fr-FR" sz="2500" b="1" dirty="0"/>
              <a:t>LE PILOTAGE ET L’ANCRAGE TERRITORIAL DU RPE</a:t>
            </a:r>
          </a:p>
        </p:txBody>
      </p:sp>
    </p:spTree>
    <p:extLst>
      <p:ext uri="{BB962C8B-B14F-4D97-AF65-F5344CB8AC3E}">
        <p14:creationId xmlns:p14="http://schemas.microsoft.com/office/powerpoint/2010/main" val="340818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4" name="Tableau 4">
            <a:extLst>
              <a:ext uri="{FF2B5EF4-FFF2-40B4-BE49-F238E27FC236}">
                <a16:creationId xmlns:a16="http://schemas.microsoft.com/office/drawing/2014/main" id="{A805B989-6CAB-44F4-A68A-CE8F5E42B062}"/>
              </a:ext>
            </a:extLst>
          </p:cNvPr>
          <p:cNvGraphicFramePr>
            <a:graphicFrameLocks noGrp="1"/>
          </p:cNvGraphicFramePr>
          <p:nvPr>
            <p:extLst>
              <p:ext uri="{D42A27DB-BD31-4B8C-83A1-F6EECF244321}">
                <p14:modId xmlns:p14="http://schemas.microsoft.com/office/powerpoint/2010/main" val="785113116"/>
              </p:ext>
            </p:extLst>
          </p:nvPr>
        </p:nvGraphicFramePr>
        <p:xfrm>
          <a:off x="1516856" y="1874085"/>
          <a:ext cx="9158290" cy="3307950"/>
        </p:xfrm>
        <a:graphic>
          <a:graphicData uri="http://schemas.openxmlformats.org/drawingml/2006/table">
            <a:tbl>
              <a:tblPr firstRow="1" bandRow="1">
                <a:tableStyleId>{3C2FFA5D-87B4-456A-9821-1D502468CF0F}</a:tableStyleId>
              </a:tblPr>
              <a:tblGrid>
                <a:gridCol w="4629215">
                  <a:extLst>
                    <a:ext uri="{9D8B030D-6E8A-4147-A177-3AD203B41FA5}">
                      <a16:colId xmlns:a16="http://schemas.microsoft.com/office/drawing/2014/main" val="1827699037"/>
                    </a:ext>
                  </a:extLst>
                </a:gridCol>
                <a:gridCol w="4529075">
                  <a:extLst>
                    <a:ext uri="{9D8B030D-6E8A-4147-A177-3AD203B41FA5}">
                      <a16:colId xmlns:a16="http://schemas.microsoft.com/office/drawing/2014/main" val="405605989"/>
                    </a:ext>
                  </a:extLst>
                </a:gridCol>
              </a:tblGrid>
              <a:tr h="371986">
                <a:tc>
                  <a:txBody>
                    <a:bodyPr/>
                    <a:lstStyle/>
                    <a:p>
                      <a:pPr algn="ctr"/>
                      <a:r>
                        <a:rPr lang="fr-FR" sz="1800" b="1" cap="all" spc="60" dirty="0">
                          <a:solidFill>
                            <a:schemeClr val="bg1"/>
                          </a:solidFill>
                        </a:rPr>
                        <a:t>Avant</a:t>
                      </a:r>
                    </a:p>
                  </a:txBody>
                  <a:tcPr marL="97764" marR="97764" marT="84542" marB="84542" anchor="b"/>
                </a:tc>
                <a:tc>
                  <a:txBody>
                    <a:bodyPr/>
                    <a:lstStyle/>
                    <a:p>
                      <a:pPr algn="ctr"/>
                      <a:r>
                        <a:rPr lang="fr-FR" sz="1800" b="1" cap="all" spc="60" dirty="0">
                          <a:solidFill>
                            <a:schemeClr val="bg1"/>
                          </a:solidFill>
                        </a:rPr>
                        <a:t>Maintenant</a:t>
                      </a:r>
                    </a:p>
                  </a:txBody>
                  <a:tcPr marL="97764" marR="97764" marT="84542" marB="84542" anchor="b"/>
                </a:tc>
                <a:extLst>
                  <a:ext uri="{0D108BD9-81ED-4DB2-BD59-A6C34878D82A}">
                    <a16:rowId xmlns:a16="http://schemas.microsoft.com/office/drawing/2014/main" val="3262033423"/>
                  </a:ext>
                </a:extLst>
              </a:tr>
              <a:tr h="2696024">
                <a:tc>
                  <a:txBody>
                    <a:bodyPr/>
                    <a:lstStyle/>
                    <a:p>
                      <a:r>
                        <a:rPr lang="fr-FR" sz="1600" b="1" cap="none" spc="0" dirty="0">
                          <a:solidFill>
                            <a:schemeClr val="tx1"/>
                          </a:solidFill>
                        </a:rPr>
                        <a:t>Relais Assistants Maternels </a:t>
                      </a:r>
                      <a:r>
                        <a:rPr lang="fr-FR" sz="1600" cap="none" spc="0" dirty="0">
                          <a:solidFill>
                            <a:schemeClr val="tx1"/>
                          </a:solidFill>
                        </a:rPr>
                        <a:t>créé</a:t>
                      </a:r>
                      <a:r>
                        <a:rPr lang="fr-FR" sz="1600" kern="1200" cap="none" spc="0" dirty="0">
                          <a:solidFill>
                            <a:schemeClr val="tx1"/>
                          </a:solidFill>
                          <a:effectLst/>
                        </a:rPr>
                        <a:t> en 1989 afin de :</a:t>
                      </a:r>
                    </a:p>
                    <a:p>
                      <a:pPr marL="285750" indent="-285750">
                        <a:buFontTx/>
                        <a:buChar char="-"/>
                      </a:pPr>
                      <a:r>
                        <a:rPr lang="fr-FR" sz="1600" kern="1200" cap="none" spc="0" dirty="0">
                          <a:solidFill>
                            <a:schemeClr val="tx1"/>
                          </a:solidFill>
                          <a:effectLst/>
                        </a:rPr>
                        <a:t>contribuer à l’amélioration de la qualité de l’accueil au domicile des assistants maternels,</a:t>
                      </a:r>
                    </a:p>
                    <a:p>
                      <a:pPr marL="285750" indent="-285750">
                        <a:buFontTx/>
                        <a:buChar char="-"/>
                      </a:pPr>
                      <a:r>
                        <a:rPr lang="fr-FR" sz="1600" kern="1200" cap="none" spc="0" dirty="0">
                          <a:solidFill>
                            <a:schemeClr val="tx1"/>
                          </a:solidFill>
                          <a:effectLst/>
                        </a:rPr>
                        <a:t>prévenir le sentiment d’isolement des professionnels</a:t>
                      </a:r>
                    </a:p>
                    <a:p>
                      <a:pPr marL="285750" indent="-285750">
                        <a:buFontTx/>
                        <a:buChar char="-"/>
                      </a:pPr>
                      <a:r>
                        <a:rPr lang="fr-FR" sz="1600" kern="1200" cap="none" spc="0" dirty="0">
                          <a:solidFill>
                            <a:schemeClr val="tx1"/>
                          </a:solidFill>
                          <a:effectLst/>
                        </a:rPr>
                        <a:t>lutter contre le travail illégal</a:t>
                      </a:r>
                    </a:p>
                    <a:p>
                      <a:pPr marL="285750" indent="-285750">
                        <a:buFontTx/>
                        <a:buChar char="-"/>
                      </a:pPr>
                      <a:r>
                        <a:rPr lang="fr-FR" sz="1600" kern="1200" cap="none" spc="0" dirty="0">
                          <a:solidFill>
                            <a:schemeClr val="tx1"/>
                          </a:solidFill>
                          <a:effectLst/>
                        </a:rPr>
                        <a:t>et favoriser la mise en relation des parents et des assistants maternels agréés.</a:t>
                      </a:r>
                    </a:p>
                    <a:p>
                      <a:pPr marL="0" indent="0">
                        <a:buFontTx/>
                        <a:buNone/>
                      </a:pPr>
                      <a:endParaRPr lang="fr-FR" sz="1600" kern="1200" cap="none" spc="0" dirty="0">
                        <a:solidFill>
                          <a:schemeClr val="tx1"/>
                        </a:solidFill>
                        <a:effectLst/>
                      </a:endParaRPr>
                    </a:p>
                    <a:p>
                      <a:pPr marL="0" indent="0">
                        <a:buFontTx/>
                        <a:buNone/>
                      </a:pPr>
                      <a:r>
                        <a:rPr lang="fr-FR" sz="1600" kern="1200" cap="none" spc="0" dirty="0">
                          <a:solidFill>
                            <a:schemeClr val="tx1"/>
                          </a:solidFill>
                          <a:effectLst/>
                        </a:rPr>
                        <a:t>En 2005, l’existence et les missions des Ram ont été reconnues par le législateur et inscrites au sein du Code de l’action sociale et des familles (</a:t>
                      </a:r>
                      <a:r>
                        <a:rPr lang="fr-FR" sz="1600" kern="1200" cap="none" spc="0" dirty="0" err="1">
                          <a:solidFill>
                            <a:schemeClr val="tx1"/>
                          </a:solidFill>
                          <a:effectLst/>
                        </a:rPr>
                        <a:t>Casf</a:t>
                      </a:r>
                      <a:r>
                        <a:rPr lang="fr-FR" sz="1600" kern="1200" cap="none" spc="0" dirty="0">
                          <a:solidFill>
                            <a:schemeClr val="tx1"/>
                          </a:solidFill>
                          <a:effectLst/>
                        </a:rPr>
                        <a:t>). </a:t>
                      </a:r>
                      <a:endParaRPr lang="fr-FR" sz="1600" kern="1200" cap="none" spc="0" dirty="0">
                        <a:solidFill>
                          <a:schemeClr val="tx1"/>
                        </a:solidFill>
                        <a:effectLst/>
                        <a:latin typeface="+mn-lt"/>
                        <a:ea typeface="+mn-ea"/>
                        <a:cs typeface="+mn-cs"/>
                      </a:endParaRPr>
                    </a:p>
                  </a:txBody>
                  <a:tcPr marL="97764" marR="97764" marT="97764" marB="84542"/>
                </a:tc>
                <a:tc>
                  <a:txBody>
                    <a:bodyPr/>
                    <a:lstStyle/>
                    <a:p>
                      <a:r>
                        <a:rPr lang="fr-FR" sz="1600" b="1" cap="none" spc="0" dirty="0">
                          <a:solidFill>
                            <a:schemeClr val="tx1"/>
                          </a:solidFill>
                        </a:rPr>
                        <a:t>Relais Petite Enfance</a:t>
                      </a:r>
                    </a:p>
                    <a:p>
                      <a:r>
                        <a:rPr lang="fr-FR" sz="1600" kern="1200" cap="none" spc="0" dirty="0">
                          <a:solidFill>
                            <a:schemeClr val="tx1"/>
                          </a:solidFill>
                          <a:effectLst/>
                        </a:rPr>
                        <a:t>Services de référence de l’accueil du jeune enfant pour les parents et les professionnels</a:t>
                      </a:r>
                    </a:p>
                    <a:p>
                      <a:endParaRPr lang="fr-FR" sz="1600" cap="none" spc="0" dirty="0">
                        <a:solidFill>
                          <a:schemeClr val="tx1"/>
                        </a:solidFill>
                      </a:endParaRPr>
                    </a:p>
                    <a:p>
                      <a:r>
                        <a:rPr lang="fr-FR" sz="1600" cap="none" spc="0" dirty="0">
                          <a:solidFill>
                            <a:schemeClr val="tx1"/>
                          </a:solidFill>
                        </a:rPr>
                        <a:t>Changement de nom, pour prendre en compte les deux publics cibles :</a:t>
                      </a:r>
                    </a:p>
                    <a:p>
                      <a:pPr marL="342900" indent="-342900">
                        <a:buFontTx/>
                        <a:buChar char="-"/>
                      </a:pPr>
                      <a:r>
                        <a:rPr lang="fr-FR" sz="1600" cap="none" spc="0" dirty="0">
                          <a:solidFill>
                            <a:schemeClr val="tx1"/>
                          </a:solidFill>
                        </a:rPr>
                        <a:t>Les familles</a:t>
                      </a:r>
                    </a:p>
                    <a:p>
                      <a:pPr marL="342900" indent="-342900">
                        <a:buFontTx/>
                        <a:buChar char="-"/>
                      </a:pPr>
                      <a:r>
                        <a:rPr lang="fr-FR" sz="1600" cap="none" spc="0" dirty="0">
                          <a:solidFill>
                            <a:schemeClr val="tx1"/>
                          </a:solidFill>
                        </a:rPr>
                        <a:t>Les professionnels de l’accueil individuel</a:t>
                      </a:r>
                    </a:p>
                    <a:p>
                      <a:pPr marL="0" indent="0">
                        <a:buFontTx/>
                        <a:buNone/>
                      </a:pPr>
                      <a:r>
                        <a:rPr lang="fr-FR" sz="1600" kern="1200" cap="none" spc="0" dirty="0">
                          <a:solidFill>
                            <a:schemeClr val="tx1"/>
                          </a:solidFill>
                          <a:effectLst/>
                        </a:rPr>
                        <a:t>(ordonnance n°2021-611 du 19 mai 2021)</a:t>
                      </a:r>
                      <a:endParaRPr lang="fr-FR" sz="1600" cap="none" spc="0" dirty="0">
                        <a:solidFill>
                          <a:schemeClr val="tx1"/>
                        </a:solidFill>
                      </a:endParaRPr>
                    </a:p>
                  </a:txBody>
                  <a:tcPr marL="97764" marR="97764" marT="97764" marB="84542"/>
                </a:tc>
                <a:extLst>
                  <a:ext uri="{0D108BD9-81ED-4DB2-BD59-A6C34878D82A}">
                    <a16:rowId xmlns:a16="http://schemas.microsoft.com/office/drawing/2014/main" val="2606847986"/>
                  </a:ext>
                </a:extLst>
              </a:tr>
            </a:tbl>
          </a:graphicData>
        </a:graphic>
      </p:graphicFrame>
      <p:sp>
        <p:nvSpPr>
          <p:cNvPr id="5" name="ZoneTexte 4">
            <a:extLst>
              <a:ext uri="{FF2B5EF4-FFF2-40B4-BE49-F238E27FC236}">
                <a16:creationId xmlns:a16="http://schemas.microsoft.com/office/drawing/2014/main" id="{97B60698-6EF2-4928-B631-1C39F0FA1992}"/>
              </a:ext>
            </a:extLst>
          </p:cNvPr>
          <p:cNvSpPr txBox="1"/>
          <p:nvPr/>
        </p:nvSpPr>
        <p:spPr>
          <a:xfrm>
            <a:off x="1654629" y="999411"/>
            <a:ext cx="8882743" cy="477054"/>
          </a:xfrm>
          <a:prstGeom prst="rect">
            <a:avLst/>
          </a:prstGeom>
          <a:noFill/>
        </p:spPr>
        <p:txBody>
          <a:bodyPr wrap="square" rtlCol="0">
            <a:spAutoFit/>
          </a:bodyPr>
          <a:lstStyle/>
          <a:p>
            <a:pPr algn="ctr"/>
            <a:r>
              <a:rPr lang="fr-FR" sz="2500" b="1" dirty="0"/>
              <a:t>CHANGEMENT D’APPELLATION</a:t>
            </a:r>
          </a:p>
        </p:txBody>
      </p:sp>
    </p:spTree>
    <p:extLst>
      <p:ext uri="{BB962C8B-B14F-4D97-AF65-F5344CB8AC3E}">
        <p14:creationId xmlns:p14="http://schemas.microsoft.com/office/powerpoint/2010/main" val="1109102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11" name="ZoneTexte 10">
            <a:extLst>
              <a:ext uri="{FF2B5EF4-FFF2-40B4-BE49-F238E27FC236}">
                <a16:creationId xmlns:a16="http://schemas.microsoft.com/office/drawing/2014/main" id="{35869819-B71C-4150-81A9-8A955F81664D}"/>
              </a:ext>
            </a:extLst>
          </p:cNvPr>
          <p:cNvSpPr txBox="1"/>
          <p:nvPr/>
        </p:nvSpPr>
        <p:spPr>
          <a:xfrm>
            <a:off x="806632" y="1871074"/>
            <a:ext cx="10578737" cy="3115853"/>
          </a:xfrm>
          <a:prstGeom prst="rect">
            <a:avLst/>
          </a:prstGeom>
          <a:noFill/>
        </p:spPr>
        <p:txBody>
          <a:bodyPr wrap="square">
            <a:spAutoFit/>
          </a:bodyPr>
          <a:lstStyle/>
          <a:p>
            <a:pPr marL="285750" indent="-285750" algn="just">
              <a:lnSpc>
                <a:spcPct val="115000"/>
              </a:lnSpc>
              <a:spcAft>
                <a:spcPts val="800"/>
              </a:spcAft>
              <a:buSzPct val="140000"/>
              <a:buFont typeface="Wingdings" panose="05000000000000000000" pitchFamily="2" charset="2"/>
              <a:buChar char="v"/>
            </a:pPr>
            <a:r>
              <a:rPr lang="fr-FR" sz="1600" b="1" dirty="0">
                <a:solidFill>
                  <a:schemeClr val="accent1">
                    <a:lumMod val="50000"/>
                  </a:schemeClr>
                </a:solidFill>
                <a:effectLst/>
                <a:latin typeface="+mj-lt"/>
                <a:ea typeface="Arial" panose="020B0604020202020204" pitchFamily="34" charset="0"/>
                <a:cs typeface="Calibri" panose="020F0502020204030204" pitchFamily="34" charset="0"/>
              </a:rPr>
              <a:t>Observation des besoins sur le territoire</a:t>
            </a:r>
            <a:endParaRPr lang="fr-FR" sz="1600" b="1" dirty="0">
              <a:solidFill>
                <a:schemeClr val="accent1">
                  <a:lumMod val="50000"/>
                </a:schemeClr>
              </a:solidFill>
              <a:effectLst/>
              <a:latin typeface="+mj-lt"/>
              <a:ea typeface="Calibri" panose="020F0502020204030204" pitchFamily="34" charset="0"/>
              <a:cs typeface="Arial" panose="020B0604020202020204" pitchFamily="34" charset="0"/>
            </a:endParaRPr>
          </a:p>
          <a:p>
            <a:pPr algn="just">
              <a:lnSpc>
                <a:spcPct val="115000"/>
              </a:lnSpc>
              <a:spcAft>
                <a:spcPts val="800"/>
              </a:spcAft>
            </a:pPr>
            <a:r>
              <a:rPr lang="fr-FR" sz="1600" dirty="0">
                <a:solidFill>
                  <a:srgbClr val="000000"/>
                </a:solidFill>
                <a:effectLst/>
                <a:latin typeface="+mj-lt"/>
                <a:ea typeface="Arial" panose="020B0604020202020204" pitchFamily="34" charset="0"/>
                <a:cs typeface="Calibri" panose="020F0502020204030204" pitchFamily="34" charset="0"/>
              </a:rPr>
              <a:t>Le RPE se situe au carrefour de l’offre et de l’expression des besoins d’accueil des familles. Il contribue en conséquence activement à l’observation des conditions locales d’accueil du jeune enfant sur son territoire. En recueillant les demandes et les besoins des parents, il a la capacité d’évaluer les besoins des parents et de déterminer les tendances relatives à la demande. Ces données peuvent être exploitées tant par les collectivités et les partenaires que par la Caf. A cet effet, le gestionnaire favorise la participation de l’animateur du RPE aux réunions de préparation, de suivi et de bilan de la CTG, et des groupes de travail ou commissions dédiées du </a:t>
            </a:r>
            <a:r>
              <a:rPr lang="fr-FR" sz="1600" dirty="0" err="1">
                <a:solidFill>
                  <a:srgbClr val="000000"/>
                </a:solidFill>
                <a:effectLst/>
                <a:latin typeface="+mj-lt"/>
                <a:ea typeface="Arial" panose="020B0604020202020204" pitchFamily="34" charset="0"/>
                <a:cs typeface="Calibri" panose="020F0502020204030204" pitchFamily="34" charset="0"/>
              </a:rPr>
              <a:t>Cdsf</a:t>
            </a:r>
            <a:r>
              <a:rPr lang="fr-FR" sz="1600" dirty="0">
                <a:solidFill>
                  <a:srgbClr val="000000"/>
                </a:solidFill>
                <a:effectLst/>
                <a:latin typeface="+mj-lt"/>
                <a:ea typeface="Arial" panose="020B0604020202020204" pitchFamily="34" charset="0"/>
                <a:cs typeface="Calibri" panose="020F0502020204030204" pitchFamily="34" charset="0"/>
              </a:rPr>
              <a:t>. </a:t>
            </a:r>
          </a:p>
          <a:p>
            <a:pPr algn="just">
              <a:lnSpc>
                <a:spcPct val="115000"/>
              </a:lnSpc>
              <a:spcAft>
                <a:spcPts val="800"/>
              </a:spcAft>
            </a:pPr>
            <a:r>
              <a:rPr lang="fr-FR" sz="1600" dirty="0">
                <a:solidFill>
                  <a:srgbClr val="000000"/>
                </a:solidFill>
                <a:effectLst/>
                <a:latin typeface="+mj-lt"/>
                <a:ea typeface="Arial" panose="020B0604020202020204" pitchFamily="34" charset="0"/>
              </a:rPr>
              <a:t>Le diagnostic tient compte de celui qui réalisé le cas échéant dans le cadre de la CTG et fournit des éléments inhérents à l’activité du RPE (caractéristiques des parents et enfants de moins de 6 ans, besoins des familles, offre d’accueil sur le territoire, tension entre l’offre et la demande, offre d’accueil individuel, besoin des assistants maternels etc.).</a:t>
            </a: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190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12" name="Tableau 11">
            <a:extLst>
              <a:ext uri="{FF2B5EF4-FFF2-40B4-BE49-F238E27FC236}">
                <a16:creationId xmlns:a16="http://schemas.microsoft.com/office/drawing/2014/main" id="{EE8B60C7-1635-4AA1-9357-C21E5427669E}"/>
              </a:ext>
            </a:extLst>
          </p:cNvPr>
          <p:cNvGraphicFramePr>
            <a:graphicFrameLocks noGrp="1"/>
          </p:cNvGraphicFramePr>
          <p:nvPr>
            <p:extLst>
              <p:ext uri="{D42A27DB-BD31-4B8C-83A1-F6EECF244321}">
                <p14:modId xmlns:p14="http://schemas.microsoft.com/office/powerpoint/2010/main" val="4261192895"/>
              </p:ext>
            </p:extLst>
          </p:nvPr>
        </p:nvGraphicFramePr>
        <p:xfrm>
          <a:off x="842307" y="1219148"/>
          <a:ext cx="10447175" cy="2330387"/>
        </p:xfrm>
        <a:graphic>
          <a:graphicData uri="http://schemas.openxmlformats.org/drawingml/2006/table">
            <a:tbl>
              <a:tblPr firstRow="1" firstCol="1" bandRow="1">
                <a:tableStyleId>{5C22544A-7EE6-4342-B048-85BDC9FD1C3A}</a:tableStyleId>
              </a:tblPr>
              <a:tblGrid>
                <a:gridCol w="3596742">
                  <a:extLst>
                    <a:ext uri="{9D8B030D-6E8A-4147-A177-3AD203B41FA5}">
                      <a16:colId xmlns:a16="http://schemas.microsoft.com/office/drawing/2014/main" val="893133958"/>
                    </a:ext>
                  </a:extLst>
                </a:gridCol>
                <a:gridCol w="6850433">
                  <a:extLst>
                    <a:ext uri="{9D8B030D-6E8A-4147-A177-3AD203B41FA5}">
                      <a16:colId xmlns:a16="http://schemas.microsoft.com/office/drawing/2014/main" val="4080359205"/>
                    </a:ext>
                  </a:extLst>
                </a:gridCol>
              </a:tblGrid>
              <a:tr h="692197">
                <a:tc>
                  <a:txBody>
                    <a:bodyPr/>
                    <a:lstStyle/>
                    <a:p>
                      <a:pPr marL="0" algn="just" defTabSz="457200" rtl="0" eaLnBrk="1" latinLnBrk="0" hangingPunct="1">
                        <a:lnSpc>
                          <a:spcPct val="107000"/>
                        </a:lnSpc>
                        <a:spcAft>
                          <a:spcPts val="0"/>
                        </a:spcAft>
                      </a:pPr>
                      <a:r>
                        <a:rPr lang="fr-FR" sz="1600" b="0" kern="1200" dirty="0">
                          <a:solidFill>
                            <a:schemeClr val="dk1"/>
                          </a:solidFill>
                          <a:effectLst/>
                          <a:latin typeface="+mn-lt"/>
                          <a:ea typeface="+mn-ea"/>
                          <a:cs typeface="+mn-cs"/>
                        </a:rPr>
                        <a:t>Elaborer un projet de fonctionnement</a:t>
                      </a:r>
                    </a:p>
                  </a:txBody>
                  <a:tcPr marL="22063" marR="22063" marT="0" marB="0" anchor="ctr">
                    <a:solidFill>
                      <a:srgbClr val="D9DECD"/>
                    </a:solidFill>
                  </a:tcPr>
                </a:tc>
                <a:tc>
                  <a:txBody>
                    <a:bodyPr/>
                    <a:lstStyle/>
                    <a:p>
                      <a:pPr algn="just">
                        <a:lnSpc>
                          <a:spcPct val="107000"/>
                        </a:lnSpc>
                        <a:spcAft>
                          <a:spcPts val="0"/>
                        </a:spcAft>
                      </a:pPr>
                      <a:r>
                        <a:rPr lang="fr-FR" sz="1600" b="0" dirty="0">
                          <a:solidFill>
                            <a:schemeClr val="tx1"/>
                          </a:solidFill>
                          <a:effectLst/>
                        </a:rPr>
                        <a:t>Le projet de fonctionnement est notamment rédigé à partir : </a:t>
                      </a:r>
                    </a:p>
                    <a:p>
                      <a:pPr marL="342900" lvl="0" indent="-342900" algn="just">
                        <a:lnSpc>
                          <a:spcPct val="107000"/>
                        </a:lnSpc>
                        <a:spcAft>
                          <a:spcPts val="0"/>
                        </a:spcAft>
                        <a:buFont typeface="Arial" panose="020B0604020202020204" pitchFamily="34" charset="0"/>
                        <a:buChar char="-"/>
                      </a:pPr>
                      <a:r>
                        <a:rPr lang="fr-FR" sz="1600" b="0" dirty="0">
                          <a:solidFill>
                            <a:schemeClr val="tx1"/>
                          </a:solidFill>
                          <a:effectLst/>
                        </a:rPr>
                        <a:t>Du diagnostic de territoire partagé avec les partenaires et les usagers ; </a:t>
                      </a:r>
                    </a:p>
                    <a:p>
                      <a:pPr marL="342900" lvl="0" indent="-342900" algn="just">
                        <a:lnSpc>
                          <a:spcPct val="107000"/>
                        </a:lnSpc>
                        <a:spcAft>
                          <a:spcPts val="0"/>
                        </a:spcAft>
                        <a:buFont typeface="Arial" panose="020B0604020202020204" pitchFamily="34" charset="0"/>
                        <a:buChar char="-"/>
                      </a:pPr>
                      <a:r>
                        <a:rPr lang="fr-FR" sz="1600" b="0" dirty="0">
                          <a:solidFill>
                            <a:schemeClr val="tx1"/>
                          </a:solidFill>
                          <a:effectLst/>
                        </a:rPr>
                        <a:t>Des missions des RPE (référentiel national)</a:t>
                      </a:r>
                    </a:p>
                    <a:p>
                      <a:pPr algn="just">
                        <a:lnSpc>
                          <a:spcPct val="107000"/>
                        </a:lnSpc>
                        <a:spcAft>
                          <a:spcPts val="0"/>
                        </a:spcAft>
                      </a:pPr>
                      <a:r>
                        <a:rPr lang="fr-FR" sz="1600" b="0" dirty="0">
                          <a:solidFill>
                            <a:schemeClr val="tx1"/>
                          </a:solidFill>
                          <a:effectLst/>
                        </a:rPr>
                        <a:t>De l’évaluation du précédent projet le cas échéant)</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solidFill>
                      <a:srgbClr val="EDEFE8"/>
                    </a:solidFill>
                  </a:tcPr>
                </a:tc>
                <a:extLst>
                  <a:ext uri="{0D108BD9-81ED-4DB2-BD59-A6C34878D82A}">
                    <a16:rowId xmlns:a16="http://schemas.microsoft.com/office/drawing/2014/main" val="1531943539"/>
                  </a:ext>
                </a:extLst>
              </a:tr>
              <a:tr h="993966">
                <a:tc>
                  <a:txBody>
                    <a:bodyPr/>
                    <a:lstStyle/>
                    <a:p>
                      <a:pPr algn="just">
                        <a:lnSpc>
                          <a:spcPct val="107000"/>
                        </a:lnSpc>
                        <a:spcAft>
                          <a:spcPts val="0"/>
                        </a:spcAft>
                      </a:pPr>
                      <a:r>
                        <a:rPr lang="fr-FR" sz="1600" b="0" dirty="0">
                          <a:solidFill>
                            <a:schemeClr val="tx1"/>
                          </a:solidFill>
                          <a:effectLst/>
                        </a:rPr>
                        <a:t>Evaluer les actions mises en place par le relais</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nchor="ctr">
                    <a:solidFill>
                      <a:srgbClr val="D9DECD"/>
                    </a:solidFill>
                  </a:tcPr>
                </a:tc>
                <a:tc>
                  <a:txBody>
                    <a:bodyPr/>
                    <a:lstStyle/>
                    <a:p>
                      <a:pPr algn="just">
                        <a:lnSpc>
                          <a:spcPct val="107000"/>
                        </a:lnSpc>
                        <a:spcAft>
                          <a:spcPts val="0"/>
                        </a:spcAft>
                      </a:pPr>
                      <a:r>
                        <a:rPr lang="fr-FR" sz="1600" dirty="0">
                          <a:effectLst/>
                        </a:rPr>
                        <a:t>Analyser les effets des actions du RPE au regard des objectifs fixés dans le projet de fonctionnement</a:t>
                      </a:r>
                    </a:p>
                    <a:p>
                      <a:pPr algn="just">
                        <a:lnSpc>
                          <a:spcPct val="107000"/>
                        </a:lnSpc>
                        <a:spcAft>
                          <a:spcPts val="0"/>
                        </a:spcAft>
                      </a:pPr>
                      <a:r>
                        <a:rPr lang="fr-FR" sz="1600" dirty="0">
                          <a:effectLst/>
                        </a:rPr>
                        <a:t>Renseigner les documents annuels d’évaluation</a:t>
                      </a:r>
                    </a:p>
                    <a:p>
                      <a:pPr algn="just">
                        <a:lnSpc>
                          <a:spcPct val="107000"/>
                        </a:lnSpc>
                        <a:spcAft>
                          <a:spcPts val="0"/>
                        </a:spcAft>
                      </a:pPr>
                      <a:r>
                        <a:rPr lang="fr-FR" sz="1600" dirty="0">
                          <a:effectLst/>
                        </a:rPr>
                        <a:t>Être force de propositions pour faciliter la décision du gestionnaire et la prise de décision du COPIL.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solidFill>
                      <a:srgbClr val="EDEFE8"/>
                    </a:solidFill>
                  </a:tcPr>
                </a:tc>
                <a:extLst>
                  <a:ext uri="{0D108BD9-81ED-4DB2-BD59-A6C34878D82A}">
                    <a16:rowId xmlns:a16="http://schemas.microsoft.com/office/drawing/2014/main" val="2558677782"/>
                  </a:ext>
                </a:extLst>
              </a:tr>
            </a:tbl>
          </a:graphicData>
        </a:graphic>
      </p:graphicFrame>
      <p:sp>
        <p:nvSpPr>
          <p:cNvPr id="13" name="ZoneTexte 12">
            <a:extLst>
              <a:ext uri="{FF2B5EF4-FFF2-40B4-BE49-F238E27FC236}">
                <a16:creationId xmlns:a16="http://schemas.microsoft.com/office/drawing/2014/main" id="{1171ACA6-7325-4298-8E8A-BC985367CE57}"/>
              </a:ext>
            </a:extLst>
          </p:cNvPr>
          <p:cNvSpPr txBox="1"/>
          <p:nvPr/>
        </p:nvSpPr>
        <p:spPr>
          <a:xfrm>
            <a:off x="770774" y="3616292"/>
            <a:ext cx="10518709" cy="2446952"/>
          </a:xfrm>
          <a:prstGeom prst="rect">
            <a:avLst/>
          </a:prstGeom>
          <a:noFill/>
        </p:spPr>
        <p:txBody>
          <a:bodyPr wrap="square">
            <a:spAutoFit/>
          </a:bodyPr>
          <a:lstStyle/>
          <a:p>
            <a:pPr algn="just">
              <a:lnSpc>
                <a:spcPct val="115000"/>
              </a:lnSpc>
              <a:spcAft>
                <a:spcPts val="800"/>
              </a:spcAft>
            </a:pPr>
            <a:r>
              <a:rPr lang="fr-FR" sz="1600" dirty="0">
                <a:solidFill>
                  <a:srgbClr val="000000"/>
                </a:solidFill>
                <a:effectLst/>
                <a:latin typeface="+mj-lt"/>
                <a:ea typeface="Arial" panose="020B0604020202020204" pitchFamily="34" charset="0"/>
                <a:cs typeface="Calibri" panose="020F0502020204030204" pitchFamily="34" charset="0"/>
              </a:rPr>
              <a:t>Il est préconisé de créer un comité de pilotage pour accompagner la réflexion, la création du RPE et assurer le suivi de son action. Cette instance, mise en place par le gestionnaire, a vocation à élaborer et partager le diagnostic du territoire et piloter les orientations et actions de l’établissement.</a:t>
            </a:r>
            <a:endParaRPr lang="fr-FR" sz="1600" dirty="0">
              <a:effectLst/>
              <a:latin typeface="+mj-lt"/>
              <a:ea typeface="Calibri" panose="020F0502020204030204" pitchFamily="34" charset="0"/>
              <a:cs typeface="Arial" panose="020B0604020202020204" pitchFamily="34" charset="0"/>
            </a:endParaRPr>
          </a:p>
          <a:p>
            <a:pPr algn="just">
              <a:lnSpc>
                <a:spcPct val="115000"/>
              </a:lnSpc>
              <a:spcAft>
                <a:spcPts val="800"/>
              </a:spcAft>
            </a:pPr>
            <a:r>
              <a:rPr lang="fr-FR" sz="1600" dirty="0">
                <a:solidFill>
                  <a:srgbClr val="000000"/>
                </a:solidFill>
                <a:effectLst/>
                <a:latin typeface="+mj-lt"/>
                <a:ea typeface="Arial" panose="020B0604020202020204" pitchFamily="34" charset="0"/>
                <a:cs typeface="Calibri" panose="020F0502020204030204" pitchFamily="34" charset="0"/>
              </a:rPr>
              <a:t>Il est composé des acteurs pertinents au regard des caractéristiques du territoire et de la nature du gestionnaire (représentant du gestionnaire, animateur(s) du RPE, coordinateur petite enfance, élu(s) locaux, représentant(s) de la Caf et/ou de la </a:t>
            </a:r>
            <a:r>
              <a:rPr lang="fr-FR" sz="1600" dirty="0" err="1">
                <a:solidFill>
                  <a:srgbClr val="000000"/>
                </a:solidFill>
                <a:effectLst/>
                <a:latin typeface="+mj-lt"/>
                <a:ea typeface="Arial" panose="020B0604020202020204" pitchFamily="34" charset="0"/>
                <a:cs typeface="Calibri" panose="020F0502020204030204" pitchFamily="34" charset="0"/>
              </a:rPr>
              <a:t>Msa</a:t>
            </a:r>
            <a:r>
              <a:rPr lang="fr-FR" sz="1600" dirty="0">
                <a:solidFill>
                  <a:srgbClr val="000000"/>
                </a:solidFill>
                <a:effectLst/>
                <a:latin typeface="+mj-lt"/>
                <a:ea typeface="Arial" panose="020B0604020202020204" pitchFamily="34" charset="0"/>
                <a:cs typeface="Calibri" panose="020F0502020204030204" pitchFamily="34" charset="0"/>
              </a:rPr>
              <a:t>, représentant(s) du Conseil départemental, représentants des familles, des professionnels de l’accueil individuel, et des établissements d’accueil du jeune enfant, etc.). Le comité de pilotage définit ses règles de fonctionnement (animation, fréquence des réunions</a:t>
            </a:r>
            <a:r>
              <a:rPr lang="fr-FR" sz="1600" dirty="0">
                <a:solidFill>
                  <a:srgbClr val="000000"/>
                </a:solidFill>
                <a:effectLst/>
                <a:latin typeface="+mj-lt"/>
                <a:ea typeface="Arial" panose="020B0604020202020204" pitchFamily="34" charset="0"/>
                <a:cs typeface="Arial" panose="020B0604020202020204" pitchFamily="34" charset="0"/>
              </a:rPr>
              <a:t>, etc.) et son articulation avec les autres instances (exemple : comité de pilotage de la Convention territoriale globale). </a:t>
            </a:r>
            <a:r>
              <a:rPr lang="fr-FR" sz="1600" dirty="0">
                <a:solidFill>
                  <a:srgbClr val="000000"/>
                </a:solidFill>
                <a:effectLst/>
                <a:latin typeface="+mj-lt"/>
                <a:ea typeface="Arial" panose="020B0604020202020204" pitchFamily="34" charset="0"/>
                <a:cs typeface="Calibri" panose="020F0502020204030204" pitchFamily="34" charset="0"/>
              </a:rPr>
              <a:t> </a:t>
            </a:r>
            <a:endParaRPr lang="fr-FR" sz="1600" dirty="0">
              <a:effectLst/>
              <a:latin typeface="+mj-lt"/>
              <a:ea typeface="Calibri" panose="020F050202020403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3FCA230C-2DDB-4C7A-A9AB-080FD150E563}"/>
              </a:ext>
            </a:extLst>
          </p:cNvPr>
          <p:cNvSpPr txBox="1"/>
          <p:nvPr/>
        </p:nvSpPr>
        <p:spPr>
          <a:xfrm>
            <a:off x="813700" y="756059"/>
            <a:ext cx="5075853" cy="369332"/>
          </a:xfrm>
          <a:prstGeom prst="rect">
            <a:avLst/>
          </a:prstGeom>
          <a:noFill/>
        </p:spPr>
        <p:txBody>
          <a:bodyPr wrap="square" rtlCol="0">
            <a:spAutoFit/>
          </a:bodyPr>
          <a:lstStyle/>
          <a:p>
            <a:pPr marL="285750" indent="-285750">
              <a:buSzPct val="140000"/>
              <a:buFont typeface="Wingdings" panose="05000000000000000000" pitchFamily="2" charset="2"/>
              <a:buChar char="v"/>
            </a:pPr>
            <a:r>
              <a:rPr lang="fr-FR" sz="1800" b="1" dirty="0">
                <a:solidFill>
                  <a:schemeClr val="accent1">
                    <a:lumMod val="50000"/>
                  </a:schemeClr>
                </a:solidFill>
                <a:effectLst/>
                <a:latin typeface="+mj-lt"/>
                <a:ea typeface="Arial" panose="020B0604020202020204" pitchFamily="34" charset="0"/>
                <a:cs typeface="Calibri" panose="020F0502020204030204" pitchFamily="34" charset="0"/>
              </a:rPr>
              <a:t> </a:t>
            </a:r>
            <a:r>
              <a:rPr lang="fr-FR" sz="1600" b="1" dirty="0">
                <a:solidFill>
                  <a:schemeClr val="accent1">
                    <a:lumMod val="50000"/>
                  </a:schemeClr>
                </a:solidFill>
                <a:effectLst/>
                <a:latin typeface="+mj-lt"/>
                <a:ea typeface="Arial" panose="020B0604020202020204" pitchFamily="34" charset="0"/>
                <a:cs typeface="Calibri" panose="020F0502020204030204" pitchFamily="34" charset="0"/>
              </a:rPr>
              <a:t>Pilotage de l’activité du relais</a:t>
            </a:r>
            <a:endParaRPr lang="fr-FR" sz="1600" dirty="0"/>
          </a:p>
        </p:txBody>
      </p:sp>
    </p:spTree>
    <p:extLst>
      <p:ext uri="{BB962C8B-B14F-4D97-AF65-F5344CB8AC3E}">
        <p14:creationId xmlns:p14="http://schemas.microsoft.com/office/powerpoint/2010/main" val="2800114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14" name="Tableau 13">
            <a:extLst>
              <a:ext uri="{FF2B5EF4-FFF2-40B4-BE49-F238E27FC236}">
                <a16:creationId xmlns:a16="http://schemas.microsoft.com/office/drawing/2014/main" id="{0969CCAC-26AC-4453-8BCA-EC288986B8FD}"/>
              </a:ext>
            </a:extLst>
          </p:cNvPr>
          <p:cNvGraphicFramePr>
            <a:graphicFrameLocks noGrp="1"/>
          </p:cNvGraphicFramePr>
          <p:nvPr>
            <p:extLst>
              <p:ext uri="{D42A27DB-BD31-4B8C-83A1-F6EECF244321}">
                <p14:modId xmlns:p14="http://schemas.microsoft.com/office/powerpoint/2010/main" val="2777680159"/>
              </p:ext>
            </p:extLst>
          </p:nvPr>
        </p:nvGraphicFramePr>
        <p:xfrm>
          <a:off x="873134" y="1230500"/>
          <a:ext cx="10452222" cy="2060512"/>
        </p:xfrm>
        <a:graphic>
          <a:graphicData uri="http://schemas.openxmlformats.org/drawingml/2006/table">
            <a:tbl>
              <a:tblPr firstRow="1" firstCol="1" bandRow="1">
                <a:tableStyleId>{5C22544A-7EE6-4342-B048-85BDC9FD1C3A}</a:tableStyleId>
              </a:tblPr>
              <a:tblGrid>
                <a:gridCol w="3598479">
                  <a:extLst>
                    <a:ext uri="{9D8B030D-6E8A-4147-A177-3AD203B41FA5}">
                      <a16:colId xmlns:a16="http://schemas.microsoft.com/office/drawing/2014/main" val="893133958"/>
                    </a:ext>
                  </a:extLst>
                </a:gridCol>
                <a:gridCol w="6853743">
                  <a:extLst>
                    <a:ext uri="{9D8B030D-6E8A-4147-A177-3AD203B41FA5}">
                      <a16:colId xmlns:a16="http://schemas.microsoft.com/office/drawing/2014/main" val="4080359205"/>
                    </a:ext>
                  </a:extLst>
                </a:gridCol>
              </a:tblGrid>
              <a:tr h="500905">
                <a:tc>
                  <a:txBody>
                    <a:bodyPr/>
                    <a:lstStyle/>
                    <a:p>
                      <a:pPr algn="just">
                        <a:lnSpc>
                          <a:spcPct val="107000"/>
                        </a:lnSpc>
                        <a:spcAft>
                          <a:spcPts val="0"/>
                        </a:spcAft>
                      </a:pPr>
                      <a:r>
                        <a:rPr lang="fr-FR" sz="1600" b="0" dirty="0">
                          <a:solidFill>
                            <a:schemeClr val="tx1"/>
                          </a:solidFill>
                          <a:effectLst/>
                        </a:rPr>
                        <a:t>Echanger avec les autres institutions </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nchor="ctr">
                    <a:solidFill>
                      <a:srgbClr val="D9DECD"/>
                    </a:solidFill>
                  </a:tcPr>
                </a:tc>
                <a:tc>
                  <a:txBody>
                    <a:bodyPr/>
                    <a:lstStyle/>
                    <a:p>
                      <a:pPr algn="just">
                        <a:lnSpc>
                          <a:spcPct val="107000"/>
                        </a:lnSpc>
                        <a:spcAft>
                          <a:spcPts val="0"/>
                        </a:spcAft>
                      </a:pPr>
                      <a:r>
                        <a:rPr lang="fr-FR" sz="1600" b="0" dirty="0">
                          <a:solidFill>
                            <a:schemeClr val="tx1"/>
                          </a:solidFill>
                          <a:effectLst/>
                        </a:rPr>
                        <a:t>Le RPE doit s’inscrire dans le tissu institutionnel local afin de définir une stratégie partagée et veiller à la cohérence des actions de chacun des acteurs (Pmi, Caf, </a:t>
                      </a:r>
                      <a:r>
                        <a:rPr lang="fr-FR" sz="1600" b="0" dirty="0" err="1">
                          <a:solidFill>
                            <a:schemeClr val="tx1"/>
                          </a:solidFill>
                          <a:effectLst/>
                        </a:rPr>
                        <a:t>Msa</a:t>
                      </a:r>
                      <a:r>
                        <a:rPr lang="fr-FR" sz="1600" b="0" dirty="0">
                          <a:solidFill>
                            <a:schemeClr val="tx1"/>
                          </a:solidFill>
                          <a:effectLst/>
                        </a:rPr>
                        <a:t>, DREETS, représentants des particuliers employeurs ou des assistants maternels)</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solidFill>
                      <a:srgbClr val="EDEFE8"/>
                    </a:solidFill>
                  </a:tcPr>
                </a:tc>
                <a:extLst>
                  <a:ext uri="{0D108BD9-81ED-4DB2-BD59-A6C34878D82A}">
                    <a16:rowId xmlns:a16="http://schemas.microsoft.com/office/drawing/2014/main" val="2900397538"/>
                  </a:ext>
                </a:extLst>
              </a:tr>
              <a:tr h="437945">
                <a:tc>
                  <a:txBody>
                    <a:bodyPr/>
                    <a:lstStyle/>
                    <a:p>
                      <a:pPr algn="just">
                        <a:lnSpc>
                          <a:spcPct val="107000"/>
                        </a:lnSpc>
                        <a:spcAft>
                          <a:spcPts val="0"/>
                        </a:spcAft>
                      </a:pPr>
                      <a:r>
                        <a:rPr lang="fr-FR" sz="1600" b="0" dirty="0">
                          <a:solidFill>
                            <a:schemeClr val="tx1"/>
                          </a:solidFill>
                          <a:effectLst/>
                        </a:rPr>
                        <a:t>Participer au réseau des RPE le cas échéant</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nchor="ctr">
                    <a:solidFill>
                      <a:srgbClr val="D9DECD"/>
                    </a:solidFill>
                  </a:tcPr>
                </a:tc>
                <a:tc>
                  <a:txBody>
                    <a:bodyPr/>
                    <a:lstStyle/>
                    <a:p>
                      <a:pPr algn="just">
                        <a:lnSpc>
                          <a:spcPct val="107000"/>
                        </a:lnSpc>
                        <a:spcAft>
                          <a:spcPts val="0"/>
                        </a:spcAft>
                      </a:pPr>
                      <a:r>
                        <a:rPr lang="fr-FR" sz="1600" dirty="0">
                          <a:effectLst/>
                        </a:rPr>
                        <a:t>Le réseau permet la diffusion d’informations, le partage d’expériences, la mutualisation des outils, l’harmonisation des pratiques, la valorisation des actions des RPE et la mise en place d’actions partenariales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solidFill>
                      <a:srgbClr val="EDEFE8"/>
                    </a:solidFill>
                  </a:tcPr>
                </a:tc>
                <a:extLst>
                  <a:ext uri="{0D108BD9-81ED-4DB2-BD59-A6C34878D82A}">
                    <a16:rowId xmlns:a16="http://schemas.microsoft.com/office/drawing/2014/main" val="83545292"/>
                  </a:ext>
                </a:extLst>
              </a:tr>
              <a:tr h="312024">
                <a:tc>
                  <a:txBody>
                    <a:bodyPr/>
                    <a:lstStyle/>
                    <a:p>
                      <a:pPr algn="just">
                        <a:lnSpc>
                          <a:spcPct val="107000"/>
                        </a:lnSpc>
                        <a:spcAft>
                          <a:spcPts val="0"/>
                        </a:spcAft>
                      </a:pPr>
                      <a:r>
                        <a:rPr lang="fr-FR" sz="1600" b="0" dirty="0">
                          <a:solidFill>
                            <a:schemeClr val="tx1"/>
                          </a:solidFill>
                          <a:effectLst/>
                        </a:rPr>
                        <a:t>Favoriser les échanges avec les structures du territoire</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nchor="ctr">
                    <a:solidFill>
                      <a:srgbClr val="D9DECD"/>
                    </a:solidFill>
                  </a:tcPr>
                </a:tc>
                <a:tc>
                  <a:txBody>
                    <a:bodyPr/>
                    <a:lstStyle/>
                    <a:p>
                      <a:pPr algn="just">
                        <a:lnSpc>
                          <a:spcPct val="107000"/>
                        </a:lnSpc>
                        <a:spcAft>
                          <a:spcPts val="0"/>
                        </a:spcAft>
                      </a:pPr>
                      <a:r>
                        <a:rPr lang="fr-FR" sz="1600" dirty="0">
                          <a:effectLst/>
                        </a:rPr>
                        <a:t>Recherche de complémentarité avec les équipements du territoire (</a:t>
                      </a:r>
                      <a:r>
                        <a:rPr lang="fr-FR" sz="1600" dirty="0" err="1">
                          <a:effectLst/>
                        </a:rPr>
                        <a:t>Eaje</a:t>
                      </a:r>
                      <a:r>
                        <a:rPr lang="fr-FR" sz="1600" dirty="0">
                          <a:effectLst/>
                        </a:rPr>
                        <a:t>, </a:t>
                      </a:r>
                      <a:r>
                        <a:rPr lang="fr-FR" sz="1600" dirty="0" err="1">
                          <a:effectLst/>
                        </a:rPr>
                        <a:t>Alsh</a:t>
                      </a:r>
                      <a:r>
                        <a:rPr lang="fr-FR" sz="1600" dirty="0">
                          <a:effectLst/>
                        </a:rPr>
                        <a:t>, centres sociaux, bibliothèque, ludothèques etc.)</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tc>
                <a:extLst>
                  <a:ext uri="{0D108BD9-81ED-4DB2-BD59-A6C34878D82A}">
                    <a16:rowId xmlns:a16="http://schemas.microsoft.com/office/drawing/2014/main" val="2247489382"/>
                  </a:ext>
                </a:extLst>
              </a:tr>
            </a:tbl>
          </a:graphicData>
        </a:graphic>
      </p:graphicFrame>
      <p:sp>
        <p:nvSpPr>
          <p:cNvPr id="15" name="ZoneTexte 14">
            <a:extLst>
              <a:ext uri="{FF2B5EF4-FFF2-40B4-BE49-F238E27FC236}">
                <a16:creationId xmlns:a16="http://schemas.microsoft.com/office/drawing/2014/main" id="{0D185966-09DC-425C-BAED-554BB16C7BEE}"/>
              </a:ext>
            </a:extLst>
          </p:cNvPr>
          <p:cNvSpPr txBox="1"/>
          <p:nvPr/>
        </p:nvSpPr>
        <p:spPr>
          <a:xfrm>
            <a:off x="813700" y="3406571"/>
            <a:ext cx="10546703" cy="2730106"/>
          </a:xfrm>
          <a:prstGeom prst="rect">
            <a:avLst/>
          </a:prstGeom>
          <a:noFill/>
        </p:spPr>
        <p:txBody>
          <a:bodyPr wrap="square">
            <a:spAutoFit/>
          </a:bodyPr>
          <a:lstStyle/>
          <a:p>
            <a:pPr algn="just">
              <a:lnSpc>
                <a:spcPct val="115000"/>
              </a:lnSpc>
              <a:spcAft>
                <a:spcPts val="800"/>
              </a:spcAft>
            </a:pPr>
            <a:r>
              <a:rPr lang="fr-FR" sz="1600" dirty="0">
                <a:solidFill>
                  <a:srgbClr val="000000"/>
                </a:solidFill>
                <a:effectLst/>
                <a:latin typeface="+mj-lt"/>
                <a:ea typeface="Arial" panose="020B0604020202020204" pitchFamily="34" charset="0"/>
                <a:cs typeface="Calibri" panose="020F0502020204030204" pitchFamily="34" charset="0"/>
              </a:rPr>
              <a:t>Le RPE s’inscrit dans une démarche partenariale et prend appui sur les autres équipements et ressources de son territoire. Il s’agit par exemple d’amener les assistants maternels, gardes d’enfants à domicile et enfants à fréquenter les autres équipements (ludothèque, bibliothèque etc.) et d’établir des passerelles avec l’école maternelle, les accueils de loisirs sans hébergement (</a:t>
            </a:r>
            <a:r>
              <a:rPr lang="fr-FR" sz="1600" dirty="0" err="1">
                <a:solidFill>
                  <a:srgbClr val="000000"/>
                </a:solidFill>
                <a:effectLst/>
                <a:latin typeface="+mj-lt"/>
                <a:ea typeface="Arial" panose="020B0604020202020204" pitchFamily="34" charset="0"/>
                <a:cs typeface="Calibri" panose="020F0502020204030204" pitchFamily="34" charset="0"/>
              </a:rPr>
              <a:t>Alsh</a:t>
            </a:r>
            <a:r>
              <a:rPr lang="fr-FR" sz="1600" dirty="0">
                <a:solidFill>
                  <a:srgbClr val="000000"/>
                </a:solidFill>
                <a:effectLst/>
                <a:latin typeface="+mj-lt"/>
                <a:ea typeface="Arial" panose="020B0604020202020204" pitchFamily="34" charset="0"/>
                <a:cs typeface="Calibri" panose="020F0502020204030204" pitchFamily="34" charset="0"/>
              </a:rPr>
              <a:t>) ou les centres sociaux. Le RPE est également invité à nouer des partenariats avec des acteurs culturels locaux (école de musique, école de dessin, etc.).</a:t>
            </a:r>
            <a:endParaRPr lang="fr-FR" sz="1600" dirty="0">
              <a:effectLst/>
              <a:latin typeface="+mj-lt"/>
              <a:ea typeface="Calibri" panose="020F0502020204030204" pitchFamily="34" charset="0"/>
              <a:cs typeface="Arial" panose="020B0604020202020204" pitchFamily="34" charset="0"/>
            </a:endParaRPr>
          </a:p>
          <a:p>
            <a:pPr algn="just">
              <a:lnSpc>
                <a:spcPct val="115000"/>
              </a:lnSpc>
              <a:spcAft>
                <a:spcPts val="800"/>
              </a:spcAft>
            </a:pPr>
            <a:r>
              <a:rPr lang="fr-FR" sz="1600" dirty="0">
                <a:solidFill>
                  <a:srgbClr val="000000"/>
                </a:solidFill>
                <a:effectLst/>
                <a:latin typeface="+mj-lt"/>
                <a:ea typeface="Arial" panose="020B0604020202020204" pitchFamily="34" charset="0"/>
                <a:cs typeface="Calibri" panose="020F0502020204030204" pitchFamily="34" charset="0"/>
              </a:rPr>
              <a:t>En outre, les missions du RPE sont déclinées localement en cohérence avec le contexte local et les orientations de la politique d’accueil de la petite enfance du territoire. Le comité de pilotage veille à cette cohérence. A ce titre, le projet de fonctionnement du RPE est élaboré au regard des orientations définies dans le cadre de la Convention territoriale globale (</a:t>
            </a:r>
            <a:r>
              <a:rPr lang="fr-FR" sz="1600" dirty="0" err="1">
                <a:solidFill>
                  <a:srgbClr val="000000"/>
                </a:solidFill>
                <a:effectLst/>
                <a:latin typeface="+mj-lt"/>
                <a:ea typeface="Arial" panose="020B0604020202020204" pitchFamily="34" charset="0"/>
                <a:cs typeface="Calibri" panose="020F0502020204030204" pitchFamily="34" charset="0"/>
              </a:rPr>
              <a:t>Ctg</a:t>
            </a:r>
            <a:r>
              <a:rPr lang="fr-FR" sz="1600" dirty="0">
                <a:solidFill>
                  <a:srgbClr val="000000"/>
                </a:solidFill>
                <a:effectLst/>
                <a:latin typeface="+mj-lt"/>
                <a:ea typeface="Arial" panose="020B0604020202020204" pitchFamily="34" charset="0"/>
                <a:cs typeface="Calibri" panose="020F0502020204030204" pitchFamily="34" charset="0"/>
              </a:rPr>
              <a:t>) et du Schéma départemental des services aux familles (</a:t>
            </a:r>
            <a:r>
              <a:rPr lang="fr-FR" sz="1600" dirty="0" err="1">
                <a:solidFill>
                  <a:srgbClr val="000000"/>
                </a:solidFill>
                <a:effectLst/>
                <a:latin typeface="+mj-lt"/>
                <a:ea typeface="Arial" panose="020B0604020202020204" pitchFamily="34" charset="0"/>
                <a:cs typeface="Calibri" panose="020F0502020204030204" pitchFamily="34" charset="0"/>
              </a:rPr>
              <a:t>Sdsf</a:t>
            </a:r>
            <a:r>
              <a:rPr lang="fr-FR" sz="1600" dirty="0">
                <a:solidFill>
                  <a:srgbClr val="000000"/>
                </a:solidFill>
                <a:effectLst/>
                <a:latin typeface="+mj-lt"/>
                <a:ea typeface="Arial" panose="020B0604020202020204" pitchFamily="34" charset="0"/>
                <a:cs typeface="Calibri" panose="020F0502020204030204" pitchFamily="34" charset="0"/>
              </a:rPr>
              <a:t>).  </a:t>
            </a:r>
            <a:endParaRPr lang="fr-FR" sz="1600" dirty="0">
              <a:effectLst/>
              <a:latin typeface="+mj-lt"/>
              <a:ea typeface="Calibri" panose="020F050202020403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80D1CC60-F5AE-4017-8C48-B14841E060BB}"/>
              </a:ext>
            </a:extLst>
          </p:cNvPr>
          <p:cNvSpPr txBox="1"/>
          <p:nvPr/>
        </p:nvSpPr>
        <p:spPr>
          <a:xfrm>
            <a:off x="813700" y="728074"/>
            <a:ext cx="5075853" cy="369332"/>
          </a:xfrm>
          <a:prstGeom prst="rect">
            <a:avLst/>
          </a:prstGeom>
          <a:noFill/>
        </p:spPr>
        <p:txBody>
          <a:bodyPr wrap="square" rtlCol="0">
            <a:spAutoFit/>
          </a:bodyPr>
          <a:lstStyle/>
          <a:p>
            <a:pPr marL="285750" indent="-285750">
              <a:buSzPct val="140000"/>
              <a:buFont typeface="Wingdings" panose="05000000000000000000" pitchFamily="2" charset="2"/>
              <a:buChar char="v"/>
            </a:pPr>
            <a:r>
              <a:rPr lang="fr-FR" sz="1800" b="1" dirty="0">
                <a:solidFill>
                  <a:schemeClr val="accent1">
                    <a:lumMod val="50000"/>
                  </a:schemeClr>
                </a:solidFill>
                <a:effectLst/>
                <a:latin typeface="+mj-lt"/>
                <a:ea typeface="Arial" panose="020B0604020202020204" pitchFamily="34" charset="0"/>
                <a:cs typeface="Calibri" panose="020F0502020204030204" pitchFamily="34" charset="0"/>
              </a:rPr>
              <a:t> </a:t>
            </a:r>
            <a:r>
              <a:rPr lang="fr-FR" sz="1600" b="1" dirty="0">
                <a:solidFill>
                  <a:schemeClr val="accent1">
                    <a:lumMod val="50000"/>
                  </a:schemeClr>
                </a:solidFill>
                <a:effectLst/>
                <a:latin typeface="+mj-lt"/>
                <a:ea typeface="Arial" panose="020B0604020202020204" pitchFamily="34" charset="0"/>
                <a:cs typeface="Calibri" panose="020F0502020204030204" pitchFamily="34" charset="0"/>
              </a:rPr>
              <a:t>Concertation et partenariat</a:t>
            </a:r>
            <a:endParaRPr lang="fr-FR" sz="1600" dirty="0"/>
          </a:p>
        </p:txBody>
      </p:sp>
    </p:spTree>
    <p:extLst>
      <p:ext uri="{BB962C8B-B14F-4D97-AF65-F5344CB8AC3E}">
        <p14:creationId xmlns:p14="http://schemas.microsoft.com/office/powerpoint/2010/main" val="3696735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12" name="Tableau 11">
            <a:extLst>
              <a:ext uri="{FF2B5EF4-FFF2-40B4-BE49-F238E27FC236}">
                <a16:creationId xmlns:a16="http://schemas.microsoft.com/office/drawing/2014/main" id="{546D87BB-79D6-409B-A710-0DDD928BF2E3}"/>
              </a:ext>
            </a:extLst>
          </p:cNvPr>
          <p:cNvGraphicFramePr>
            <a:graphicFrameLocks noGrp="1"/>
          </p:cNvGraphicFramePr>
          <p:nvPr>
            <p:extLst>
              <p:ext uri="{D42A27DB-BD31-4B8C-83A1-F6EECF244321}">
                <p14:modId xmlns:p14="http://schemas.microsoft.com/office/powerpoint/2010/main" val="2575181026"/>
              </p:ext>
            </p:extLst>
          </p:nvPr>
        </p:nvGraphicFramePr>
        <p:xfrm>
          <a:off x="905349" y="2268283"/>
          <a:ext cx="10381302" cy="2321434"/>
        </p:xfrm>
        <a:graphic>
          <a:graphicData uri="http://schemas.openxmlformats.org/drawingml/2006/table">
            <a:tbl>
              <a:tblPr firstRow="1" firstCol="1" bandRow="1">
                <a:tableStyleId>{5C22544A-7EE6-4342-B048-85BDC9FD1C3A}</a:tableStyleId>
              </a:tblPr>
              <a:tblGrid>
                <a:gridCol w="3574063">
                  <a:extLst>
                    <a:ext uri="{9D8B030D-6E8A-4147-A177-3AD203B41FA5}">
                      <a16:colId xmlns:a16="http://schemas.microsoft.com/office/drawing/2014/main" val="893133958"/>
                    </a:ext>
                  </a:extLst>
                </a:gridCol>
                <a:gridCol w="6807239">
                  <a:extLst>
                    <a:ext uri="{9D8B030D-6E8A-4147-A177-3AD203B41FA5}">
                      <a16:colId xmlns:a16="http://schemas.microsoft.com/office/drawing/2014/main" val="4080359205"/>
                    </a:ext>
                  </a:extLst>
                </a:gridCol>
              </a:tblGrid>
              <a:tr h="249063">
                <a:tc>
                  <a:txBody>
                    <a:bodyPr/>
                    <a:lstStyle/>
                    <a:p>
                      <a:pPr algn="just">
                        <a:lnSpc>
                          <a:spcPct val="107000"/>
                        </a:lnSpc>
                        <a:spcAft>
                          <a:spcPts val="0"/>
                        </a:spcAft>
                      </a:pPr>
                      <a:r>
                        <a:rPr lang="fr-FR" sz="1600" b="0" dirty="0">
                          <a:solidFill>
                            <a:schemeClr val="tx1"/>
                          </a:solidFill>
                          <a:effectLst/>
                        </a:rPr>
                        <a:t>Animer l’équipe du relais le cas échéant</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nchor="ctr">
                    <a:solidFill>
                      <a:srgbClr val="D9DECD"/>
                    </a:solidFill>
                  </a:tcPr>
                </a:tc>
                <a:tc>
                  <a:txBody>
                    <a:bodyPr/>
                    <a:lstStyle/>
                    <a:p>
                      <a:pPr algn="just">
                        <a:lnSpc>
                          <a:spcPct val="107000"/>
                        </a:lnSpc>
                        <a:spcAft>
                          <a:spcPts val="0"/>
                        </a:spcAft>
                      </a:pPr>
                      <a:r>
                        <a:rPr lang="fr-FR" sz="1600" b="0" dirty="0">
                          <a:solidFill>
                            <a:schemeClr val="tx1"/>
                          </a:solidFill>
                          <a:effectLst/>
                        </a:rPr>
                        <a:t>Organiser le planning de l’équipe, assurer l’interface entre le gestionnaire et l’équipe, suivre l’activité de l’équipe</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solidFill>
                      <a:srgbClr val="EDEFE8"/>
                    </a:solidFill>
                  </a:tcPr>
                </a:tc>
                <a:extLst>
                  <a:ext uri="{0D108BD9-81ED-4DB2-BD59-A6C34878D82A}">
                    <a16:rowId xmlns:a16="http://schemas.microsoft.com/office/drawing/2014/main" val="1066427555"/>
                  </a:ext>
                </a:extLst>
              </a:tr>
              <a:tr h="72206">
                <a:tc>
                  <a:txBody>
                    <a:bodyPr/>
                    <a:lstStyle/>
                    <a:p>
                      <a:pPr algn="just">
                        <a:lnSpc>
                          <a:spcPct val="107000"/>
                        </a:lnSpc>
                        <a:spcAft>
                          <a:spcPts val="0"/>
                        </a:spcAft>
                      </a:pPr>
                      <a:r>
                        <a:rPr lang="fr-FR" sz="1600" b="0" dirty="0">
                          <a:solidFill>
                            <a:schemeClr val="tx1"/>
                          </a:solidFill>
                          <a:effectLst/>
                        </a:rPr>
                        <a:t>Assurer la gestion de l’équipement</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nchor="ctr">
                    <a:solidFill>
                      <a:srgbClr val="D9DECD"/>
                    </a:solidFill>
                  </a:tcPr>
                </a:tc>
                <a:tc>
                  <a:txBody>
                    <a:bodyPr/>
                    <a:lstStyle/>
                    <a:p>
                      <a:pPr algn="just">
                        <a:lnSpc>
                          <a:spcPct val="107000"/>
                        </a:lnSpc>
                        <a:spcAft>
                          <a:spcPts val="0"/>
                        </a:spcAft>
                      </a:pPr>
                      <a:r>
                        <a:rPr lang="fr-FR" sz="1600" dirty="0">
                          <a:effectLst/>
                        </a:rPr>
                        <a:t>Veiller à la sécurité des personnes présentes au sein des locaux</a:t>
                      </a:r>
                    </a:p>
                    <a:p>
                      <a:pPr algn="just">
                        <a:lnSpc>
                          <a:spcPct val="107000"/>
                        </a:lnSpc>
                        <a:spcAft>
                          <a:spcPts val="0"/>
                        </a:spcAft>
                      </a:pPr>
                      <a:r>
                        <a:rPr lang="fr-FR" sz="1600" dirty="0">
                          <a:effectLst/>
                        </a:rPr>
                        <a:t>Veiller au bon fonctionnement de l’équipement (matériel, etc.)</a:t>
                      </a:r>
                    </a:p>
                    <a:p>
                      <a:pPr algn="just">
                        <a:lnSpc>
                          <a:spcPct val="107000"/>
                        </a:lnSpc>
                        <a:spcAft>
                          <a:spcPts val="0"/>
                        </a:spcAft>
                      </a:pPr>
                      <a:r>
                        <a:rPr lang="fr-FR" sz="1600" dirty="0">
                          <a:effectLst/>
                        </a:rPr>
                        <a:t>Exemple : Elaborer un règlement de fonctionnement du RPE (ensemble de règles de vie et de sécurité du RPE)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solidFill>
                      <a:srgbClr val="EDEFE8"/>
                    </a:solidFill>
                  </a:tcPr>
                </a:tc>
                <a:extLst>
                  <a:ext uri="{0D108BD9-81ED-4DB2-BD59-A6C34878D82A}">
                    <a16:rowId xmlns:a16="http://schemas.microsoft.com/office/drawing/2014/main" val="2519555687"/>
                  </a:ext>
                </a:extLst>
              </a:tr>
              <a:tr h="440355">
                <a:tc>
                  <a:txBody>
                    <a:bodyPr/>
                    <a:lstStyle/>
                    <a:p>
                      <a:pPr algn="just">
                        <a:lnSpc>
                          <a:spcPct val="107000"/>
                        </a:lnSpc>
                        <a:spcAft>
                          <a:spcPts val="0"/>
                        </a:spcAft>
                      </a:pPr>
                      <a:r>
                        <a:rPr lang="fr-FR" sz="1600" b="0" dirty="0">
                          <a:solidFill>
                            <a:schemeClr val="tx1"/>
                          </a:solidFill>
                          <a:effectLst/>
                        </a:rPr>
                        <a:t>Participer à la gestion administrative et/ou budgétaire du relais (fonction délégable à un agent administratif ou comptable)</a:t>
                      </a:r>
                      <a:endParaRPr lang="fr-FR" sz="16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nchor="ctr">
                    <a:solidFill>
                      <a:srgbClr val="D9DECD"/>
                    </a:solidFill>
                  </a:tcPr>
                </a:tc>
                <a:tc>
                  <a:txBody>
                    <a:bodyPr/>
                    <a:lstStyle/>
                    <a:p>
                      <a:pPr algn="just">
                        <a:lnSpc>
                          <a:spcPct val="107000"/>
                        </a:lnSpc>
                        <a:spcAft>
                          <a:spcPts val="0"/>
                        </a:spcAft>
                      </a:pPr>
                      <a:r>
                        <a:rPr lang="fr-FR" sz="1600" dirty="0">
                          <a:effectLst/>
                        </a:rPr>
                        <a:t>Rédiger les documents administratifs</a:t>
                      </a:r>
                    </a:p>
                    <a:p>
                      <a:pPr algn="just">
                        <a:lnSpc>
                          <a:spcPct val="107000"/>
                        </a:lnSpc>
                        <a:spcAft>
                          <a:spcPts val="0"/>
                        </a:spcAft>
                      </a:pPr>
                      <a:r>
                        <a:rPr lang="fr-FR" sz="1600" dirty="0">
                          <a:effectLst/>
                        </a:rPr>
                        <a:t>Elaborer un budget prévisionnel et suivre l’exécution budgétaire</a:t>
                      </a:r>
                    </a:p>
                    <a:p>
                      <a:pPr algn="just">
                        <a:lnSpc>
                          <a:spcPct val="107000"/>
                        </a:lnSpc>
                        <a:spcAft>
                          <a:spcPts val="0"/>
                        </a:spcAft>
                      </a:pPr>
                      <a:r>
                        <a:rPr lang="fr-FR" sz="1600" dirty="0">
                          <a:effectLst/>
                        </a:rPr>
                        <a:t>Suivre les engagements de dépenses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22063" marR="22063" marT="0" marB="0">
                    <a:solidFill>
                      <a:srgbClr val="EDEFE8"/>
                    </a:solidFill>
                  </a:tcPr>
                </a:tc>
                <a:extLst>
                  <a:ext uri="{0D108BD9-81ED-4DB2-BD59-A6C34878D82A}">
                    <a16:rowId xmlns:a16="http://schemas.microsoft.com/office/drawing/2014/main" val="481330060"/>
                  </a:ext>
                </a:extLst>
              </a:tr>
            </a:tbl>
          </a:graphicData>
        </a:graphic>
      </p:graphicFrame>
      <p:sp>
        <p:nvSpPr>
          <p:cNvPr id="13" name="ZoneTexte 12">
            <a:extLst>
              <a:ext uri="{FF2B5EF4-FFF2-40B4-BE49-F238E27FC236}">
                <a16:creationId xmlns:a16="http://schemas.microsoft.com/office/drawing/2014/main" id="{9195499F-EF3D-4017-92A2-8DA55616ADF2}"/>
              </a:ext>
            </a:extLst>
          </p:cNvPr>
          <p:cNvSpPr txBox="1"/>
          <p:nvPr/>
        </p:nvSpPr>
        <p:spPr>
          <a:xfrm>
            <a:off x="813700" y="1026654"/>
            <a:ext cx="5075853" cy="369332"/>
          </a:xfrm>
          <a:prstGeom prst="rect">
            <a:avLst/>
          </a:prstGeom>
          <a:noFill/>
        </p:spPr>
        <p:txBody>
          <a:bodyPr wrap="square" rtlCol="0">
            <a:spAutoFit/>
          </a:bodyPr>
          <a:lstStyle/>
          <a:p>
            <a:pPr marL="285750" indent="-285750">
              <a:buSzPct val="140000"/>
              <a:buFont typeface="Wingdings" panose="05000000000000000000" pitchFamily="2" charset="2"/>
              <a:buChar char="v"/>
            </a:pPr>
            <a:r>
              <a:rPr lang="fr-FR" sz="1800" b="1" dirty="0">
                <a:solidFill>
                  <a:schemeClr val="accent1">
                    <a:lumMod val="50000"/>
                  </a:schemeClr>
                </a:solidFill>
                <a:effectLst/>
                <a:latin typeface="+mj-lt"/>
                <a:ea typeface="Arial" panose="020B0604020202020204" pitchFamily="34" charset="0"/>
                <a:cs typeface="Calibri" panose="020F0502020204030204" pitchFamily="34" charset="0"/>
              </a:rPr>
              <a:t> </a:t>
            </a:r>
            <a:r>
              <a:rPr lang="fr-FR" sz="1600" b="1" dirty="0">
                <a:solidFill>
                  <a:schemeClr val="accent1">
                    <a:lumMod val="50000"/>
                  </a:schemeClr>
                </a:solidFill>
                <a:effectLst/>
                <a:latin typeface="+mj-lt"/>
                <a:ea typeface="Arial" panose="020B0604020202020204" pitchFamily="34" charset="0"/>
                <a:cs typeface="Calibri" panose="020F0502020204030204" pitchFamily="34" charset="0"/>
              </a:rPr>
              <a:t>Gestion administrative du relais</a:t>
            </a:r>
            <a:endParaRPr lang="fr-FR" sz="1600" dirty="0"/>
          </a:p>
        </p:txBody>
      </p:sp>
    </p:spTree>
    <p:extLst>
      <p:ext uri="{BB962C8B-B14F-4D97-AF65-F5344CB8AC3E}">
        <p14:creationId xmlns:p14="http://schemas.microsoft.com/office/powerpoint/2010/main" val="1322352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949066" y="2259449"/>
            <a:ext cx="10293869" cy="2339102"/>
          </a:xfrm>
          <a:prstGeom prst="rect">
            <a:avLst/>
          </a:prstGeom>
          <a:noFill/>
        </p:spPr>
        <p:txBody>
          <a:bodyPr wrap="square" rtlCol="0">
            <a:spAutoFit/>
          </a:bodyPr>
          <a:lstStyle/>
          <a:p>
            <a:pPr algn="ctr"/>
            <a:r>
              <a:rPr lang="fr-FR" sz="2500" b="1" dirty="0"/>
              <a:t>MISSIONS RENFORCEES</a:t>
            </a:r>
          </a:p>
          <a:p>
            <a:pPr algn="ctr"/>
            <a:endParaRPr lang="fr-FR" sz="2500" b="1" dirty="0"/>
          </a:p>
          <a:p>
            <a:pPr algn="just"/>
            <a:r>
              <a:rPr lang="fr-FR" sz="1600" dirty="0">
                <a:solidFill>
                  <a:srgbClr val="000000"/>
                </a:solidFill>
                <a:effectLst/>
                <a:latin typeface="+mj-lt"/>
                <a:ea typeface="Arial" panose="020B0604020202020204" pitchFamily="34" charset="0"/>
                <a:cs typeface="Calibri" panose="020F0502020204030204" pitchFamily="34" charset="0"/>
              </a:rPr>
              <a:t>L’engagement dans une mission renforcée est également inscrit au sein du projet de fonctionnement. En effet, en complément des missions « socles », en lien avec le diagnostic de territoire et dans une démarche pluriannuelle de préférence, le RPE a la possibilité de s’engager dans une ou plusieurs des trois missions renforcées. </a:t>
            </a:r>
          </a:p>
          <a:p>
            <a:pPr algn="just"/>
            <a:endParaRPr lang="fr-FR" sz="1600" dirty="0">
              <a:solidFill>
                <a:srgbClr val="000000"/>
              </a:solidFill>
              <a:latin typeface="+mj-lt"/>
              <a:ea typeface="Calibri" panose="020F0502020204030204" pitchFamily="34" charset="0"/>
              <a:cs typeface="Calibri" panose="020F0502020204030204" pitchFamily="34" charset="0"/>
            </a:endParaRPr>
          </a:p>
          <a:p>
            <a:pPr algn="just"/>
            <a:r>
              <a:rPr lang="fr-FR" sz="1600" dirty="0">
                <a:solidFill>
                  <a:srgbClr val="000000"/>
                </a:solidFill>
                <a:effectLst/>
                <a:latin typeface="+mj-lt"/>
                <a:ea typeface="Arial" panose="020B0604020202020204" pitchFamily="34" charset="0"/>
                <a:cs typeface="Calibri" panose="020F0502020204030204" pitchFamily="34" charset="0"/>
              </a:rPr>
              <a:t>L’engagement dans une mission renforcée permet, en cas d’atteinte des indicateurs fixés nationalement, d’ouvrir droit à un financement supplémentaire (3 000 €) selon les conditions fixées par circulaire de la </a:t>
            </a:r>
            <a:r>
              <a:rPr lang="fr-FR" sz="1600" dirty="0" err="1">
                <a:solidFill>
                  <a:srgbClr val="000000"/>
                </a:solidFill>
                <a:effectLst/>
                <a:latin typeface="+mj-lt"/>
                <a:ea typeface="Arial" panose="020B0604020202020204" pitchFamily="34" charset="0"/>
                <a:cs typeface="Calibri" panose="020F0502020204030204" pitchFamily="34" charset="0"/>
              </a:rPr>
              <a:t>Cnaf</a:t>
            </a:r>
            <a:r>
              <a:rPr lang="fr-FR" sz="1600" dirty="0">
                <a:solidFill>
                  <a:srgbClr val="000000"/>
                </a:solidFill>
                <a:effectLst/>
                <a:latin typeface="+mj-lt"/>
                <a:ea typeface="Arial" panose="020B0604020202020204" pitchFamily="34" charset="0"/>
                <a:cs typeface="Calibri" panose="020F0502020204030204" pitchFamily="34" charset="0"/>
              </a:rPr>
              <a:t>. </a:t>
            </a:r>
          </a:p>
        </p:txBody>
      </p:sp>
    </p:spTree>
    <p:extLst>
      <p:ext uri="{BB962C8B-B14F-4D97-AF65-F5344CB8AC3E}">
        <p14:creationId xmlns:p14="http://schemas.microsoft.com/office/powerpoint/2010/main" val="4053232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4" name="Tableau 4">
            <a:extLst>
              <a:ext uri="{FF2B5EF4-FFF2-40B4-BE49-F238E27FC236}">
                <a16:creationId xmlns:a16="http://schemas.microsoft.com/office/drawing/2014/main" id="{A805B989-6CAB-44F4-A68A-CE8F5E42B062}"/>
              </a:ext>
            </a:extLst>
          </p:cNvPr>
          <p:cNvGraphicFramePr>
            <a:graphicFrameLocks noGrp="1"/>
          </p:cNvGraphicFramePr>
          <p:nvPr>
            <p:extLst>
              <p:ext uri="{D42A27DB-BD31-4B8C-83A1-F6EECF244321}">
                <p14:modId xmlns:p14="http://schemas.microsoft.com/office/powerpoint/2010/main" val="2805379122"/>
              </p:ext>
            </p:extLst>
          </p:nvPr>
        </p:nvGraphicFramePr>
        <p:xfrm>
          <a:off x="1516855" y="1470799"/>
          <a:ext cx="9158290" cy="3916402"/>
        </p:xfrm>
        <a:graphic>
          <a:graphicData uri="http://schemas.openxmlformats.org/drawingml/2006/table">
            <a:tbl>
              <a:tblPr firstRow="1" bandRow="1">
                <a:tableStyleId>{3C2FFA5D-87B4-456A-9821-1D502468CF0F}</a:tableStyleId>
              </a:tblPr>
              <a:tblGrid>
                <a:gridCol w="4629215">
                  <a:extLst>
                    <a:ext uri="{9D8B030D-6E8A-4147-A177-3AD203B41FA5}">
                      <a16:colId xmlns:a16="http://schemas.microsoft.com/office/drawing/2014/main" val="1827699037"/>
                    </a:ext>
                  </a:extLst>
                </a:gridCol>
                <a:gridCol w="4529075">
                  <a:extLst>
                    <a:ext uri="{9D8B030D-6E8A-4147-A177-3AD203B41FA5}">
                      <a16:colId xmlns:a16="http://schemas.microsoft.com/office/drawing/2014/main" val="405605989"/>
                    </a:ext>
                  </a:extLst>
                </a:gridCol>
              </a:tblGrid>
              <a:tr h="424727">
                <a:tc>
                  <a:txBody>
                    <a:bodyPr/>
                    <a:lstStyle/>
                    <a:p>
                      <a:pPr algn="ctr"/>
                      <a:r>
                        <a:rPr lang="fr-FR" sz="1800" b="1" cap="all" spc="60" dirty="0">
                          <a:solidFill>
                            <a:schemeClr val="bg1"/>
                          </a:solidFill>
                        </a:rPr>
                        <a:t>Avant</a:t>
                      </a:r>
                    </a:p>
                  </a:txBody>
                  <a:tcPr marL="97764" marR="97764" marT="84542" marB="84542" anchor="b"/>
                </a:tc>
                <a:tc>
                  <a:txBody>
                    <a:bodyPr/>
                    <a:lstStyle/>
                    <a:p>
                      <a:pPr algn="ctr"/>
                      <a:r>
                        <a:rPr lang="fr-FR" sz="1800" b="1" cap="all" spc="60" dirty="0">
                          <a:solidFill>
                            <a:schemeClr val="bg1"/>
                          </a:solidFill>
                        </a:rPr>
                        <a:t>Maintenant</a:t>
                      </a:r>
                    </a:p>
                  </a:txBody>
                  <a:tcPr marL="97764" marR="97764" marT="84542" marB="84542" anchor="b"/>
                </a:tc>
                <a:extLst>
                  <a:ext uri="{0D108BD9-81ED-4DB2-BD59-A6C34878D82A}">
                    <a16:rowId xmlns:a16="http://schemas.microsoft.com/office/drawing/2014/main" val="3262033423"/>
                  </a:ext>
                </a:extLst>
              </a:tr>
              <a:tr h="1342473">
                <a:tc>
                  <a:txBody>
                    <a:bodyPr/>
                    <a:lstStyle/>
                    <a:p>
                      <a:pPr algn="just"/>
                      <a:r>
                        <a:rPr lang="fr-FR" sz="1600" b="0" i="0" u="none" strike="noStrike" kern="1200" baseline="0" dirty="0">
                          <a:solidFill>
                            <a:schemeClr val="dk1"/>
                          </a:solidFill>
                          <a:latin typeface="+mj-lt"/>
                          <a:ea typeface="+mn-ea"/>
                          <a:cs typeface="+mn-cs"/>
                        </a:rPr>
                        <a:t>Renforcer l’accompagnement des familles avec un positionnement central du Ram en « guichet unique d’information » et le traitement des demandes d’accueil des familles formulées directement en ligne sur le site www.mon-enfant.fr</a:t>
                      </a:r>
                      <a:endParaRPr lang="fr-FR" sz="1600" dirty="0">
                        <a:latin typeface="+mj-lt"/>
                      </a:endParaRPr>
                    </a:p>
                  </a:txBody>
                  <a:tcPr marL="97764" marR="97764" marT="97764" marB="84542"/>
                </a:tc>
                <a:tc>
                  <a:txBody>
                    <a:bodyPr/>
                    <a:lstStyle/>
                    <a:p>
                      <a:pPr algn="just"/>
                      <a:r>
                        <a:rPr lang="fr-FR" sz="1600" b="0" dirty="0">
                          <a:solidFill>
                            <a:srgbClr val="000000"/>
                          </a:solidFill>
                          <a:effectLst/>
                          <a:latin typeface="+mj-lt"/>
                          <a:ea typeface="Arial" panose="020B0604020202020204" pitchFamily="34" charset="0"/>
                          <a:cs typeface="Calibri" panose="020F0502020204030204" pitchFamily="34" charset="0"/>
                        </a:rPr>
                        <a:t>Le guichet unique </a:t>
                      </a:r>
                      <a:r>
                        <a:rPr lang="fr-FR" sz="1600" b="0" dirty="0">
                          <a:solidFill>
                            <a:srgbClr val="000000"/>
                          </a:solidFill>
                          <a:effectLst/>
                          <a:latin typeface="+mj-lt"/>
                          <a:ea typeface="Times New Roman" panose="02020603050405020304" pitchFamily="18" charset="0"/>
                          <a:cs typeface="Calibri" panose="020F0502020204030204" pitchFamily="34" charset="0"/>
                        </a:rPr>
                        <a:t>afin de faciliter les démarches des parents et la coordination des acteurs sur le territoire.</a:t>
                      </a:r>
                      <a:endParaRPr lang="fr-FR" sz="1600" b="0" dirty="0">
                        <a:latin typeface="+mj-lt"/>
                      </a:endParaRPr>
                    </a:p>
                  </a:txBody>
                  <a:tcPr marL="97764" marR="97764" marT="97764" marB="84542"/>
                </a:tc>
                <a:extLst>
                  <a:ext uri="{0D108BD9-81ED-4DB2-BD59-A6C34878D82A}">
                    <a16:rowId xmlns:a16="http://schemas.microsoft.com/office/drawing/2014/main" val="2606847986"/>
                  </a:ext>
                </a:extLst>
              </a:tr>
              <a:tr h="641765">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a:solidFill>
                            <a:schemeClr val="dk1"/>
                          </a:solidFill>
                          <a:latin typeface="+mj-lt"/>
                          <a:ea typeface="+mn-ea"/>
                          <a:cs typeface="+mn-cs"/>
                        </a:rPr>
                        <a:t>Promouvoir l’activité des assistants maternels en améliorant leur employabilité</a:t>
                      </a:r>
                      <a:endParaRPr lang="fr-FR" sz="1600" kern="1200" cap="none" spc="0" dirty="0">
                        <a:solidFill>
                          <a:schemeClr val="tx1"/>
                        </a:solidFill>
                        <a:effectLst/>
                        <a:latin typeface="+mj-lt"/>
                        <a:ea typeface="+mn-ea"/>
                        <a:cs typeface="+mn-cs"/>
                      </a:endParaRPr>
                    </a:p>
                  </a:txBody>
                  <a:tcPr marL="97764" marR="97764" marT="97764" marB="84542"/>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0" dirty="0">
                          <a:solidFill>
                            <a:srgbClr val="000000"/>
                          </a:solidFill>
                          <a:effectLst/>
                          <a:latin typeface="+mj-lt"/>
                          <a:ea typeface="Arial" panose="020B0604020202020204" pitchFamily="34" charset="0"/>
                          <a:cs typeface="Calibri" panose="020F0502020204030204" pitchFamily="34" charset="0"/>
                        </a:rPr>
                        <a:t>L’analyse de la pratique </a:t>
                      </a:r>
                      <a:r>
                        <a:rPr lang="fr-FR" sz="1600" b="0" dirty="0">
                          <a:solidFill>
                            <a:srgbClr val="000000"/>
                          </a:solidFill>
                          <a:effectLst/>
                          <a:latin typeface="+mj-lt"/>
                          <a:ea typeface="Times New Roman" panose="02020603050405020304" pitchFamily="18" charset="0"/>
                          <a:cs typeface="Calibri" panose="020F0502020204030204" pitchFamily="34" charset="0"/>
                        </a:rPr>
                        <a:t>afin de contribuer à l’amélioration continue de l’accueil par les assistants maternels.</a:t>
                      </a:r>
                      <a:endParaRPr lang="fr-FR" sz="1600" b="0" dirty="0">
                        <a:latin typeface="+mj-lt"/>
                      </a:endParaRPr>
                    </a:p>
                  </a:txBody>
                  <a:tcPr marL="97764" marR="97764" marT="97764" marB="84542"/>
                </a:tc>
                <a:extLst>
                  <a:ext uri="{0D108BD9-81ED-4DB2-BD59-A6C34878D82A}">
                    <a16:rowId xmlns:a16="http://schemas.microsoft.com/office/drawing/2014/main" val="888403652"/>
                  </a:ext>
                </a:extLst>
              </a:tr>
              <a:tr h="66217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0" i="0" u="none" strike="noStrike" kern="1200" baseline="0" dirty="0">
                          <a:solidFill>
                            <a:schemeClr val="dk1"/>
                          </a:solidFill>
                          <a:latin typeface="+mj-lt"/>
                          <a:ea typeface="+mn-ea"/>
                          <a:cs typeface="+mn-cs"/>
                        </a:rPr>
                        <a:t>Augmenter les départs en formation continue des assistants maternels</a:t>
                      </a:r>
                      <a:endParaRPr lang="fr-FR" sz="1600" dirty="0">
                        <a:latin typeface="+mj-lt"/>
                      </a:endParaRPr>
                    </a:p>
                  </a:txBody>
                  <a:tcPr marL="97764" marR="97764" marT="97764" marB="84542"/>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0" dirty="0">
                          <a:solidFill>
                            <a:srgbClr val="000000"/>
                          </a:solidFill>
                          <a:effectLst/>
                          <a:latin typeface="+mj-lt"/>
                          <a:ea typeface="Arial" panose="020B0604020202020204" pitchFamily="34" charset="0"/>
                          <a:cs typeface="Calibri" panose="020F0502020204030204" pitchFamily="34" charset="0"/>
                        </a:rPr>
                        <a:t>La promotion renforcée de l’accueil individuel </a:t>
                      </a:r>
                      <a:r>
                        <a:rPr lang="fr-FR" sz="1600" b="0" dirty="0">
                          <a:solidFill>
                            <a:srgbClr val="000000"/>
                          </a:solidFill>
                          <a:effectLst/>
                          <a:latin typeface="+mj-lt"/>
                          <a:ea typeface="Times New Roman" panose="02020603050405020304" pitchFamily="18" charset="0"/>
                          <a:cs typeface="Calibri" panose="020F0502020204030204" pitchFamily="34" charset="0"/>
                        </a:rPr>
                        <a:t>et du métier d’assistant maternel afin de lutter spécifiquement contre la sous activité subie et le manque d’attractivité du métier.</a:t>
                      </a:r>
                      <a:endParaRPr lang="fr-FR" sz="1600" b="0" dirty="0">
                        <a:latin typeface="+mj-lt"/>
                      </a:endParaRPr>
                    </a:p>
                  </a:txBody>
                  <a:tcPr marL="97764" marR="97764" marT="97764" marB="84542"/>
                </a:tc>
                <a:extLst>
                  <a:ext uri="{0D108BD9-81ED-4DB2-BD59-A6C34878D82A}">
                    <a16:rowId xmlns:a16="http://schemas.microsoft.com/office/drawing/2014/main" val="1855484483"/>
                  </a:ext>
                </a:extLst>
              </a:tr>
            </a:tbl>
          </a:graphicData>
        </a:graphic>
      </p:graphicFrame>
    </p:spTree>
    <p:extLst>
      <p:ext uri="{BB962C8B-B14F-4D97-AF65-F5344CB8AC3E}">
        <p14:creationId xmlns:p14="http://schemas.microsoft.com/office/powerpoint/2010/main" val="2831903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11" name="Tableau 10">
            <a:extLst>
              <a:ext uri="{FF2B5EF4-FFF2-40B4-BE49-F238E27FC236}">
                <a16:creationId xmlns:a16="http://schemas.microsoft.com/office/drawing/2014/main" id="{510FC833-1E25-46A9-98D2-83082A07791B}"/>
              </a:ext>
            </a:extLst>
          </p:cNvPr>
          <p:cNvGraphicFramePr>
            <a:graphicFrameLocks noGrp="1"/>
          </p:cNvGraphicFramePr>
          <p:nvPr>
            <p:extLst>
              <p:ext uri="{D42A27DB-BD31-4B8C-83A1-F6EECF244321}">
                <p14:modId xmlns:p14="http://schemas.microsoft.com/office/powerpoint/2010/main" val="4027519830"/>
              </p:ext>
            </p:extLst>
          </p:nvPr>
        </p:nvGraphicFramePr>
        <p:xfrm>
          <a:off x="738426" y="1091681"/>
          <a:ext cx="10715149" cy="4674638"/>
        </p:xfrm>
        <a:graphic>
          <a:graphicData uri="http://schemas.openxmlformats.org/drawingml/2006/table">
            <a:tbl>
              <a:tblPr>
                <a:tableStyleId>{5C22544A-7EE6-4342-B048-85BDC9FD1C3A}</a:tableStyleId>
              </a:tblPr>
              <a:tblGrid>
                <a:gridCol w="10715149">
                  <a:extLst>
                    <a:ext uri="{9D8B030D-6E8A-4147-A177-3AD203B41FA5}">
                      <a16:colId xmlns:a16="http://schemas.microsoft.com/office/drawing/2014/main" val="1082956199"/>
                    </a:ext>
                  </a:extLst>
                </a:gridCol>
              </a:tblGrid>
              <a:tr h="4674638">
                <a:tc>
                  <a:txBody>
                    <a:bodyPr/>
                    <a:lstStyle/>
                    <a:p>
                      <a:pPr algn="l">
                        <a:lnSpc>
                          <a:spcPct val="107000"/>
                        </a:lnSpc>
                        <a:spcBef>
                          <a:spcPts val="0"/>
                        </a:spcBef>
                        <a:spcAft>
                          <a:spcPts val="0"/>
                        </a:spcAft>
                      </a:pPr>
                      <a:r>
                        <a:rPr lang="fr-FR" sz="1600" b="1" u="sng" dirty="0">
                          <a:solidFill>
                            <a:schemeClr val="accent1">
                              <a:lumMod val="50000"/>
                            </a:schemeClr>
                          </a:solidFill>
                          <a:effectLst/>
                        </a:rPr>
                        <a:t>Mission renforcée n°1 : Le RPE guichet unique </a:t>
                      </a:r>
                    </a:p>
                    <a:p>
                      <a:pPr algn="l">
                        <a:lnSpc>
                          <a:spcPct val="107000"/>
                        </a:lnSpc>
                        <a:spcBef>
                          <a:spcPts val="0"/>
                        </a:spcBef>
                        <a:spcAft>
                          <a:spcPts val="0"/>
                        </a:spcAft>
                      </a:pPr>
                      <a:r>
                        <a:rPr lang="fr-FR" sz="1600" dirty="0">
                          <a:effectLst/>
                        </a:rPr>
                        <a:t> </a:t>
                      </a:r>
                    </a:p>
                    <a:p>
                      <a:pPr algn="just">
                        <a:lnSpc>
                          <a:spcPct val="107000"/>
                        </a:lnSpc>
                        <a:spcBef>
                          <a:spcPts val="0"/>
                        </a:spcBef>
                        <a:spcAft>
                          <a:spcPts val="0"/>
                        </a:spcAft>
                      </a:pPr>
                      <a:r>
                        <a:rPr lang="fr-FR" sz="1600" dirty="0">
                          <a:effectLst/>
                        </a:rPr>
                        <a:t>Le RPE informe les parents sur l’ensemble des modes d’accueil et les accompagne dans le choix de l’accueil le mieux adapté à leurs besoins. Cette mission de base peut être renforcée par la centralisation des demandes d’information des familles sur son territoire : il est alors « RPE guichet unique ». A ce titre, le RPE est positionné sur son territoire comme </a:t>
                      </a:r>
                      <a:r>
                        <a:rPr lang="fr-FR" sz="1600" b="1" u="none" dirty="0">
                          <a:effectLst/>
                        </a:rPr>
                        <a:t>l’unique point d’entrée des familles </a:t>
                      </a:r>
                      <a:r>
                        <a:rPr lang="fr-FR" sz="1600" dirty="0">
                          <a:effectLst/>
                        </a:rPr>
                        <a:t>en matière d’information sur l’ensemble des modes d’accueil du territoire. </a:t>
                      </a:r>
                    </a:p>
                    <a:p>
                      <a:pPr algn="just">
                        <a:lnSpc>
                          <a:spcPct val="107000"/>
                        </a:lnSpc>
                        <a:spcBef>
                          <a:spcPts val="0"/>
                        </a:spcBef>
                        <a:spcAft>
                          <a:spcPts val="0"/>
                        </a:spcAft>
                      </a:pPr>
                      <a:endParaRPr lang="fr-FR" sz="800" dirty="0">
                        <a:effectLst/>
                      </a:endParaRPr>
                    </a:p>
                    <a:p>
                      <a:pPr algn="just">
                        <a:lnSpc>
                          <a:spcPct val="107000"/>
                        </a:lnSpc>
                        <a:spcBef>
                          <a:spcPts val="0"/>
                        </a:spcBef>
                        <a:spcAft>
                          <a:spcPts val="0"/>
                        </a:spcAft>
                      </a:pPr>
                      <a:r>
                        <a:rPr lang="fr-FR" sz="1600" dirty="0">
                          <a:effectLst/>
                        </a:rPr>
                        <a:t>Concrètement, dans le cadre cette mission, l’ensemble des familles du territoire en recherche d’un mode d’accueil est orienté vers le RPE guichet unique. Celles-ci se voient proposer un rendez-vous afin : </a:t>
                      </a:r>
                    </a:p>
                    <a:p>
                      <a:pPr marL="895350" lvl="0" indent="-165100" algn="just">
                        <a:lnSpc>
                          <a:spcPct val="107000"/>
                        </a:lnSpc>
                        <a:spcBef>
                          <a:spcPts val="0"/>
                        </a:spcBef>
                        <a:spcAft>
                          <a:spcPts val="0"/>
                        </a:spcAft>
                        <a:buFont typeface=" Arial , sans-serif "/>
                        <a:buChar char="-"/>
                      </a:pPr>
                      <a:r>
                        <a:rPr lang="fr-FR" sz="1600" dirty="0">
                          <a:effectLst/>
                        </a:rPr>
                        <a:t>de cerner leur besoin, </a:t>
                      </a:r>
                    </a:p>
                    <a:p>
                      <a:pPr marL="895350" lvl="0" indent="-165100" algn="just">
                        <a:lnSpc>
                          <a:spcPct val="107000"/>
                        </a:lnSpc>
                        <a:spcBef>
                          <a:spcPts val="0"/>
                        </a:spcBef>
                        <a:spcAft>
                          <a:spcPts val="0"/>
                        </a:spcAft>
                        <a:buFont typeface=" Arial , sans-serif "/>
                        <a:buChar char="-"/>
                      </a:pPr>
                      <a:r>
                        <a:rPr lang="fr-FR" sz="1600" dirty="0">
                          <a:effectLst/>
                        </a:rPr>
                        <a:t>leur présenter l’offre d’accueil existante,</a:t>
                      </a:r>
                    </a:p>
                    <a:p>
                      <a:pPr marL="895350" lvl="0" indent="-165100" algn="just">
                        <a:lnSpc>
                          <a:spcPct val="107000"/>
                        </a:lnSpc>
                        <a:spcBef>
                          <a:spcPts val="0"/>
                        </a:spcBef>
                        <a:spcAft>
                          <a:spcPts val="0"/>
                        </a:spcAft>
                        <a:buFont typeface=" Arial , sans-serif "/>
                        <a:buChar char="-"/>
                      </a:pPr>
                      <a:r>
                        <a:rPr lang="fr-FR" sz="1600" dirty="0">
                          <a:effectLst/>
                        </a:rPr>
                        <a:t>les accompagner dans le choix de la solution la plus adaptée.  </a:t>
                      </a:r>
                    </a:p>
                    <a:p>
                      <a:pPr algn="just">
                        <a:lnSpc>
                          <a:spcPct val="107000"/>
                        </a:lnSpc>
                        <a:spcBef>
                          <a:spcPts val="0"/>
                        </a:spcBef>
                        <a:spcAft>
                          <a:spcPts val="0"/>
                        </a:spcAft>
                      </a:pPr>
                      <a:endParaRPr lang="fr-FR" sz="800" dirty="0">
                        <a:effectLst/>
                      </a:endParaRPr>
                    </a:p>
                    <a:p>
                      <a:pPr algn="just">
                        <a:lnSpc>
                          <a:spcPct val="107000"/>
                        </a:lnSpc>
                        <a:spcBef>
                          <a:spcPts val="0"/>
                        </a:spcBef>
                        <a:spcAft>
                          <a:spcPts val="0"/>
                        </a:spcAft>
                      </a:pPr>
                      <a:r>
                        <a:rPr lang="fr-FR" sz="1600" dirty="0">
                          <a:effectLst/>
                        </a:rPr>
                        <a:t>Le RPE guichet unique peut en outre se charger de formaliser les demandes d’accueil pour les parents qui le souhaitent. Dans le cadre du parcours de recherche d’un mode d’accueil, il assure enfin un suivi des solutions trouvées par les familles.</a:t>
                      </a:r>
                    </a:p>
                    <a:p>
                      <a:pPr algn="just">
                        <a:lnSpc>
                          <a:spcPct val="107000"/>
                        </a:lnSpc>
                        <a:spcBef>
                          <a:spcPts val="0"/>
                        </a:spcBef>
                        <a:spcAft>
                          <a:spcPts val="0"/>
                        </a:spcAft>
                      </a:pPr>
                      <a:endParaRPr lang="fr-FR" sz="800" dirty="0">
                        <a:effectLst/>
                      </a:endParaRPr>
                    </a:p>
                    <a:p>
                      <a:pPr algn="just">
                        <a:lnSpc>
                          <a:spcPct val="107000"/>
                        </a:lnSpc>
                        <a:spcBef>
                          <a:spcPts val="0"/>
                        </a:spcBef>
                        <a:spcAft>
                          <a:spcPts val="0"/>
                        </a:spcAft>
                      </a:pPr>
                      <a:r>
                        <a:rPr lang="fr-FR" sz="1600" dirty="0">
                          <a:effectLst/>
                        </a:rPr>
                        <a:t>Sur son territoire, le RPE guichet unique constitue également l’unique lieu d’information (« LINF ») référencé sur le site monenfant.fr pour recevoir l’ensemble des demandes effectuées en ligne par les familles. Il est donc chargé de répondre à l’ensemble de ces demandes en proposant rapidement un rendez-vous aux parents.</a:t>
                      </a:r>
                    </a:p>
                  </a:txBody>
                  <a:tcPr marL="49727" marR="49727" marT="0" marB="0">
                    <a:noFill/>
                  </a:tcPr>
                </a:tc>
                <a:extLst>
                  <a:ext uri="{0D108BD9-81ED-4DB2-BD59-A6C34878D82A}">
                    <a16:rowId xmlns:a16="http://schemas.microsoft.com/office/drawing/2014/main" val="614606378"/>
                  </a:ext>
                </a:extLst>
              </a:tr>
            </a:tbl>
          </a:graphicData>
        </a:graphic>
      </p:graphicFrame>
    </p:spTree>
    <p:extLst>
      <p:ext uri="{BB962C8B-B14F-4D97-AF65-F5344CB8AC3E}">
        <p14:creationId xmlns:p14="http://schemas.microsoft.com/office/powerpoint/2010/main" val="876450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12" name="Tableau 11">
            <a:extLst>
              <a:ext uri="{FF2B5EF4-FFF2-40B4-BE49-F238E27FC236}">
                <a16:creationId xmlns:a16="http://schemas.microsoft.com/office/drawing/2014/main" id="{1903C143-B575-4796-A5E9-565DD67E8392}"/>
              </a:ext>
            </a:extLst>
          </p:cNvPr>
          <p:cNvGraphicFramePr>
            <a:graphicFrameLocks noGrp="1"/>
          </p:cNvGraphicFramePr>
          <p:nvPr>
            <p:extLst>
              <p:ext uri="{D42A27DB-BD31-4B8C-83A1-F6EECF244321}">
                <p14:modId xmlns:p14="http://schemas.microsoft.com/office/powerpoint/2010/main" val="973588457"/>
              </p:ext>
            </p:extLst>
          </p:nvPr>
        </p:nvGraphicFramePr>
        <p:xfrm>
          <a:off x="738426" y="1251000"/>
          <a:ext cx="10715149" cy="4356000"/>
        </p:xfrm>
        <a:graphic>
          <a:graphicData uri="http://schemas.openxmlformats.org/drawingml/2006/table">
            <a:tbl>
              <a:tblPr>
                <a:tableStyleId>{5C22544A-7EE6-4342-B048-85BDC9FD1C3A}</a:tableStyleId>
              </a:tblPr>
              <a:tblGrid>
                <a:gridCol w="10715149">
                  <a:extLst>
                    <a:ext uri="{9D8B030D-6E8A-4147-A177-3AD203B41FA5}">
                      <a16:colId xmlns:a16="http://schemas.microsoft.com/office/drawing/2014/main" val="1082956199"/>
                    </a:ext>
                  </a:extLst>
                </a:gridCol>
              </a:tblGrid>
              <a:tr h="4356000">
                <a:tc>
                  <a:txBody>
                    <a:bodyPr/>
                    <a:lstStyle/>
                    <a:p>
                      <a:pPr algn="just">
                        <a:lnSpc>
                          <a:spcPct val="107000"/>
                        </a:lnSpc>
                        <a:spcBef>
                          <a:spcPts val="0"/>
                        </a:spcBef>
                        <a:spcAft>
                          <a:spcPts val="0"/>
                        </a:spcAft>
                      </a:pPr>
                      <a:endParaRPr lang="fr-FR" sz="800" dirty="0">
                        <a:effectLst/>
                      </a:endParaRPr>
                    </a:p>
                    <a:p>
                      <a:pPr algn="just">
                        <a:lnSpc>
                          <a:spcPct val="107000"/>
                        </a:lnSpc>
                        <a:spcBef>
                          <a:spcPts val="0"/>
                        </a:spcBef>
                        <a:spcAft>
                          <a:spcPts val="0"/>
                        </a:spcAft>
                      </a:pPr>
                      <a:r>
                        <a:rPr lang="fr-FR" sz="1600" dirty="0">
                          <a:effectLst/>
                        </a:rPr>
                        <a:t>La mise en œuvre de cette mission renforcée exige nécessairement l’établissement d’un partenariat, d’une coordination et d’un travail en réseau avec l’ensemble des acteurs locaux (gestionnaires d’</a:t>
                      </a:r>
                      <a:r>
                        <a:rPr lang="fr-FR" sz="1600" dirty="0" err="1">
                          <a:effectLst/>
                        </a:rPr>
                        <a:t>Eaje</a:t>
                      </a:r>
                      <a:r>
                        <a:rPr lang="fr-FR" sz="1600" dirty="0">
                          <a:effectLst/>
                        </a:rPr>
                        <a:t>, élus, service petite enfance, professionnels de l’accueil individuel, etc.). Il est notamment recommandé que le </a:t>
                      </a:r>
                      <a:r>
                        <a:rPr lang="fr-FR" sz="1600" dirty="0" err="1">
                          <a:effectLst/>
                        </a:rPr>
                        <a:t>Rpe</a:t>
                      </a:r>
                      <a:r>
                        <a:rPr lang="fr-FR" sz="1600" dirty="0">
                          <a:effectLst/>
                        </a:rPr>
                        <a:t> guichet unique participe aux commissions d’attribution des places lorsqu’elles existent sur son territoire. Ainsi, le choix de positionner le </a:t>
                      </a:r>
                      <a:r>
                        <a:rPr lang="fr-FR" sz="1600" dirty="0" err="1">
                          <a:effectLst/>
                        </a:rPr>
                        <a:t>Rpe</a:t>
                      </a:r>
                      <a:r>
                        <a:rPr lang="fr-FR" sz="1600" dirty="0">
                          <a:effectLst/>
                        </a:rPr>
                        <a:t> en tant que guichet unique doit tenir compte du contexte local et faire l’objet d’une concertation avec l’ensemble des acteurs du secteur sur le territoire. Ce choix local s’appuie sur la vision globale du </a:t>
                      </a:r>
                      <a:r>
                        <a:rPr lang="fr-FR" sz="1600" dirty="0" err="1">
                          <a:effectLst/>
                        </a:rPr>
                        <a:t>Rpe</a:t>
                      </a:r>
                      <a:r>
                        <a:rPr lang="fr-FR" sz="1600" dirty="0">
                          <a:effectLst/>
                        </a:rPr>
                        <a:t> vis-à-vis de l’offre d’accueil existante (individuelle et collective), légitime son rôle en matière d’information des usagers et renforce sa capacité à orienter les familles vers les modes d’accueil correspondant à leurs besoins et dans le respect de leur préférence. </a:t>
                      </a:r>
                    </a:p>
                    <a:p>
                      <a:pPr algn="just">
                        <a:lnSpc>
                          <a:spcPct val="107000"/>
                        </a:lnSpc>
                        <a:spcBef>
                          <a:spcPts val="0"/>
                        </a:spcBef>
                        <a:spcAft>
                          <a:spcPts val="0"/>
                        </a:spcAft>
                      </a:pPr>
                      <a:endParaRPr lang="fr-FR" sz="800" dirty="0">
                        <a:effectLst/>
                      </a:endParaRPr>
                    </a:p>
                    <a:p>
                      <a:pPr algn="just">
                        <a:lnSpc>
                          <a:spcPct val="107000"/>
                        </a:lnSpc>
                        <a:spcBef>
                          <a:spcPts val="0"/>
                        </a:spcBef>
                        <a:spcAft>
                          <a:spcPts val="0"/>
                        </a:spcAft>
                      </a:pPr>
                      <a:r>
                        <a:rPr lang="fr-FR" sz="1600" dirty="0">
                          <a:effectLst/>
                        </a:rPr>
                        <a:t>En somme, cette organisation a pour avantage d’améliorer la visibilité du </a:t>
                      </a:r>
                      <a:r>
                        <a:rPr lang="fr-FR" sz="1600" dirty="0" err="1">
                          <a:effectLst/>
                        </a:rPr>
                        <a:t>Rpe</a:t>
                      </a:r>
                      <a:r>
                        <a:rPr lang="fr-FR" sz="1600" dirty="0">
                          <a:effectLst/>
                        </a:rPr>
                        <a:t> auprès des familles sur le territoire et de simplifier leurs démarches de recherche d’un mode d’accueil en leur donnant la possibilité de s’adresser à un introducteur unique. Enfin, elle permet de mettre en synergie toutes les ressources d’un même territoire. </a:t>
                      </a:r>
                    </a:p>
                    <a:p>
                      <a:pPr algn="just">
                        <a:lnSpc>
                          <a:spcPct val="107000"/>
                        </a:lnSpc>
                        <a:spcBef>
                          <a:spcPts val="0"/>
                        </a:spcBef>
                        <a:spcAft>
                          <a:spcPts val="0"/>
                        </a:spcAft>
                      </a:pPr>
                      <a:r>
                        <a:rPr lang="fr-FR" sz="1600" dirty="0">
                          <a:effectLst/>
                        </a:rPr>
                        <a:t>La réussite de cette mission est attestée par l’atteinte de l’indicateur suivant : </a:t>
                      </a:r>
                    </a:p>
                    <a:p>
                      <a:pPr algn="just">
                        <a:lnSpc>
                          <a:spcPct val="107000"/>
                        </a:lnSpc>
                        <a:spcBef>
                          <a:spcPts val="0"/>
                        </a:spcBef>
                        <a:spcAft>
                          <a:spcPts val="0"/>
                        </a:spcAft>
                      </a:pPr>
                      <a:endParaRPr lang="fr-FR" sz="800" dirty="0">
                        <a:effectLst/>
                      </a:endParaRPr>
                    </a:p>
                    <a:p>
                      <a:pPr marL="342900" lvl="0" indent="-342900" algn="just">
                        <a:lnSpc>
                          <a:spcPct val="107000"/>
                        </a:lnSpc>
                        <a:spcBef>
                          <a:spcPts val="0"/>
                        </a:spcBef>
                        <a:spcAft>
                          <a:spcPts val="0"/>
                        </a:spcAft>
                        <a:buClr>
                          <a:srgbClr val="000000"/>
                        </a:buClr>
                        <a:buFont typeface="Wingdings" panose="05000000000000000000" pitchFamily="2" charset="2"/>
                        <a:buChar char=""/>
                      </a:pPr>
                      <a:r>
                        <a:rPr lang="fr-FR" sz="1600" b="1" dirty="0">
                          <a:effectLst/>
                        </a:rPr>
                        <a:t>Le </a:t>
                      </a:r>
                      <a:r>
                        <a:rPr lang="fr-FR" sz="1600" b="1" dirty="0" err="1">
                          <a:effectLst/>
                        </a:rPr>
                        <a:t>Rpe</a:t>
                      </a:r>
                      <a:r>
                        <a:rPr lang="fr-FR" sz="1600" b="1" dirty="0">
                          <a:effectLst/>
                        </a:rPr>
                        <a:t> est l’unique porte d’entrée des demandes d’information des familles sur les modes d’accueil</a:t>
                      </a:r>
                    </a:p>
                    <a:p>
                      <a:pPr algn="just">
                        <a:lnSpc>
                          <a:spcPct val="107000"/>
                        </a:lnSpc>
                        <a:spcBef>
                          <a:spcPts val="0"/>
                        </a:spcBef>
                        <a:spcAft>
                          <a:spcPts val="0"/>
                        </a:spcAft>
                      </a:pPr>
                      <a:r>
                        <a:rPr lang="fr-FR" sz="1600" dirty="0">
                          <a:effectLst/>
                        </a:rPr>
                        <a:t>En cas de contrôle, la Caf vérifie par tout moyen l’effectivité de :</a:t>
                      </a:r>
                    </a:p>
                    <a:p>
                      <a:pPr marL="895350" lvl="0" indent="-165100" algn="just">
                        <a:lnSpc>
                          <a:spcPct val="107000"/>
                        </a:lnSpc>
                        <a:spcBef>
                          <a:spcPts val="0"/>
                        </a:spcBef>
                        <a:spcAft>
                          <a:spcPts val="0"/>
                        </a:spcAft>
                        <a:buFont typeface=" Arial , sans-serif "/>
                        <a:buChar char="-"/>
                      </a:pPr>
                      <a:r>
                        <a:rPr lang="fr-FR" sz="1600" dirty="0">
                          <a:effectLst/>
                        </a:rPr>
                        <a:t>la centralisation des demandes des familles par le RPE sur le territoire,</a:t>
                      </a:r>
                    </a:p>
                    <a:p>
                      <a:pPr marL="895350" lvl="0" indent="-165100" algn="just">
                        <a:lnSpc>
                          <a:spcPct val="107000"/>
                        </a:lnSpc>
                        <a:spcBef>
                          <a:spcPts val="0"/>
                        </a:spcBef>
                        <a:spcAft>
                          <a:spcPts val="0"/>
                        </a:spcAft>
                        <a:buFont typeface=" Arial , sans-serif "/>
                        <a:buChar char="-"/>
                      </a:pPr>
                      <a:r>
                        <a:rPr lang="fr-FR" sz="1600" dirty="0">
                          <a:effectLst/>
                        </a:rPr>
                        <a:t>l’habilitation sur le site monenfant.fr.</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49727" marR="49727" marT="0" marB="0">
                    <a:noFill/>
                  </a:tcPr>
                </a:tc>
                <a:extLst>
                  <a:ext uri="{0D108BD9-81ED-4DB2-BD59-A6C34878D82A}">
                    <a16:rowId xmlns:a16="http://schemas.microsoft.com/office/drawing/2014/main" val="614606378"/>
                  </a:ext>
                </a:extLst>
              </a:tr>
            </a:tbl>
          </a:graphicData>
        </a:graphic>
      </p:graphicFrame>
    </p:spTree>
    <p:extLst>
      <p:ext uri="{BB962C8B-B14F-4D97-AF65-F5344CB8AC3E}">
        <p14:creationId xmlns:p14="http://schemas.microsoft.com/office/powerpoint/2010/main" val="505486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12" name="Tableau 11">
            <a:extLst>
              <a:ext uri="{FF2B5EF4-FFF2-40B4-BE49-F238E27FC236}">
                <a16:creationId xmlns:a16="http://schemas.microsoft.com/office/drawing/2014/main" id="{CAD5E348-E026-43F4-BDB1-6F0ED4FB414D}"/>
              </a:ext>
            </a:extLst>
          </p:cNvPr>
          <p:cNvGraphicFramePr>
            <a:graphicFrameLocks noGrp="1"/>
          </p:cNvGraphicFramePr>
          <p:nvPr>
            <p:extLst>
              <p:ext uri="{D42A27DB-BD31-4B8C-83A1-F6EECF244321}">
                <p14:modId xmlns:p14="http://schemas.microsoft.com/office/powerpoint/2010/main" val="1545202394"/>
              </p:ext>
            </p:extLst>
          </p:nvPr>
        </p:nvGraphicFramePr>
        <p:xfrm>
          <a:off x="758259" y="919999"/>
          <a:ext cx="10675482" cy="5018003"/>
        </p:xfrm>
        <a:graphic>
          <a:graphicData uri="http://schemas.openxmlformats.org/drawingml/2006/table">
            <a:tbl>
              <a:tblPr>
                <a:tableStyleId>{5C22544A-7EE6-4342-B048-85BDC9FD1C3A}</a:tableStyleId>
              </a:tblPr>
              <a:tblGrid>
                <a:gridCol w="10675482">
                  <a:extLst>
                    <a:ext uri="{9D8B030D-6E8A-4147-A177-3AD203B41FA5}">
                      <a16:colId xmlns:a16="http://schemas.microsoft.com/office/drawing/2014/main" val="3006990515"/>
                    </a:ext>
                  </a:extLst>
                </a:gridCol>
              </a:tblGrid>
              <a:tr h="5018003">
                <a:tc>
                  <a:txBody>
                    <a:bodyPr/>
                    <a:lstStyle/>
                    <a:p>
                      <a:pPr algn="l">
                        <a:lnSpc>
                          <a:spcPct val="107000"/>
                        </a:lnSpc>
                        <a:spcBef>
                          <a:spcPts val="200"/>
                        </a:spcBef>
                      </a:pPr>
                      <a:r>
                        <a:rPr lang="fr-FR" sz="1600" b="1" u="sng" dirty="0">
                          <a:solidFill>
                            <a:schemeClr val="accent1">
                              <a:lumMod val="50000"/>
                            </a:schemeClr>
                          </a:solidFill>
                          <a:effectLst/>
                        </a:rPr>
                        <a:t>Mission renforcée n°2 : L’analyse de la pratique</a:t>
                      </a:r>
                    </a:p>
                    <a:p>
                      <a:pPr algn="just">
                        <a:lnSpc>
                          <a:spcPct val="107000"/>
                        </a:lnSpc>
                        <a:spcAft>
                          <a:spcPts val="0"/>
                        </a:spcAft>
                      </a:pPr>
                      <a:r>
                        <a:rPr lang="fr-FR" sz="1600" dirty="0">
                          <a:effectLst/>
                        </a:rPr>
                        <a:t> </a:t>
                      </a:r>
                    </a:p>
                    <a:p>
                      <a:pPr algn="just">
                        <a:lnSpc>
                          <a:spcPct val="107000"/>
                        </a:lnSpc>
                        <a:spcAft>
                          <a:spcPts val="0"/>
                        </a:spcAft>
                      </a:pPr>
                      <a:r>
                        <a:rPr lang="fr-FR" sz="1600" dirty="0">
                          <a:effectLst/>
                        </a:rPr>
                        <a:t>Les assistants maternels et les gardes d’enfants à domicile sont confrontés au quotidien à des situations professionnelles qui nécessitent de prendre du recul et d’analyser leurs pratiques. Le rapport du HCFEA relatif au pilotage de la qualité affective, éducative et sociale de l’accueil du jeune enfant remis au Gouvernement le 25 avril 2019 suggère que des </a:t>
                      </a:r>
                      <a:r>
                        <a:rPr lang="fr-FR" sz="1600" dirty="0" err="1">
                          <a:effectLst/>
                        </a:rPr>
                        <a:t>Rpe</a:t>
                      </a:r>
                      <a:r>
                        <a:rPr lang="fr-FR" sz="1600" dirty="0">
                          <a:effectLst/>
                        </a:rPr>
                        <a:t> organisent des temps d’analyse et d’enrichissement des pratiques. La branche Famille identifie et finance cette mission renforcée pour encourager et initier ces pratiques sur les territoires. </a:t>
                      </a:r>
                    </a:p>
                    <a:p>
                      <a:pPr algn="just">
                        <a:lnSpc>
                          <a:spcPct val="107000"/>
                        </a:lnSpc>
                        <a:spcAft>
                          <a:spcPts val="0"/>
                        </a:spcAft>
                      </a:pPr>
                      <a:r>
                        <a:rPr lang="fr-FR" sz="1600" dirty="0">
                          <a:effectLst/>
                        </a:rPr>
                        <a:t> </a:t>
                      </a:r>
                    </a:p>
                    <a:p>
                      <a:pPr algn="just">
                        <a:lnSpc>
                          <a:spcPct val="107000"/>
                        </a:lnSpc>
                        <a:spcAft>
                          <a:spcPts val="0"/>
                        </a:spcAft>
                      </a:pPr>
                      <a:r>
                        <a:rPr lang="fr-FR" sz="1600" dirty="0">
                          <a:effectLst/>
                        </a:rPr>
                        <a:t>Ainsi, le </a:t>
                      </a:r>
                      <a:r>
                        <a:rPr lang="fr-FR" sz="1600" dirty="0" err="1">
                          <a:effectLst/>
                        </a:rPr>
                        <a:t>Rpe</a:t>
                      </a:r>
                      <a:r>
                        <a:rPr lang="fr-FR" sz="1600" dirty="0">
                          <a:effectLst/>
                        </a:rPr>
                        <a:t> peut, dans le cadre des missions renforcées, faire le choix d’accentuer sa mission d’accompagnement à la professionnalisation et d’amélioration des pratiques professionnelles en organisant des groupes d’analyse de la pratique à destination des professionnels. Ces temps doivent permettre aux professionnels d’échanger dans un climat de confiance et en toute confidentialité sur des problématiques qu’ils rencontrent au quotidien. Ces ateliers sont animés par un intervenant extérieur spécialisé (un psychologue ou un psychothérapeute par exemple). L’animateur du </a:t>
                      </a:r>
                      <a:r>
                        <a:rPr lang="fr-FR" sz="1600" dirty="0" err="1">
                          <a:effectLst/>
                        </a:rPr>
                        <a:t>Rpe</a:t>
                      </a:r>
                      <a:r>
                        <a:rPr lang="fr-FR" sz="1600" dirty="0">
                          <a:effectLst/>
                        </a:rPr>
                        <a:t> joue alors le rôle de facilitateur en gérant la partie logistique (choix de la salle, des dates, inscription des professionnels) en lien avec l’intervenant. Toutefois, il ne doit pas participer aux séances, réservées aux professionnels de l’accueil individuel en exercice. </a:t>
                      </a:r>
                    </a:p>
                    <a:p>
                      <a:pPr algn="just">
                        <a:lnSpc>
                          <a:spcPct val="107000"/>
                        </a:lnSpc>
                        <a:spcAft>
                          <a:spcPts val="0"/>
                        </a:spcAft>
                      </a:pPr>
                      <a:r>
                        <a:rPr lang="fr-FR" sz="1600" dirty="0">
                          <a:effectLst/>
                        </a:rPr>
                        <a:t> </a:t>
                      </a:r>
                    </a:p>
                    <a:p>
                      <a:pPr algn="just">
                        <a:lnSpc>
                          <a:spcPct val="107000"/>
                        </a:lnSpc>
                        <a:spcAft>
                          <a:spcPts val="0"/>
                        </a:spcAft>
                      </a:pPr>
                      <a:r>
                        <a:rPr lang="fr-FR" sz="1600" dirty="0">
                          <a:effectLst/>
                        </a:rPr>
                        <a:t>Selon les besoins et l’organisation sur le territoire, les séances d’analyse de la pratique peuvent être organisées sur ou en dehors du temps de travail des assistants maternels. Lorsque les séances sont organisées sur le temps de travail, le </a:t>
                      </a:r>
                      <a:r>
                        <a:rPr lang="fr-FR" sz="1600" dirty="0" err="1">
                          <a:effectLst/>
                        </a:rPr>
                        <a:t>Rpe</a:t>
                      </a:r>
                      <a:r>
                        <a:rPr lang="fr-FR" sz="1600" dirty="0">
                          <a:effectLst/>
                        </a:rPr>
                        <a:t> favorisera utilement, avec le réseau local des modes d’accueil, des propositions d’accueil alternatives aux parents qui en font la demande.</a:t>
                      </a:r>
                    </a:p>
                  </a:txBody>
                  <a:tcPr marL="58055" marR="58055" marT="0" marB="0">
                    <a:noFill/>
                  </a:tcPr>
                </a:tc>
                <a:extLst>
                  <a:ext uri="{0D108BD9-81ED-4DB2-BD59-A6C34878D82A}">
                    <a16:rowId xmlns:a16="http://schemas.microsoft.com/office/drawing/2014/main" val="3448858197"/>
                  </a:ext>
                </a:extLst>
              </a:tr>
            </a:tbl>
          </a:graphicData>
        </a:graphic>
      </p:graphicFrame>
    </p:spTree>
    <p:extLst>
      <p:ext uri="{BB962C8B-B14F-4D97-AF65-F5344CB8AC3E}">
        <p14:creationId xmlns:p14="http://schemas.microsoft.com/office/powerpoint/2010/main" val="451670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11" name="Tableau 10">
            <a:extLst>
              <a:ext uri="{FF2B5EF4-FFF2-40B4-BE49-F238E27FC236}">
                <a16:creationId xmlns:a16="http://schemas.microsoft.com/office/drawing/2014/main" id="{B89DD2F1-EFA7-4C26-9A8D-F957F95D97E6}"/>
              </a:ext>
            </a:extLst>
          </p:cNvPr>
          <p:cNvGraphicFramePr>
            <a:graphicFrameLocks noGrp="1"/>
          </p:cNvGraphicFramePr>
          <p:nvPr>
            <p:extLst>
              <p:ext uri="{D42A27DB-BD31-4B8C-83A1-F6EECF244321}">
                <p14:modId xmlns:p14="http://schemas.microsoft.com/office/powerpoint/2010/main" val="3155590429"/>
              </p:ext>
            </p:extLst>
          </p:nvPr>
        </p:nvGraphicFramePr>
        <p:xfrm>
          <a:off x="799075" y="1897380"/>
          <a:ext cx="10593851" cy="3122105"/>
        </p:xfrm>
        <a:graphic>
          <a:graphicData uri="http://schemas.openxmlformats.org/drawingml/2006/table">
            <a:tbl>
              <a:tblPr>
                <a:tableStyleId>{5C22544A-7EE6-4342-B048-85BDC9FD1C3A}</a:tableStyleId>
              </a:tblPr>
              <a:tblGrid>
                <a:gridCol w="10593851">
                  <a:extLst>
                    <a:ext uri="{9D8B030D-6E8A-4147-A177-3AD203B41FA5}">
                      <a16:colId xmlns:a16="http://schemas.microsoft.com/office/drawing/2014/main" val="3006990515"/>
                    </a:ext>
                  </a:extLst>
                </a:gridCol>
              </a:tblGrid>
              <a:tr h="3063240">
                <a:tc>
                  <a:txBody>
                    <a:bodyPr/>
                    <a:lstStyle/>
                    <a:p>
                      <a:pPr algn="l">
                        <a:lnSpc>
                          <a:spcPct val="107000"/>
                        </a:lnSpc>
                        <a:spcBef>
                          <a:spcPts val="200"/>
                        </a:spcBef>
                      </a:pPr>
                      <a:r>
                        <a:rPr lang="fr-FR" sz="1600" dirty="0">
                          <a:effectLst/>
                        </a:rPr>
                        <a:t>L’organisation de ces séances respecte le cahier des charges suivants : </a:t>
                      </a:r>
                    </a:p>
                    <a:p>
                      <a:pPr marL="714375" lvl="0" indent="-160338" algn="just">
                        <a:lnSpc>
                          <a:spcPct val="107000"/>
                        </a:lnSpc>
                        <a:buFont typeface=" Arial , sans-serif "/>
                        <a:buChar char="-"/>
                      </a:pPr>
                      <a:r>
                        <a:rPr lang="fr-FR" sz="1600" dirty="0">
                          <a:effectLst/>
                        </a:rPr>
                        <a:t>La personne chargée d’animer les séances d’analyse des pratiques professionnelles dispose d’une compétence en la matière et n’est pas chargée du suivi des assistants maternels réunis au titre de la compétence d’agrément du conseil départemental ; </a:t>
                      </a:r>
                    </a:p>
                    <a:p>
                      <a:pPr marL="714375" lvl="0" indent="-160338" algn="just">
                        <a:lnSpc>
                          <a:spcPct val="107000"/>
                        </a:lnSpc>
                        <a:buFont typeface=" Arial , sans-serif "/>
                        <a:buChar char="-"/>
                      </a:pPr>
                      <a:r>
                        <a:rPr lang="fr-FR" sz="1600" dirty="0">
                          <a:effectLst/>
                        </a:rPr>
                        <a:t>Les séances ne peuvent rassembler des groupes de plus de quinze professionnels ;</a:t>
                      </a:r>
                    </a:p>
                    <a:p>
                      <a:pPr marL="714375" lvl="0" indent="-160338" algn="just">
                        <a:lnSpc>
                          <a:spcPct val="107000"/>
                        </a:lnSpc>
                        <a:buFont typeface=" Arial , sans-serif "/>
                        <a:buChar char="-"/>
                      </a:pPr>
                      <a:r>
                        <a:rPr lang="fr-FR" sz="1600" dirty="0">
                          <a:effectLst/>
                        </a:rPr>
                        <a:t>Les participants s’engagent à respecter la confidentialité des échanges ; </a:t>
                      </a:r>
                    </a:p>
                    <a:p>
                      <a:pPr marL="714375" lvl="0" indent="-160338" algn="just">
                        <a:lnSpc>
                          <a:spcPct val="107000"/>
                        </a:lnSpc>
                        <a:spcAft>
                          <a:spcPts val="0"/>
                        </a:spcAft>
                        <a:buFont typeface=" Arial , sans-serif "/>
                        <a:buChar char="-"/>
                      </a:pPr>
                      <a:r>
                        <a:rPr lang="fr-FR" sz="1600" dirty="0">
                          <a:effectLst/>
                        </a:rPr>
                        <a:t>Chaque assistant maternel volontaire bénéficie d’au moins six heures d’analyse de pratique et d’au moins 3 séances dans l’année</a:t>
                      </a:r>
                    </a:p>
                    <a:p>
                      <a:pPr algn="just">
                        <a:lnSpc>
                          <a:spcPct val="107000"/>
                        </a:lnSpc>
                        <a:spcAft>
                          <a:spcPts val="0"/>
                        </a:spcAft>
                      </a:pPr>
                      <a:r>
                        <a:rPr lang="fr-FR" sz="1600" dirty="0">
                          <a:effectLst/>
                        </a:rPr>
                        <a:t> </a:t>
                      </a:r>
                    </a:p>
                    <a:p>
                      <a:pPr algn="just">
                        <a:lnSpc>
                          <a:spcPct val="107000"/>
                        </a:lnSpc>
                        <a:spcAft>
                          <a:spcPts val="0"/>
                        </a:spcAft>
                      </a:pPr>
                      <a:r>
                        <a:rPr lang="fr-FR" sz="1600" dirty="0">
                          <a:effectLst/>
                        </a:rPr>
                        <a:t>La réussite de cette mission est conditionnée à l’atteinte de deux indicateurs : </a:t>
                      </a:r>
                    </a:p>
                    <a:p>
                      <a:pPr marL="714375" indent="-160338" algn="just">
                        <a:lnSpc>
                          <a:spcPct val="107000"/>
                        </a:lnSpc>
                        <a:spcAft>
                          <a:spcPts val="0"/>
                        </a:spcAft>
                      </a:pPr>
                      <a:r>
                        <a:rPr lang="fr-FR" sz="1600" dirty="0">
                          <a:effectLst/>
                        </a:rPr>
                        <a:t> - Au moins 8 assistants maternels différents ont bénéficié d’ateliers d’analyse de la pratique organisés par le RPE</a:t>
                      </a:r>
                    </a:p>
                    <a:p>
                      <a:pPr marL="357188" indent="0" algn="just">
                        <a:lnSpc>
                          <a:spcPct val="107000"/>
                        </a:lnSpc>
                        <a:spcAft>
                          <a:spcPts val="0"/>
                        </a:spcAft>
                      </a:pPr>
                      <a:r>
                        <a:rPr lang="fr-FR" sz="1600" dirty="0">
                          <a:effectLst/>
                        </a:rPr>
                        <a:t>Et</a:t>
                      </a:r>
                    </a:p>
                    <a:p>
                      <a:pPr marL="714375" lvl="0" indent="-160338" algn="just">
                        <a:lnSpc>
                          <a:spcPct val="107000"/>
                        </a:lnSpc>
                        <a:spcAft>
                          <a:spcPts val="0"/>
                        </a:spcAft>
                        <a:buFont typeface=" Arial , sans-serif "/>
                        <a:buNone/>
                      </a:pPr>
                      <a:r>
                        <a:rPr lang="fr-FR" sz="1600" dirty="0">
                          <a:effectLst/>
                        </a:rPr>
                        <a:t>- Le RPE a organisé au moins 6 séances d’analyse de la pratique dans l’année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58055" marR="58055" marT="0" marB="0">
                    <a:noFill/>
                  </a:tcPr>
                </a:tc>
                <a:extLst>
                  <a:ext uri="{0D108BD9-81ED-4DB2-BD59-A6C34878D82A}">
                    <a16:rowId xmlns:a16="http://schemas.microsoft.com/office/drawing/2014/main" val="3448858197"/>
                  </a:ext>
                </a:extLst>
              </a:tr>
            </a:tbl>
          </a:graphicData>
        </a:graphic>
      </p:graphicFrame>
    </p:spTree>
    <p:extLst>
      <p:ext uri="{BB962C8B-B14F-4D97-AF65-F5344CB8AC3E}">
        <p14:creationId xmlns:p14="http://schemas.microsoft.com/office/powerpoint/2010/main" val="242810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1654629" y="999411"/>
            <a:ext cx="8882743" cy="477054"/>
          </a:xfrm>
          <a:prstGeom prst="rect">
            <a:avLst/>
          </a:prstGeom>
          <a:noFill/>
        </p:spPr>
        <p:txBody>
          <a:bodyPr wrap="square" rtlCol="0">
            <a:spAutoFit/>
          </a:bodyPr>
          <a:lstStyle/>
          <a:p>
            <a:pPr algn="ctr"/>
            <a:r>
              <a:rPr lang="fr-FR" sz="2500" b="1" dirty="0"/>
              <a:t>PUBLICS CIBLES</a:t>
            </a:r>
          </a:p>
        </p:txBody>
      </p:sp>
      <p:sp>
        <p:nvSpPr>
          <p:cNvPr id="12" name="ZoneTexte 11">
            <a:extLst>
              <a:ext uri="{FF2B5EF4-FFF2-40B4-BE49-F238E27FC236}">
                <a16:creationId xmlns:a16="http://schemas.microsoft.com/office/drawing/2014/main" id="{533CE2CB-FC04-43CD-8CF7-1ED3B21E4BB8}"/>
              </a:ext>
            </a:extLst>
          </p:cNvPr>
          <p:cNvSpPr txBox="1"/>
          <p:nvPr/>
        </p:nvSpPr>
        <p:spPr>
          <a:xfrm>
            <a:off x="803740" y="2113576"/>
            <a:ext cx="10584520" cy="2630848"/>
          </a:xfrm>
          <a:prstGeom prst="rect">
            <a:avLst/>
          </a:prstGeom>
          <a:noFill/>
        </p:spPr>
        <p:txBody>
          <a:bodyPr wrap="square">
            <a:spAutoFit/>
          </a:bodyPr>
          <a:lstStyle/>
          <a:p>
            <a:pPr algn="just">
              <a:lnSpc>
                <a:spcPct val="115000"/>
              </a:lnSpc>
              <a:spcAft>
                <a:spcPts val="800"/>
              </a:spcAft>
            </a:pPr>
            <a:r>
              <a:rPr lang="fr-FR" sz="1600" dirty="0">
                <a:solidFill>
                  <a:srgbClr val="000000"/>
                </a:solidFill>
                <a:effectLst/>
                <a:latin typeface="+mj-lt"/>
                <a:ea typeface="Times New Roman" panose="02020603050405020304" pitchFamily="18" charset="0"/>
                <a:cs typeface="Calibri" panose="020F0502020204030204" pitchFamily="34" charset="0"/>
              </a:rPr>
              <a:t>Le présent référentiel national décrit les exigences de la branche Famille pour le versement de la prestation de service et encadre les missions des RPE autour de leurs deux principaux publics : </a:t>
            </a:r>
            <a:endParaRPr lang="fr-FR" sz="1600" dirty="0">
              <a:effectLst/>
              <a:latin typeface="+mj-lt"/>
              <a:ea typeface="Calibri" panose="020F0502020204030204" pitchFamily="34" charset="0"/>
              <a:cs typeface="Arial" panose="020B0604020202020204" pitchFamily="34" charset="0"/>
            </a:endParaRPr>
          </a:p>
          <a:p>
            <a:pPr marL="285750" indent="-285750" algn="just">
              <a:lnSpc>
                <a:spcPct val="115000"/>
              </a:lnSpc>
              <a:spcAft>
                <a:spcPts val="800"/>
              </a:spcAft>
              <a:buFontTx/>
              <a:buChar char="-"/>
            </a:pPr>
            <a:r>
              <a:rPr lang="fr-FR" sz="1600" b="1" dirty="0">
                <a:solidFill>
                  <a:srgbClr val="000000"/>
                </a:solidFill>
                <a:effectLst/>
                <a:latin typeface="+mj-lt"/>
                <a:ea typeface="Times New Roman" panose="02020603050405020304" pitchFamily="18" charset="0"/>
                <a:cs typeface="Calibri" panose="020F0502020204030204" pitchFamily="34" charset="0"/>
              </a:rPr>
              <a:t>accompagner les familles</a:t>
            </a:r>
            <a:r>
              <a:rPr lang="fr-FR" sz="1600" dirty="0">
                <a:solidFill>
                  <a:srgbClr val="000000"/>
                </a:solidFill>
                <a:effectLst/>
                <a:latin typeface="+mj-lt"/>
                <a:ea typeface="Times New Roman" panose="02020603050405020304" pitchFamily="18" charset="0"/>
                <a:cs typeface="Calibri" panose="020F0502020204030204" pitchFamily="34" charset="0"/>
              </a:rPr>
              <a:t> dans la recherche d’un mode d’accueil et l’emploi d’un professionnel de l’accueil individuel ;</a:t>
            </a:r>
          </a:p>
          <a:p>
            <a:pPr marL="285750" indent="-285750" algn="just">
              <a:lnSpc>
                <a:spcPct val="115000"/>
              </a:lnSpc>
              <a:spcAft>
                <a:spcPts val="800"/>
              </a:spcAft>
              <a:buFontTx/>
              <a:buChar char="-"/>
            </a:pPr>
            <a:r>
              <a:rPr lang="fr-FR" sz="1600" b="1" dirty="0">
                <a:solidFill>
                  <a:srgbClr val="000000"/>
                </a:solidFill>
                <a:latin typeface="+mj-lt"/>
                <a:ea typeface="Times New Roman" panose="02020603050405020304" pitchFamily="18" charset="0"/>
                <a:cs typeface="Calibri" panose="020F0502020204030204" pitchFamily="34" charset="0"/>
              </a:rPr>
              <a:t>a</a:t>
            </a:r>
            <a:r>
              <a:rPr lang="fr-FR" sz="1600" b="1" dirty="0">
                <a:solidFill>
                  <a:srgbClr val="000000"/>
                </a:solidFill>
                <a:effectLst/>
                <a:latin typeface="+mj-lt"/>
                <a:ea typeface="Times New Roman" panose="02020603050405020304" pitchFamily="18" charset="0"/>
                <a:cs typeface="Calibri" panose="020F0502020204030204" pitchFamily="34" charset="0"/>
              </a:rPr>
              <a:t>ccompagner les professionnels de l’accueil individuel </a:t>
            </a:r>
            <a:r>
              <a:rPr lang="fr-FR" sz="1600" dirty="0">
                <a:solidFill>
                  <a:srgbClr val="000000"/>
                </a:solidFill>
                <a:effectLst/>
                <a:latin typeface="+mj-lt"/>
                <a:ea typeface="Times New Roman" panose="02020603050405020304" pitchFamily="18" charset="0"/>
                <a:cs typeface="Calibri" panose="020F0502020204030204" pitchFamily="34" charset="0"/>
              </a:rPr>
              <a:t>dans leurs pratiques professionnelles et pour leur employabilité. </a:t>
            </a:r>
          </a:p>
          <a:p>
            <a:pPr algn="just">
              <a:lnSpc>
                <a:spcPct val="115000"/>
              </a:lnSpc>
              <a:spcAft>
                <a:spcPts val="800"/>
              </a:spcAft>
            </a:pPr>
            <a:endParaRPr lang="fr-FR" sz="1600" dirty="0">
              <a:solidFill>
                <a:srgbClr val="000000"/>
              </a:solidFill>
              <a:latin typeface="+mj-lt"/>
              <a:ea typeface="Times New Roman" panose="02020603050405020304" pitchFamily="18" charset="0"/>
              <a:cs typeface="Calibri" panose="020F0502020204030204" pitchFamily="34" charset="0"/>
              <a:sym typeface="Wingdings" panose="05000000000000000000" pitchFamily="2" charset="2"/>
            </a:endParaRPr>
          </a:p>
          <a:p>
            <a:pPr algn="just">
              <a:lnSpc>
                <a:spcPct val="115000"/>
              </a:lnSpc>
              <a:spcAft>
                <a:spcPts val="800"/>
              </a:spcAft>
            </a:pPr>
            <a:r>
              <a:rPr lang="fr-FR" sz="2500" b="1" dirty="0">
                <a:solidFill>
                  <a:schemeClr val="accent1">
                    <a:lumMod val="75000"/>
                  </a:schemeClr>
                </a:solidFill>
                <a:latin typeface="+mj-lt"/>
                <a:ea typeface="Times New Roman" panose="02020603050405020304" pitchFamily="18" charset="0"/>
                <a:cs typeface="Calibri" panose="020F0502020204030204" pitchFamily="34" charset="0"/>
                <a:sym typeface="Wingdings" panose="05000000000000000000" pitchFamily="2" charset="2"/>
              </a:rPr>
              <a:t></a:t>
            </a:r>
            <a:r>
              <a:rPr lang="fr-FR" sz="1600" dirty="0">
                <a:solidFill>
                  <a:srgbClr val="000000"/>
                </a:solidFill>
                <a:latin typeface="+mj-lt"/>
                <a:ea typeface="Times New Roman" panose="02020603050405020304" pitchFamily="18" charset="0"/>
                <a:cs typeface="Calibri" panose="020F0502020204030204" pitchFamily="34" charset="0"/>
                <a:sym typeface="Wingdings" panose="05000000000000000000" pitchFamily="2" charset="2"/>
              </a:rPr>
              <a:t> </a:t>
            </a:r>
            <a:r>
              <a:rPr lang="fr-FR" sz="1600" b="1" dirty="0">
                <a:solidFill>
                  <a:srgbClr val="000000"/>
                </a:solidFill>
                <a:latin typeface="+mj-lt"/>
                <a:ea typeface="Times New Roman" panose="02020603050405020304" pitchFamily="18" charset="0"/>
                <a:cs typeface="Calibri" panose="020F0502020204030204" pitchFamily="34" charset="0"/>
                <a:sym typeface="Wingdings" panose="05000000000000000000" pitchFamily="2" charset="2"/>
              </a:rPr>
              <a:t>Aucun changement des publics cibles</a:t>
            </a:r>
            <a:r>
              <a:rPr lang="fr-FR" sz="1600" dirty="0">
                <a:solidFill>
                  <a:srgbClr val="000000"/>
                </a:solidFill>
                <a:latin typeface="+mj-lt"/>
                <a:ea typeface="Times New Roman" panose="02020603050405020304" pitchFamily="18" charset="0"/>
                <a:cs typeface="Calibri" panose="020F0502020204030204" pitchFamily="34" charset="0"/>
                <a:sym typeface="Wingdings" panose="05000000000000000000" pitchFamily="2" charset="2"/>
              </a:rPr>
              <a:t>, sauf que </a:t>
            </a:r>
            <a:r>
              <a:rPr lang="fr-FR" sz="1600" kern="1200" cap="none" spc="0" dirty="0">
                <a:solidFill>
                  <a:schemeClr val="tx1"/>
                </a:solidFill>
                <a:effectLst/>
                <a:latin typeface="+mj-lt"/>
              </a:rPr>
              <a:t>les </a:t>
            </a:r>
            <a:r>
              <a:rPr lang="fr-FR" sz="1600" b="1" kern="1200" cap="none" spc="0" dirty="0">
                <a:solidFill>
                  <a:schemeClr val="tx1"/>
                </a:solidFill>
                <a:effectLst/>
                <a:latin typeface="+mj-lt"/>
              </a:rPr>
              <a:t>missions en direction des professionnels</a:t>
            </a:r>
            <a:r>
              <a:rPr lang="fr-FR" sz="1600" kern="1200" cap="none" spc="0" dirty="0">
                <a:solidFill>
                  <a:schemeClr val="tx1"/>
                </a:solidFill>
                <a:effectLst/>
                <a:latin typeface="+mj-lt"/>
              </a:rPr>
              <a:t>, sont </a:t>
            </a:r>
            <a:r>
              <a:rPr lang="fr-FR" sz="1600" b="1" kern="1200" cap="none" spc="0" dirty="0">
                <a:solidFill>
                  <a:schemeClr val="tx1"/>
                </a:solidFill>
                <a:effectLst/>
                <a:latin typeface="+mj-lt"/>
              </a:rPr>
              <a:t>enrichies et précisées </a:t>
            </a:r>
            <a:r>
              <a:rPr lang="fr-FR" sz="1600" kern="1200" cap="none" spc="0" dirty="0">
                <a:solidFill>
                  <a:schemeClr val="tx1"/>
                </a:solidFill>
                <a:effectLst/>
                <a:latin typeface="+mj-lt"/>
              </a:rPr>
              <a:t>par le décret n°2021-1115 du 25 août 2021.</a:t>
            </a:r>
            <a:endParaRPr lang="fr-FR" sz="1600" dirty="0">
              <a:effectLst/>
              <a:latin typeface="+mj-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2265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11" name="Rectangle 2">
            <a:extLst>
              <a:ext uri="{FF2B5EF4-FFF2-40B4-BE49-F238E27FC236}">
                <a16:creationId xmlns:a16="http://schemas.microsoft.com/office/drawing/2014/main" id="{5F789E15-DBAB-4C32-BC2B-7A4D70158D5F}"/>
              </a:ext>
            </a:extLst>
          </p:cNvPr>
          <p:cNvSpPr>
            <a:spLocks noChangeArrowheads="1"/>
          </p:cNvSpPr>
          <p:nvPr/>
        </p:nvSpPr>
        <p:spPr bwMode="auto">
          <a:xfrm>
            <a:off x="774058" y="1423328"/>
            <a:ext cx="10643884" cy="4011346"/>
          </a:xfrm>
          <a:prstGeom prst="rect">
            <a:avLst/>
          </a:prstGeom>
          <a:noFill/>
          <a:ln>
            <a:noFill/>
          </a:ln>
          <a:effectLst/>
        </p:spPr>
        <p:txBody>
          <a:bodyPr vert="horz" wrap="square" lIns="91440" tIns="25392"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sng" strike="noStrike" cap="none" normalizeH="0" baseline="0" dirty="0">
                <a:ln>
                  <a:noFill/>
                </a:ln>
                <a:solidFill>
                  <a:schemeClr val="accent1">
                    <a:lumMod val="50000"/>
                  </a:schemeClr>
                </a:solidFill>
                <a:effectLst/>
                <a:latin typeface="+mj-lt"/>
                <a:ea typeface="Calibri" panose="020F0502020204030204" pitchFamily="34" charset="0"/>
                <a:cs typeface="Times New Roman" panose="02020603050405020304" pitchFamily="18" charset="0"/>
              </a:rPr>
              <a:t>Mission renforcée n°3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sng" strike="noStrike" cap="none" normalizeH="0" baseline="0" dirty="0">
                <a:ln>
                  <a:noFill/>
                </a:ln>
                <a:solidFill>
                  <a:schemeClr val="accent1">
                    <a:lumMod val="50000"/>
                  </a:schemeClr>
                </a:solidFill>
                <a:effectLst/>
                <a:latin typeface="+mj-lt"/>
                <a:ea typeface="Calibri" panose="020F0502020204030204" pitchFamily="34" charset="0"/>
                <a:cs typeface="Times New Roman" panose="02020603050405020304" pitchFamily="18" charset="0"/>
              </a:rPr>
              <a:t>Promotion renforcée de l’accueil individuel par la mise en œuvre d’une stratégie de</a:t>
            </a:r>
            <a:r>
              <a:rPr kumimoji="0" lang="fr-FR" altLang="fr-FR" sz="1600" b="1" i="0" u="sng"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fr-FR" altLang="fr-FR" sz="1600" b="1" i="0" u="sng" strike="noStrike" cap="none" normalizeH="0" baseline="0" dirty="0">
                <a:ln>
                  <a:noFill/>
                </a:ln>
                <a:solidFill>
                  <a:schemeClr val="accent1">
                    <a:lumMod val="50000"/>
                  </a:schemeClr>
                </a:solidFill>
                <a:effectLst/>
                <a:latin typeface="+mj-lt"/>
                <a:ea typeface="Calibri" panose="020F0502020204030204" pitchFamily="34" charset="0"/>
                <a:cs typeface="Times New Roman" panose="02020603050405020304" pitchFamily="18" charset="0"/>
              </a:rPr>
              <a:t>communication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1" i="0" u="sng" strike="noStrike" cap="none" normalizeH="0" baseline="0" dirty="0">
              <a:ln>
                <a:noFill/>
              </a:ln>
              <a:solidFill>
                <a:schemeClr val="accent1">
                  <a:lumMod val="50000"/>
                </a:schemeClr>
              </a:solidFill>
              <a:effectLst/>
              <a:latin typeface="+mj-lt"/>
              <a:ea typeface="Yu Gothic Light" panose="020B0300000000000000"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Le métier d’assistant maternel est confronté, selon les territoires, à des problématiques différentes telles que :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Le déficit d’image de l’accueil individuel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bmk="">
                <a:ln>
                  <a:noFill/>
                </a:ln>
                <a:solidFill>
                  <a:srgbClr val="000000"/>
                </a:solidFill>
                <a:effectLst/>
                <a:latin typeface="+mj-lt"/>
                <a:ea typeface="Arial" panose="020B0604020202020204" pitchFamily="34" charset="0"/>
                <a:cs typeface="Calibri" panose="020F0502020204030204" pitchFamily="34" charset="0"/>
              </a:rPr>
              <a:t> Le vieillissement de la population des assistants maternels</a:t>
            </a:r>
            <a:endParaRPr kumimoji="0" lang="fr-FR" altLang="fr-FR" sz="1600" b="0" i="0" u="none" strike="noStrike" cap="none" normalizeH="0" baseline="0" dirty="0" bmk="">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Le manque d’attractivité du métier d’assistant maternel</a:t>
            </a:r>
            <a:endParaRPr kumimoji="0" lang="fr-FR" altLang="fr-FR"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Cette mission renforcée vise notamment à valoriser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Les partenariats développés par le RPE pour promouvoir l’accueil individuel et prenant la forme d’événements ou d’outils de valorisation créés ou actualisés chaque année (exemple : partenariat avec Pôle emploi, les missions locales, les mairies, les écoles, etc…)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Les événements organisés par le RPE visant la promotion de l’accueil individuel (exemple : </a:t>
            </a:r>
            <a:r>
              <a:rPr kumimoji="0" lang="fr-FR" altLang="fr-FR" sz="1600" b="0" i="0" u="none" strike="noStrike" cap="none" normalizeH="0" baseline="0" dirty="0" err="1">
                <a:ln>
                  <a:noFill/>
                </a:ln>
                <a:solidFill>
                  <a:srgbClr val="000000"/>
                </a:solidFill>
                <a:effectLst/>
                <a:latin typeface="+mj-lt"/>
                <a:ea typeface="Arial" panose="020B0604020202020204" pitchFamily="34" charset="0"/>
                <a:cs typeface="Calibri" panose="020F0502020204030204" pitchFamily="34" charset="0"/>
              </a:rPr>
              <a:t>assmat</a:t>
            </a: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dating, journée des assistants maternels, etc...)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Les outils de communication et de promotion de l’accueil individuel réalisés par le RPE (vidéos, livres, journaux, expositions, etc...).</a:t>
            </a:r>
            <a:endParaRPr kumimoji="0" lang="fr-FR" altLang="fr-FR"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788450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975A75F-87A2-4EA1-81B3-E68631AEB4DD}"/>
              </a:ext>
            </a:extLst>
          </p:cNvPr>
          <p:cNvSpPr>
            <a:spLocks noChangeArrowheads="1"/>
          </p:cNvSpPr>
          <p:nvPr/>
        </p:nvSpPr>
        <p:spPr bwMode="auto">
          <a:xfrm>
            <a:off x="786000" y="1413063"/>
            <a:ext cx="10620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Exemples d’actions valorisables dans cette mission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Réaliser un outil (livre, carnet, journal etc.) décrivant le quotidien des assistant maternels leur permettant de valoriser leur métier, engager une réflexion sur leurs pratiques et faire le lien avec les familles ;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Organiser une ou des journées de promotion de l’accueil individuel ;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Réaliser des vidéos de promotion de l’accueil individuel (accueil par un assistant maternel ou présentation du métier) ;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Réaliser une exposition pour mieux faire connaître le métier d’assistant maternel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Réaliser et alimenter un outil numérique (blog, </a:t>
            </a:r>
            <a:r>
              <a:rPr kumimoji="0" lang="fr-FR" altLang="fr-FR" sz="1600" b="0" i="0" u="none" strike="noStrike" cap="none" normalizeH="0" baseline="0" dirty="0" err="1">
                <a:ln>
                  <a:noFill/>
                </a:ln>
                <a:solidFill>
                  <a:srgbClr val="000000"/>
                </a:solidFill>
                <a:effectLst/>
                <a:latin typeface="+mj-lt"/>
                <a:ea typeface="Arial" panose="020B0604020202020204" pitchFamily="34" charset="0"/>
                <a:cs typeface="Calibri" panose="020F0502020204030204" pitchFamily="34" charset="0"/>
              </a:rPr>
              <a:t>padlet</a:t>
            </a: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 alimenté à destination des assistants maternels et du grand public.</a:t>
            </a:r>
            <a:endParaRPr kumimoji="0" lang="fr-FR" altLang="fr-FR"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Ces exemples ne constituent pas une liste exhaustive. Il est recommandé que le RPE construise sa stratégie de promotion de l’accueil individuel en lien avec les acteurs locaux et notamment avec l’attache du référent Caf afin de s’assurer de l’éligibilité du projet à cette mission.</a:t>
            </a:r>
            <a:endParaRPr kumimoji="0" lang="fr-FR" altLang="fr-FR"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600" b="1" dirty="0">
              <a:solidFill>
                <a:srgbClr val="000000"/>
              </a:solidFill>
              <a:latin typeface="+mj-lt"/>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La réussite de cette mission est conditionnée à l’atteinte d’un indicateur : </a:t>
            </a:r>
            <a:endParaRPr kumimoji="0" lang="fr-FR" altLang="fr-FR" sz="1600" b="0" i="0" u="none" strike="noStrike" cap="none" normalizeH="0" baseline="0" dirty="0">
              <a:ln>
                <a:noFill/>
              </a:ln>
              <a:solidFill>
                <a:schemeClr val="tx1"/>
              </a:solidFill>
              <a:effectLst/>
              <a:latin typeface="+mj-lt"/>
            </a:endParaRPr>
          </a:p>
          <a:p>
            <a:pPr marL="361950" marR="0" lvl="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rgbClr val="000000"/>
                </a:solidFill>
                <a:effectLst/>
                <a:latin typeface="+mj-lt"/>
                <a:ea typeface="Calibri" panose="020F0502020204030204" pitchFamily="34" charset="0"/>
                <a:cs typeface="Calibri" panose="020F0502020204030204" pitchFamily="34" charset="0"/>
              </a:rPr>
              <a:t> Le RPE a établi une stratégie pluriannuelle de promotion de l’accueil individuel ou du métier d’assistant maternel qui se traduit dans l’année par la réalisation d’au moins une action</a:t>
            </a:r>
            <a:endParaRPr kumimoji="0" lang="fr-FR" altLang="fr-FR" sz="16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000000"/>
                </a:solidFill>
                <a:effectLst/>
                <a:latin typeface="+mj-lt"/>
                <a:ea typeface="Arial" panose="020B0604020202020204" pitchFamily="34" charset="0"/>
                <a:cs typeface="Calibri" panose="020F0502020204030204" pitchFamily="34" charset="0"/>
              </a:rPr>
              <a:t>En cas de contrôle de la Caf, le RPE devra fournir toute pièce justifiant le déploiement de sa stratégie de promotion de l’accueil individuel (exemple : plan d’action, preuve de la réalisation des différentes actions par le RPE).</a:t>
            </a:r>
            <a:r>
              <a:rPr kumimoji="0" lang="fr-FR" altLang="fr-FR" sz="1600"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4164223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4" name="Tableau 4">
            <a:extLst>
              <a:ext uri="{FF2B5EF4-FFF2-40B4-BE49-F238E27FC236}">
                <a16:creationId xmlns:a16="http://schemas.microsoft.com/office/drawing/2014/main" id="{A805B989-6CAB-44F4-A68A-CE8F5E42B062}"/>
              </a:ext>
            </a:extLst>
          </p:cNvPr>
          <p:cNvGraphicFramePr>
            <a:graphicFrameLocks noGrp="1"/>
          </p:cNvGraphicFramePr>
          <p:nvPr>
            <p:extLst>
              <p:ext uri="{D42A27DB-BD31-4B8C-83A1-F6EECF244321}">
                <p14:modId xmlns:p14="http://schemas.microsoft.com/office/powerpoint/2010/main" val="820149673"/>
              </p:ext>
            </p:extLst>
          </p:nvPr>
        </p:nvGraphicFramePr>
        <p:xfrm>
          <a:off x="1516855" y="2696996"/>
          <a:ext cx="9158290" cy="1464009"/>
        </p:xfrm>
        <a:graphic>
          <a:graphicData uri="http://schemas.openxmlformats.org/drawingml/2006/table">
            <a:tbl>
              <a:tblPr firstRow="1" bandRow="1">
                <a:tableStyleId>{3C2FFA5D-87B4-456A-9821-1D502468CF0F}</a:tableStyleId>
              </a:tblPr>
              <a:tblGrid>
                <a:gridCol w="4629215">
                  <a:extLst>
                    <a:ext uri="{9D8B030D-6E8A-4147-A177-3AD203B41FA5}">
                      <a16:colId xmlns:a16="http://schemas.microsoft.com/office/drawing/2014/main" val="1827699037"/>
                    </a:ext>
                  </a:extLst>
                </a:gridCol>
                <a:gridCol w="4529075">
                  <a:extLst>
                    <a:ext uri="{9D8B030D-6E8A-4147-A177-3AD203B41FA5}">
                      <a16:colId xmlns:a16="http://schemas.microsoft.com/office/drawing/2014/main" val="405605989"/>
                    </a:ext>
                  </a:extLst>
                </a:gridCol>
              </a:tblGrid>
              <a:tr h="361694">
                <a:tc>
                  <a:txBody>
                    <a:bodyPr/>
                    <a:lstStyle/>
                    <a:p>
                      <a:pPr algn="ctr"/>
                      <a:r>
                        <a:rPr lang="fr-FR" sz="1800" b="1" cap="all" spc="60" dirty="0">
                          <a:solidFill>
                            <a:schemeClr val="bg1"/>
                          </a:solidFill>
                        </a:rPr>
                        <a:t>Avant</a:t>
                      </a:r>
                    </a:p>
                  </a:txBody>
                  <a:tcPr marL="97764" marR="97764" marT="84542" marB="84542" anchor="b"/>
                </a:tc>
                <a:tc>
                  <a:txBody>
                    <a:bodyPr/>
                    <a:lstStyle/>
                    <a:p>
                      <a:pPr algn="ctr"/>
                      <a:r>
                        <a:rPr lang="fr-FR" sz="1800" b="1" cap="all" spc="60" dirty="0">
                          <a:solidFill>
                            <a:schemeClr val="bg1"/>
                          </a:solidFill>
                        </a:rPr>
                        <a:t>Maintenant</a:t>
                      </a:r>
                    </a:p>
                  </a:txBody>
                  <a:tcPr marL="97764" marR="97764" marT="84542" marB="84542" anchor="b"/>
                </a:tc>
                <a:extLst>
                  <a:ext uri="{0D108BD9-81ED-4DB2-BD59-A6C34878D82A}">
                    <a16:rowId xmlns:a16="http://schemas.microsoft.com/office/drawing/2014/main" val="3262033423"/>
                  </a:ext>
                </a:extLst>
              </a:tr>
              <a:tr h="1020605">
                <a:tc>
                  <a:txBody>
                    <a:bodyPr/>
                    <a:lstStyle/>
                    <a:p>
                      <a:pPr algn="ctr"/>
                      <a:r>
                        <a:rPr lang="fr-FR" sz="1600" b="1" cap="none" spc="0" dirty="0">
                          <a:solidFill>
                            <a:schemeClr val="tx1"/>
                          </a:solidFill>
                        </a:rPr>
                        <a:t>4 ans</a:t>
                      </a:r>
                      <a:endParaRPr lang="fr-FR" sz="1600" kern="1200" cap="none" spc="0" dirty="0">
                        <a:solidFill>
                          <a:schemeClr val="tx1"/>
                        </a:solidFill>
                        <a:effectLst/>
                        <a:latin typeface="+mn-lt"/>
                        <a:ea typeface="+mn-ea"/>
                        <a:cs typeface="+mn-cs"/>
                      </a:endParaRPr>
                    </a:p>
                  </a:txBody>
                  <a:tcPr marL="97764" marR="97764" marT="97764" marB="84542"/>
                </a:tc>
                <a:tc>
                  <a:txBody>
                    <a:bodyPr/>
                    <a:lstStyle/>
                    <a:p>
                      <a:pPr algn="ctr"/>
                      <a:r>
                        <a:rPr lang="fr-FR" sz="1600" b="1" cap="none" spc="0" dirty="0">
                          <a:solidFill>
                            <a:schemeClr val="tx1"/>
                          </a:solidFill>
                        </a:rPr>
                        <a:t>Jusqu’à 5 ans</a:t>
                      </a:r>
                    </a:p>
                    <a:p>
                      <a:pPr algn="just"/>
                      <a:r>
                        <a:rPr lang="fr-FR" sz="1600" b="0" cap="none" spc="0" dirty="0">
                          <a:solidFill>
                            <a:schemeClr val="tx1"/>
                          </a:solidFill>
                        </a:rPr>
                        <a:t>En lien avec la durée de la Convention Territoriale Globale</a:t>
                      </a:r>
                    </a:p>
                  </a:txBody>
                  <a:tcPr marL="97764" marR="97764" marT="97764" marB="84542"/>
                </a:tc>
                <a:extLst>
                  <a:ext uri="{0D108BD9-81ED-4DB2-BD59-A6C34878D82A}">
                    <a16:rowId xmlns:a16="http://schemas.microsoft.com/office/drawing/2014/main" val="2606847986"/>
                  </a:ext>
                </a:extLst>
              </a:tr>
            </a:tbl>
          </a:graphicData>
        </a:graphic>
      </p:graphicFrame>
      <p:sp>
        <p:nvSpPr>
          <p:cNvPr id="5" name="ZoneTexte 4">
            <a:extLst>
              <a:ext uri="{FF2B5EF4-FFF2-40B4-BE49-F238E27FC236}">
                <a16:creationId xmlns:a16="http://schemas.microsoft.com/office/drawing/2014/main" id="{97B60698-6EF2-4928-B631-1C39F0FA1992}"/>
              </a:ext>
            </a:extLst>
          </p:cNvPr>
          <p:cNvSpPr txBox="1"/>
          <p:nvPr/>
        </p:nvSpPr>
        <p:spPr>
          <a:xfrm>
            <a:off x="1654629" y="999411"/>
            <a:ext cx="8882743" cy="477054"/>
          </a:xfrm>
          <a:prstGeom prst="rect">
            <a:avLst/>
          </a:prstGeom>
          <a:noFill/>
        </p:spPr>
        <p:txBody>
          <a:bodyPr wrap="square" rtlCol="0">
            <a:spAutoFit/>
          </a:bodyPr>
          <a:lstStyle/>
          <a:p>
            <a:pPr algn="ctr"/>
            <a:r>
              <a:rPr lang="fr-FR" sz="2500" b="1" dirty="0"/>
              <a:t>DUREE D’AGREMENT</a:t>
            </a:r>
          </a:p>
        </p:txBody>
      </p:sp>
    </p:spTree>
    <p:extLst>
      <p:ext uri="{BB962C8B-B14F-4D97-AF65-F5344CB8AC3E}">
        <p14:creationId xmlns:p14="http://schemas.microsoft.com/office/powerpoint/2010/main" val="359582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949066" y="2805753"/>
            <a:ext cx="10293869" cy="1246495"/>
          </a:xfrm>
          <a:prstGeom prst="rect">
            <a:avLst/>
          </a:prstGeom>
          <a:noFill/>
        </p:spPr>
        <p:txBody>
          <a:bodyPr wrap="square" rtlCol="0">
            <a:spAutoFit/>
          </a:bodyPr>
          <a:lstStyle/>
          <a:p>
            <a:pPr algn="ctr"/>
            <a:r>
              <a:rPr lang="fr-FR" sz="2500" b="1" dirty="0"/>
              <a:t>L’INFORMATION ET L’ACCOMPAGNEMENT DES FAMILLES</a:t>
            </a:r>
          </a:p>
          <a:p>
            <a:pPr algn="ctr"/>
            <a:endParaRPr lang="fr-FR" sz="2500" b="1" dirty="0"/>
          </a:p>
          <a:p>
            <a:pPr algn="ctr"/>
            <a:r>
              <a:rPr lang="fr-FR" sz="2500" b="1" dirty="0"/>
              <a:t>MISSIONS PRINCIPALES (missions socles)</a:t>
            </a:r>
          </a:p>
        </p:txBody>
      </p:sp>
    </p:spTree>
    <p:extLst>
      <p:ext uri="{BB962C8B-B14F-4D97-AF65-F5344CB8AC3E}">
        <p14:creationId xmlns:p14="http://schemas.microsoft.com/office/powerpoint/2010/main" val="321204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1654629" y="999411"/>
            <a:ext cx="8882743" cy="815608"/>
          </a:xfrm>
          <a:prstGeom prst="rect">
            <a:avLst/>
          </a:prstGeom>
          <a:noFill/>
        </p:spPr>
        <p:txBody>
          <a:bodyPr wrap="square" rtlCol="0">
            <a:spAutoFit/>
          </a:bodyPr>
          <a:lstStyle/>
          <a:p>
            <a:pPr algn="ctr"/>
            <a:r>
              <a:rPr lang="fr-FR" sz="2500" b="1" dirty="0"/>
              <a:t>MISSIONS PRINCIPALES auprès des familles</a:t>
            </a:r>
          </a:p>
          <a:p>
            <a:pPr algn="ctr"/>
            <a:r>
              <a:rPr lang="fr-FR" sz="2200" b="1" i="1" dirty="0"/>
              <a:t>Informer les parents</a:t>
            </a:r>
          </a:p>
        </p:txBody>
      </p:sp>
      <p:sp>
        <p:nvSpPr>
          <p:cNvPr id="12" name="ZoneTexte 11">
            <a:extLst>
              <a:ext uri="{FF2B5EF4-FFF2-40B4-BE49-F238E27FC236}">
                <a16:creationId xmlns:a16="http://schemas.microsoft.com/office/drawing/2014/main" id="{533CE2CB-FC04-43CD-8CF7-1ED3B21E4BB8}"/>
              </a:ext>
            </a:extLst>
          </p:cNvPr>
          <p:cNvSpPr txBox="1"/>
          <p:nvPr/>
        </p:nvSpPr>
        <p:spPr>
          <a:xfrm>
            <a:off x="803740" y="2113576"/>
            <a:ext cx="10584520" cy="3193823"/>
          </a:xfrm>
          <a:prstGeom prst="rect">
            <a:avLst/>
          </a:prstGeom>
          <a:noFill/>
        </p:spPr>
        <p:txBody>
          <a:bodyPr wrap="square">
            <a:spAutoFit/>
          </a:bodyPr>
          <a:lstStyle/>
          <a:p>
            <a:pPr marL="342900" lvl="0" indent="-342900" algn="just">
              <a:lnSpc>
                <a:spcPct val="115000"/>
              </a:lnSpc>
              <a:buClr>
                <a:schemeClr val="accent1">
                  <a:lumMod val="50000"/>
                </a:schemeClr>
              </a:buClr>
              <a:buSzPct val="140000"/>
              <a:buFont typeface="Wingdings" panose="05000000000000000000" pitchFamily="2" charset="2"/>
              <a:buChar char="v"/>
            </a:pPr>
            <a:r>
              <a:rPr lang="fr-FR" sz="1600" b="1" dirty="0">
                <a:solidFill>
                  <a:schemeClr val="accent1">
                    <a:lumMod val="75000"/>
                  </a:schemeClr>
                </a:solidFill>
                <a:latin typeface="+mj-lt"/>
                <a:ea typeface="Arial" panose="020B0604020202020204" pitchFamily="34" charset="0"/>
                <a:cs typeface="Calibri" panose="020F0502020204030204" pitchFamily="34" charset="0"/>
              </a:rPr>
              <a:t>Lieu ressource pour </a:t>
            </a: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informer les familles sur l’ensemble de l’offre d’accueil du territoire </a:t>
            </a:r>
            <a:r>
              <a:rPr lang="fr-FR" sz="1600" dirty="0">
                <a:solidFill>
                  <a:srgbClr val="000000"/>
                </a:solidFill>
                <a:effectLst/>
                <a:latin typeface="+mj-lt"/>
                <a:ea typeface="Arial" panose="020B0604020202020204" pitchFamily="34" charset="0"/>
              </a:rPr>
              <a:t>(accueil collectif, services d’accueil familial, assistants maternels à domicile, Mam, gardes d’enfant à domicile, etc.) </a:t>
            </a:r>
            <a:r>
              <a:rPr lang="fr-FR" sz="1600" b="1" dirty="0">
                <a:solidFill>
                  <a:schemeClr val="accent1">
                    <a:lumMod val="75000"/>
                  </a:schemeClr>
                </a:solidFill>
                <a:effectLst/>
                <a:latin typeface="+mj-lt"/>
                <a:ea typeface="Arial" panose="020B0604020202020204" pitchFamily="34" charset="0"/>
              </a:rPr>
              <a:t>et les accompagner dans le choix du mode d’accueil le plus adapté à leurs besoins</a:t>
            </a:r>
            <a:r>
              <a:rPr lang="fr-FR" sz="1600" b="1" dirty="0">
                <a:solidFill>
                  <a:schemeClr val="accent1">
                    <a:lumMod val="75000"/>
                  </a:schemeClr>
                </a:solidFill>
                <a:latin typeface="+mj-lt"/>
                <a:ea typeface="Arial" panose="020B0604020202020204" pitchFamily="34" charset="0"/>
                <a:cs typeface="Calibri" panose="020F0502020204030204" pitchFamily="34" charset="0"/>
              </a:rPr>
              <a:t>.</a:t>
            </a:r>
          </a:p>
          <a:p>
            <a:pPr lvl="0" algn="just">
              <a:lnSpc>
                <a:spcPct val="115000"/>
              </a:lnSpc>
              <a:buClr>
                <a:schemeClr val="accent1">
                  <a:lumMod val="50000"/>
                </a:schemeClr>
              </a:buClr>
              <a:buSzPct val="140000"/>
            </a:pPr>
            <a:endParaRPr lang="fr-FR" sz="1600" dirty="0">
              <a:solidFill>
                <a:srgbClr val="000000"/>
              </a:solidFill>
              <a:effectLst/>
              <a:latin typeface="+mj-lt"/>
              <a:ea typeface="Arial" panose="020B0604020202020204" pitchFamily="34" charset="0"/>
              <a:cs typeface="Calibri" panose="020F0502020204030204" pitchFamily="34" charset="0"/>
            </a:endParaRPr>
          </a:p>
          <a:p>
            <a:pPr marL="270510" algn="just">
              <a:lnSpc>
                <a:spcPct val="115000"/>
              </a:lnSpc>
            </a:pPr>
            <a:r>
              <a:rPr lang="fr-FR" sz="1600" dirty="0">
                <a:solidFill>
                  <a:srgbClr val="000000"/>
                </a:solidFill>
                <a:effectLst/>
                <a:latin typeface="+mj-lt"/>
                <a:ea typeface="Arial" panose="020B0604020202020204" pitchFamily="34" charset="0"/>
              </a:rPr>
              <a:t>De plus, l’animateur aborde avec les parents leurs inquiétudes, les questions éducatives et le bien-être de l’enfant. Cet échange doit notamment permettre aux parents de réfléchir à la future organisation avec leur enfant. En outre, le RPE oriente si besoin les familles vers : </a:t>
            </a:r>
            <a:endParaRPr lang="fr-FR" sz="1600" dirty="0">
              <a:effectLst/>
              <a:latin typeface="+mj-lt"/>
              <a:ea typeface="Times New Roman" panose="02020603050405020304" pitchFamily="18" charset="0"/>
            </a:endParaRPr>
          </a:p>
          <a:p>
            <a:pPr marL="1790700" lvl="0" indent="-342900" algn="just">
              <a:lnSpc>
                <a:spcPct val="115000"/>
              </a:lnSpc>
              <a:buFont typeface=" Arial , sans-serif "/>
              <a:buChar char="-"/>
            </a:pPr>
            <a:r>
              <a:rPr lang="fr-FR" sz="1600" dirty="0">
                <a:solidFill>
                  <a:srgbClr val="000000"/>
                </a:solidFill>
                <a:effectLst/>
                <a:latin typeface="+mj-lt"/>
                <a:ea typeface="Arial" panose="020B0604020202020204" pitchFamily="34" charset="0"/>
                <a:cs typeface="Calibri" panose="020F0502020204030204" pitchFamily="34" charset="0"/>
              </a:rPr>
              <a:t>les lieux d’accueil enfants-parents (</a:t>
            </a:r>
            <a:r>
              <a:rPr lang="fr-FR" sz="1600" dirty="0" err="1">
                <a:solidFill>
                  <a:srgbClr val="000000"/>
                </a:solidFill>
                <a:effectLst/>
                <a:latin typeface="+mj-lt"/>
                <a:ea typeface="Arial" panose="020B0604020202020204" pitchFamily="34" charset="0"/>
                <a:cs typeface="Calibri" panose="020F0502020204030204" pitchFamily="34" charset="0"/>
              </a:rPr>
              <a:t>Laep</a:t>
            </a:r>
            <a:r>
              <a:rPr lang="fr-FR" sz="1600" dirty="0">
                <a:solidFill>
                  <a:srgbClr val="000000"/>
                </a:solidFill>
                <a:effectLst/>
                <a:latin typeface="+mj-lt"/>
                <a:ea typeface="Arial" panose="020B0604020202020204" pitchFamily="34" charset="0"/>
                <a:cs typeface="Calibri" panose="020F0502020204030204" pitchFamily="34" charset="0"/>
              </a:rPr>
              <a:t>) ; </a:t>
            </a:r>
            <a:endParaRPr lang="fr-FR" sz="1600" dirty="0">
              <a:effectLst/>
              <a:latin typeface="+mj-lt"/>
              <a:ea typeface="Calibri" panose="020F0502020204030204" pitchFamily="34" charset="0"/>
              <a:cs typeface="Arial" panose="020B0604020202020204" pitchFamily="34" charset="0"/>
            </a:endParaRPr>
          </a:p>
          <a:p>
            <a:pPr marL="1790700" lvl="0" indent="-342900" algn="just">
              <a:lnSpc>
                <a:spcPct val="115000"/>
              </a:lnSpc>
              <a:buFont typeface=" Arial , sans-serif "/>
              <a:buChar char="-"/>
            </a:pPr>
            <a:r>
              <a:rPr lang="fr-FR" sz="1600" dirty="0">
                <a:solidFill>
                  <a:srgbClr val="000000"/>
                </a:solidFill>
                <a:effectLst/>
                <a:latin typeface="+mj-lt"/>
                <a:ea typeface="Arial" panose="020B0604020202020204" pitchFamily="34" charset="0"/>
                <a:cs typeface="Calibri" panose="020F0502020204030204" pitchFamily="34" charset="0"/>
              </a:rPr>
              <a:t>les réseaux d’écoute, d’appui et d’accompagnement des parents (</a:t>
            </a:r>
            <a:r>
              <a:rPr lang="fr-FR" sz="1600" dirty="0" err="1">
                <a:solidFill>
                  <a:srgbClr val="000000"/>
                </a:solidFill>
                <a:effectLst/>
                <a:latin typeface="+mj-lt"/>
                <a:ea typeface="Arial" panose="020B0604020202020204" pitchFamily="34" charset="0"/>
                <a:cs typeface="Calibri" panose="020F0502020204030204" pitchFamily="34" charset="0"/>
              </a:rPr>
              <a:t>Reaap</a:t>
            </a:r>
            <a:r>
              <a:rPr lang="fr-FR" sz="1600" dirty="0">
                <a:solidFill>
                  <a:srgbClr val="000000"/>
                </a:solidFill>
                <a:effectLst/>
                <a:latin typeface="+mj-lt"/>
                <a:ea typeface="Arial" panose="020B0604020202020204" pitchFamily="34" charset="0"/>
                <a:cs typeface="Calibri" panose="020F0502020204030204" pitchFamily="34" charset="0"/>
              </a:rPr>
              <a:t>) ; </a:t>
            </a:r>
            <a:endParaRPr lang="fr-FR" sz="1600" dirty="0">
              <a:effectLst/>
              <a:latin typeface="+mj-lt"/>
              <a:ea typeface="Calibri" panose="020F0502020204030204" pitchFamily="34" charset="0"/>
              <a:cs typeface="Arial" panose="020B0604020202020204" pitchFamily="34" charset="0"/>
            </a:endParaRPr>
          </a:p>
          <a:p>
            <a:pPr marL="1790700" lvl="0" indent="-342900" algn="just">
              <a:lnSpc>
                <a:spcPct val="115000"/>
              </a:lnSpc>
              <a:buFont typeface=" Arial , sans-serif "/>
              <a:buChar char="-"/>
            </a:pPr>
            <a:r>
              <a:rPr lang="fr-FR" sz="1600" dirty="0">
                <a:solidFill>
                  <a:srgbClr val="000000"/>
                </a:solidFill>
                <a:effectLst/>
                <a:latin typeface="+mj-lt"/>
                <a:ea typeface="Arial" panose="020B0604020202020204" pitchFamily="34" charset="0"/>
                <a:cs typeface="Calibri" panose="020F0502020204030204" pitchFamily="34" charset="0"/>
              </a:rPr>
              <a:t>les travailleurs sociaux ; </a:t>
            </a:r>
            <a:endParaRPr lang="fr-FR" sz="1600" dirty="0">
              <a:effectLst/>
              <a:latin typeface="+mj-lt"/>
              <a:ea typeface="Calibri" panose="020F0502020204030204" pitchFamily="34" charset="0"/>
              <a:cs typeface="Arial" panose="020B0604020202020204" pitchFamily="34" charset="0"/>
            </a:endParaRPr>
          </a:p>
          <a:p>
            <a:pPr marL="1790700" lvl="0" indent="-342900" algn="just">
              <a:lnSpc>
                <a:spcPct val="115000"/>
              </a:lnSpc>
              <a:spcAft>
                <a:spcPts val="800"/>
              </a:spcAft>
              <a:buFont typeface=" Arial , sans-serif "/>
              <a:buChar char="-"/>
            </a:pPr>
            <a:r>
              <a:rPr lang="fr-FR" sz="1600" dirty="0">
                <a:solidFill>
                  <a:srgbClr val="000000"/>
                </a:solidFill>
                <a:effectLst/>
                <a:latin typeface="+mj-lt"/>
                <a:ea typeface="Arial" panose="020B0604020202020204" pitchFamily="34" charset="0"/>
                <a:cs typeface="Calibri" panose="020F0502020204030204" pitchFamily="34" charset="0"/>
              </a:rPr>
              <a:t>les services de PMI.</a:t>
            </a: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2317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1654629" y="999411"/>
            <a:ext cx="8882743" cy="815608"/>
          </a:xfrm>
          <a:prstGeom prst="rect">
            <a:avLst/>
          </a:prstGeom>
          <a:noFill/>
        </p:spPr>
        <p:txBody>
          <a:bodyPr wrap="square" rtlCol="0">
            <a:spAutoFit/>
          </a:bodyPr>
          <a:lstStyle/>
          <a:p>
            <a:pPr algn="ctr"/>
            <a:r>
              <a:rPr lang="fr-FR" sz="2500" b="1" dirty="0"/>
              <a:t>MISSIONS PRINCIPALES auprès des familles</a:t>
            </a:r>
          </a:p>
          <a:p>
            <a:pPr algn="ctr"/>
            <a:r>
              <a:rPr lang="fr-FR" sz="2200" b="1" i="1" dirty="0"/>
              <a:t>Informer les parents</a:t>
            </a:r>
          </a:p>
        </p:txBody>
      </p:sp>
      <p:sp>
        <p:nvSpPr>
          <p:cNvPr id="12" name="ZoneTexte 11">
            <a:extLst>
              <a:ext uri="{FF2B5EF4-FFF2-40B4-BE49-F238E27FC236}">
                <a16:creationId xmlns:a16="http://schemas.microsoft.com/office/drawing/2014/main" id="{533CE2CB-FC04-43CD-8CF7-1ED3B21E4BB8}"/>
              </a:ext>
            </a:extLst>
          </p:cNvPr>
          <p:cNvSpPr txBox="1"/>
          <p:nvPr/>
        </p:nvSpPr>
        <p:spPr>
          <a:xfrm>
            <a:off x="803740" y="2499424"/>
            <a:ext cx="10584520" cy="2344360"/>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Valoriser l’offre de service du site monenfant.fr et répondre aux demandes en ligne</a:t>
            </a:r>
          </a:p>
          <a:p>
            <a:pPr marL="342900" lvl="0" indent="-342900" algn="just">
              <a:lnSpc>
                <a:spcPct val="115000"/>
              </a:lnSpc>
              <a:buFont typeface="Courier New" panose="02070309020205020404" pitchFamily="49" charset="0"/>
              <a:buChar char="o"/>
            </a:pPr>
            <a:endParaRPr lang="fr-FR" sz="1600" b="1" dirty="0">
              <a:solidFill>
                <a:schemeClr val="accent1">
                  <a:lumMod val="75000"/>
                </a:schemeClr>
              </a:solidFill>
              <a:latin typeface="+mj-lt"/>
              <a:ea typeface="Calibri" panose="020F0502020204030204" pitchFamily="34" charset="0"/>
              <a:cs typeface="Calibri" panose="020F0502020204030204" pitchFamily="34" charset="0"/>
            </a:endParaRPr>
          </a:p>
          <a:p>
            <a:pPr algn="just">
              <a:lnSpc>
                <a:spcPct val="115000"/>
              </a:lnSpc>
            </a:pPr>
            <a:r>
              <a:rPr lang="fr-FR" sz="1600" dirty="0">
                <a:solidFill>
                  <a:srgbClr val="000000"/>
                </a:solidFill>
                <a:effectLst/>
                <a:latin typeface="+mj-lt"/>
                <a:ea typeface="Arial" panose="020B0604020202020204" pitchFamily="34" charset="0"/>
                <a:cs typeface="Calibri" panose="020F0502020204030204" pitchFamily="34" charset="0"/>
              </a:rPr>
              <a:t>Une fois habilité, le RPE reçoit les demandes formulées par les familles sur le site Monenfant.fr et leur propose des rendez-vous physiques ou téléphoniques, afin de les amener à préciser leurs besoins et les informer sur les solutions d’accueil, leur coût, les aides existantes et les démarches à effectuer. </a:t>
            </a:r>
          </a:p>
          <a:p>
            <a:pPr algn="just">
              <a:lnSpc>
                <a:spcPct val="115000"/>
              </a:lnSpc>
            </a:pPr>
            <a:endParaRPr lang="fr-FR" sz="1600" dirty="0">
              <a:effectLst/>
              <a:latin typeface="+mj-lt"/>
              <a:ea typeface="Calibri" panose="020F0502020204030204" pitchFamily="34" charset="0"/>
              <a:cs typeface="Arial" panose="020B0604020202020204" pitchFamily="34" charset="0"/>
            </a:endParaRPr>
          </a:p>
          <a:p>
            <a:pPr algn="just">
              <a:lnSpc>
                <a:spcPct val="115000"/>
              </a:lnSpc>
            </a:pPr>
            <a:r>
              <a:rPr lang="fr-FR" sz="1600" dirty="0">
                <a:solidFill>
                  <a:srgbClr val="000000"/>
                </a:solidFill>
                <a:effectLst/>
                <a:latin typeface="+mj-lt"/>
                <a:ea typeface="Arial" panose="020B0604020202020204" pitchFamily="34" charset="0"/>
                <a:cs typeface="Calibri" panose="020F0502020204030204" pitchFamily="34" charset="0"/>
              </a:rPr>
              <a:t>Cette action s’inscrit dans la logique de développement des services en ligne de plus en plus sollicités par le public. Elle permet d’offrir de la visibilité à l’action du RPE et de toucher plus largement les familles.  </a:t>
            </a: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805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1229184" y="999411"/>
            <a:ext cx="9733632" cy="815608"/>
          </a:xfrm>
          <a:prstGeom prst="rect">
            <a:avLst/>
          </a:prstGeom>
          <a:noFill/>
        </p:spPr>
        <p:txBody>
          <a:bodyPr wrap="square" rtlCol="0">
            <a:spAutoFit/>
          </a:bodyPr>
          <a:lstStyle/>
          <a:p>
            <a:pPr algn="ctr"/>
            <a:r>
              <a:rPr lang="fr-FR" sz="2500" b="1" dirty="0"/>
              <a:t>MISSIONS PRINCIPALES auprès des familles</a:t>
            </a:r>
          </a:p>
          <a:p>
            <a:pPr algn="ctr"/>
            <a:r>
              <a:rPr lang="fr-FR" sz="2200" b="1" i="1" dirty="0"/>
              <a:t>Accompagner le recours à un professionnel de l’accueil individuel</a:t>
            </a:r>
          </a:p>
        </p:txBody>
      </p:sp>
      <p:sp>
        <p:nvSpPr>
          <p:cNvPr id="12" name="ZoneTexte 11">
            <a:extLst>
              <a:ext uri="{FF2B5EF4-FFF2-40B4-BE49-F238E27FC236}">
                <a16:creationId xmlns:a16="http://schemas.microsoft.com/office/drawing/2014/main" id="{533CE2CB-FC04-43CD-8CF7-1ED3B21E4BB8}"/>
              </a:ext>
            </a:extLst>
          </p:cNvPr>
          <p:cNvSpPr txBox="1"/>
          <p:nvPr/>
        </p:nvSpPr>
        <p:spPr>
          <a:xfrm>
            <a:off x="803740" y="2127433"/>
            <a:ext cx="10584520" cy="3760132"/>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75000"/>
                  </a:schemeClr>
                </a:solidFill>
                <a:latin typeface="+mj-lt"/>
                <a:ea typeface="Arial" panose="020B0604020202020204" pitchFamily="34" charset="0"/>
                <a:cs typeface="Calibri" panose="020F0502020204030204" pitchFamily="34" charset="0"/>
              </a:rPr>
              <a:t>F</a:t>
            </a: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avoriser la mise en relation entre les parents et les assistants maternels (et le cas échéant les gardes d’enfants à domicile</a:t>
            </a:r>
            <a:r>
              <a:rPr lang="fr-FR" sz="1600" dirty="0">
                <a:solidFill>
                  <a:srgbClr val="000000"/>
                </a:solidFill>
                <a:effectLst/>
                <a:latin typeface="+mj-lt"/>
                <a:ea typeface="Arial" panose="020B0604020202020204" pitchFamily="34" charset="0"/>
                <a:cs typeface="Calibri" panose="020F0502020204030204" pitchFamily="34" charset="0"/>
              </a:rPr>
              <a:t>)</a:t>
            </a:r>
          </a:p>
          <a:p>
            <a:pPr marL="342900" lvl="0" indent="-342900" algn="just">
              <a:lnSpc>
                <a:spcPct val="115000"/>
              </a:lnSpc>
              <a:buFont typeface="Courier New" panose="02070309020205020404" pitchFamily="49" charset="0"/>
              <a:buChar char="o"/>
            </a:pPr>
            <a:endParaRPr lang="fr-FR" sz="1600" dirty="0">
              <a:solidFill>
                <a:srgbClr val="000000"/>
              </a:solidFill>
              <a:latin typeface="+mj-lt"/>
              <a:ea typeface="Calibri" panose="020F0502020204030204" pitchFamily="34" charset="0"/>
              <a:cs typeface="Calibri" panose="020F0502020204030204" pitchFamily="34" charset="0"/>
            </a:endParaRPr>
          </a:p>
          <a:p>
            <a:pPr algn="just">
              <a:lnSpc>
                <a:spcPct val="115000"/>
              </a:lnSpc>
            </a:pPr>
            <a:r>
              <a:rPr lang="fr-FR" sz="1600" dirty="0">
                <a:solidFill>
                  <a:srgbClr val="000000"/>
                </a:solidFill>
                <a:effectLst/>
                <a:latin typeface="+mj-lt"/>
                <a:ea typeface="Arial" panose="020B0604020202020204" pitchFamily="34" charset="0"/>
                <a:cs typeface="Calibri" panose="020F0502020204030204" pitchFamily="34" charset="0"/>
              </a:rPr>
              <a:t>En se situant au carrefour de l’offre d’accueil et de l’expression des besoins d’accueil des familles, le RPE est en mesure de guider au mieux les parents dans leurs recherches d’un mode d’accueil. Ainsi, lorsqu’ils souhaitent recourir à un assistant maternel ou le cas échéant à un garde d’enfants à domicile, le RPE favorise la mise en relation avec les professionnels.  </a:t>
            </a:r>
            <a:endParaRPr lang="fr-FR" sz="1600" dirty="0">
              <a:effectLst/>
              <a:latin typeface="+mj-lt"/>
              <a:ea typeface="Calibri" panose="020F0502020204030204" pitchFamily="34" charset="0"/>
              <a:cs typeface="Arial" panose="020B0604020202020204" pitchFamily="34" charset="0"/>
            </a:endParaRPr>
          </a:p>
          <a:p>
            <a:pPr algn="just">
              <a:lnSpc>
                <a:spcPct val="115000"/>
              </a:lnSpc>
            </a:pPr>
            <a:endParaRPr lang="fr-FR" sz="1600" dirty="0">
              <a:effectLst/>
              <a:latin typeface="+mj-lt"/>
              <a:ea typeface="Arial" panose="020B0604020202020204" pitchFamily="34" charset="0"/>
              <a:cs typeface="Calibri" panose="020F0502020204030204" pitchFamily="34" charset="0"/>
            </a:endParaRPr>
          </a:p>
          <a:p>
            <a:pPr algn="just">
              <a:lnSpc>
                <a:spcPct val="115000"/>
              </a:lnSpc>
            </a:pPr>
            <a:r>
              <a:rPr lang="fr-FR" sz="1600" dirty="0">
                <a:effectLst/>
                <a:latin typeface="+mj-lt"/>
                <a:ea typeface="Arial" panose="020B0604020202020204" pitchFamily="34" charset="0"/>
                <a:cs typeface="Calibri" panose="020F0502020204030204" pitchFamily="34" charset="0"/>
              </a:rPr>
              <a:t>En s’appuyant notamment sur le site monenfant.fr qui dispense une information complète sur l’offre des assistants maternels (le cadre d’accueil, les disponibilités, les activités proposées, etc.), le RPE renseigne les parents sur les assistants maternels en activité sur le territoire. Cette démarche s’inscrit</a:t>
            </a:r>
            <a:r>
              <a:rPr lang="fr-FR" sz="1600" dirty="0">
                <a:solidFill>
                  <a:srgbClr val="000000"/>
                </a:solidFill>
                <a:effectLst/>
                <a:latin typeface="+mj-lt"/>
                <a:ea typeface="Arial" panose="020B0604020202020204" pitchFamily="34" charset="0"/>
                <a:cs typeface="Calibri" panose="020F0502020204030204" pitchFamily="34" charset="0"/>
              </a:rPr>
              <a:t> dans le cadre d’un entretien et d’un échange avec les parents pendant lequel l’animateur analyse les besoins de la famille et l’oriente sur la base de critères objectifs (ex. : horaires d’accueil, accueil périscolaire, localisation, accueil d’enfants en situation de handicap, nombre de places disponibles pour des fratries, etc.). En dehors de ces critères objectifs, le RPE respecte le principe de neutralité entre les différents professionnels. </a:t>
            </a: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535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ZoneTexte 4">
            <a:extLst>
              <a:ext uri="{FF2B5EF4-FFF2-40B4-BE49-F238E27FC236}">
                <a16:creationId xmlns:a16="http://schemas.microsoft.com/office/drawing/2014/main" id="{97B60698-6EF2-4928-B631-1C39F0FA1992}"/>
              </a:ext>
            </a:extLst>
          </p:cNvPr>
          <p:cNvSpPr txBox="1"/>
          <p:nvPr/>
        </p:nvSpPr>
        <p:spPr>
          <a:xfrm>
            <a:off x="1208066" y="859446"/>
            <a:ext cx="9775868" cy="815608"/>
          </a:xfrm>
          <a:prstGeom prst="rect">
            <a:avLst/>
          </a:prstGeom>
          <a:noFill/>
        </p:spPr>
        <p:txBody>
          <a:bodyPr wrap="square" rtlCol="0">
            <a:spAutoFit/>
          </a:bodyPr>
          <a:lstStyle/>
          <a:p>
            <a:pPr algn="ctr"/>
            <a:r>
              <a:rPr lang="fr-FR" sz="2500" b="1" dirty="0"/>
              <a:t>MISSIONS PRINCIPALES auprès des familles</a:t>
            </a:r>
          </a:p>
          <a:p>
            <a:pPr algn="ctr"/>
            <a:r>
              <a:rPr lang="fr-FR" sz="2200" b="1" i="1" dirty="0"/>
              <a:t>Accompagner le recours à un professionnel de l’accueil individuel</a:t>
            </a:r>
            <a:endParaRPr lang="fr-FR" sz="2500" b="1" dirty="0"/>
          </a:p>
        </p:txBody>
      </p:sp>
      <p:sp>
        <p:nvSpPr>
          <p:cNvPr id="12" name="ZoneTexte 11">
            <a:extLst>
              <a:ext uri="{FF2B5EF4-FFF2-40B4-BE49-F238E27FC236}">
                <a16:creationId xmlns:a16="http://schemas.microsoft.com/office/drawing/2014/main" id="{533CE2CB-FC04-43CD-8CF7-1ED3B21E4BB8}"/>
              </a:ext>
            </a:extLst>
          </p:cNvPr>
          <p:cNvSpPr txBox="1"/>
          <p:nvPr/>
        </p:nvSpPr>
        <p:spPr>
          <a:xfrm>
            <a:off x="803740" y="1695447"/>
            <a:ext cx="10584520" cy="4579715"/>
          </a:xfrm>
          <a:prstGeom prst="rect">
            <a:avLst/>
          </a:prstGeom>
          <a:noFill/>
        </p:spPr>
        <p:txBody>
          <a:bodyPr wrap="square">
            <a:spAutoFit/>
          </a:bodyPr>
          <a:lstStyle/>
          <a:p>
            <a:pPr marL="342900" lvl="0" indent="-342900" algn="just">
              <a:lnSpc>
                <a:spcPct val="115000"/>
              </a:lnSpc>
              <a:buSzPct val="140000"/>
              <a:buFont typeface="Wingdings" panose="05000000000000000000" pitchFamily="2" charset="2"/>
              <a:buChar char="v"/>
            </a:pPr>
            <a:r>
              <a:rPr lang="fr-FR" sz="1600" b="1" dirty="0">
                <a:solidFill>
                  <a:schemeClr val="accent1">
                    <a:lumMod val="75000"/>
                  </a:schemeClr>
                </a:solidFill>
                <a:latin typeface="+mj-lt"/>
                <a:ea typeface="Arial" panose="020B0604020202020204" pitchFamily="34" charset="0"/>
                <a:cs typeface="Calibri" panose="020F0502020204030204" pitchFamily="34" charset="0"/>
              </a:rPr>
              <a:t>A</a:t>
            </a:r>
            <a:r>
              <a:rPr lang="fr-FR" sz="1600" b="1" dirty="0">
                <a:solidFill>
                  <a:schemeClr val="accent1">
                    <a:lumMod val="75000"/>
                  </a:schemeClr>
                </a:solidFill>
                <a:effectLst/>
                <a:latin typeface="+mj-lt"/>
                <a:ea typeface="Arial" panose="020B0604020202020204" pitchFamily="34" charset="0"/>
                <a:cs typeface="Calibri" panose="020F0502020204030204" pitchFamily="34" charset="0"/>
              </a:rPr>
              <a:t>ccompagner les parents dans l’appropriation de leur rôle de particulier employeur (droits et obligations)</a:t>
            </a:r>
            <a:endParaRPr lang="fr-FR" sz="1600" b="1" dirty="0">
              <a:solidFill>
                <a:schemeClr val="accent1">
                  <a:lumMod val="75000"/>
                </a:schemeClr>
              </a:solidFill>
              <a:effectLst/>
              <a:latin typeface="+mj-lt"/>
              <a:ea typeface="Calibri" panose="020F0502020204030204" pitchFamily="34" charset="0"/>
              <a:cs typeface="Arial" panose="020B0604020202020204" pitchFamily="34" charset="0"/>
            </a:endParaRPr>
          </a:p>
          <a:p>
            <a:pPr marL="914400" algn="just">
              <a:lnSpc>
                <a:spcPct val="115000"/>
              </a:lnSpc>
            </a:pPr>
            <a:r>
              <a:rPr lang="fr-FR" sz="800" dirty="0">
                <a:solidFill>
                  <a:srgbClr val="000000"/>
                </a:solidFill>
                <a:effectLst/>
                <a:latin typeface="+mj-lt"/>
                <a:ea typeface="Arial" panose="020B0604020202020204" pitchFamily="34" charset="0"/>
                <a:cs typeface="Calibri" panose="020F0502020204030204" pitchFamily="34" charset="0"/>
              </a:rPr>
              <a:t> </a:t>
            </a:r>
            <a:endParaRPr lang="fr-FR" sz="800" b="1" dirty="0">
              <a:effectLst/>
              <a:latin typeface="+mj-lt"/>
              <a:ea typeface="Calibri" panose="020F0502020204030204" pitchFamily="34" charset="0"/>
              <a:cs typeface="Arial" panose="020B0604020202020204" pitchFamily="34" charset="0"/>
            </a:endParaRPr>
          </a:p>
          <a:p>
            <a:pPr algn="just"/>
            <a:r>
              <a:rPr lang="fr-FR" sz="1600" dirty="0">
                <a:solidFill>
                  <a:srgbClr val="000000"/>
                </a:solidFill>
                <a:effectLst/>
                <a:latin typeface="+mj-lt"/>
                <a:ea typeface="Arial" panose="020B0604020202020204" pitchFamily="34" charset="0"/>
                <a:cs typeface="Calibri" panose="020F0502020204030204" pitchFamily="34" charset="0"/>
              </a:rPr>
              <a:t>En complément de la mise en relation, le RPE accompagne les parents dans l’appropriation de leur rôle de particulier employeur en tenant compte d’un strict principe de neutralité entre les parties au contrat de travail.</a:t>
            </a:r>
            <a:endParaRPr lang="fr-FR" sz="1600" dirty="0">
              <a:effectLst/>
              <a:latin typeface="+mj-lt"/>
              <a:ea typeface="Calibri" panose="020F0502020204030204" pitchFamily="34" charset="0"/>
              <a:cs typeface="Arial" panose="020B0604020202020204" pitchFamily="34" charset="0"/>
            </a:endParaRPr>
          </a:p>
          <a:p>
            <a:pPr algn="just"/>
            <a:endParaRPr lang="fr-FR" sz="800" dirty="0">
              <a:latin typeface="+mj-lt"/>
            </a:endParaRPr>
          </a:p>
          <a:p>
            <a:pPr algn="just"/>
            <a:r>
              <a:rPr lang="fr-FR" sz="1600" dirty="0">
                <a:solidFill>
                  <a:srgbClr val="000000"/>
                </a:solidFill>
                <a:effectLst/>
                <a:latin typeface="+mj-lt"/>
                <a:ea typeface="Arial" panose="020B0604020202020204" pitchFamily="34" charset="0"/>
                <a:cs typeface="Calibri" panose="020F0502020204030204" pitchFamily="34" charset="0"/>
              </a:rPr>
              <a:t>Le RPE sensibilise également les parents sur l’importance que leur salarié s’inscrive dans une démarche de formation professionnelle continue. Celle-ci concourt à la professionnalisation de l’accueil et à l’amélioration des pratiques. Cette sensibilisation des parents-employeurs est d’autant plus importante que leur accord est nécessaire pour que le salarié suive une formation sur son temps de travail. Les parents doivent également être sensibilisés sur l’intérêt pour les assistants maternels de participer régulièrement à des temps d’échanges entre professionnels sur leur temps de travail. </a:t>
            </a:r>
          </a:p>
          <a:p>
            <a:pPr algn="just"/>
            <a:endParaRPr lang="fr-FR" sz="800" dirty="0">
              <a:solidFill>
                <a:srgbClr val="000000"/>
              </a:solidFill>
              <a:latin typeface="+mj-lt"/>
              <a:ea typeface="Calibri" panose="020F0502020204030204" pitchFamily="34" charset="0"/>
              <a:cs typeface="Calibri" panose="020F0502020204030204" pitchFamily="34" charset="0"/>
            </a:endParaRPr>
          </a:p>
          <a:p>
            <a:pPr algn="just"/>
            <a:r>
              <a:rPr lang="fr-FR" sz="1600" dirty="0">
                <a:solidFill>
                  <a:srgbClr val="000000"/>
                </a:solidFill>
                <a:effectLst/>
                <a:latin typeface="+mj-lt"/>
                <a:ea typeface="Arial" panose="020B0604020202020204" pitchFamily="34" charset="0"/>
                <a:cs typeface="Calibri" panose="020F0502020204030204" pitchFamily="34" charset="0"/>
              </a:rPr>
              <a:t>En ce qui concerne la réglementation applicable aux gardes d’enfants à domicile, le RPE informe les parents des règles régissant ce type d’accueil. </a:t>
            </a:r>
            <a:endParaRPr lang="fr-FR" sz="1600" dirty="0">
              <a:effectLst/>
              <a:latin typeface="+mj-lt"/>
              <a:ea typeface="Calibri" panose="020F0502020204030204" pitchFamily="34" charset="0"/>
              <a:cs typeface="Arial" panose="020B0604020202020204" pitchFamily="34" charset="0"/>
            </a:endParaRPr>
          </a:p>
          <a:p>
            <a:pPr algn="just"/>
            <a:endParaRPr lang="fr-FR" sz="800" dirty="0">
              <a:solidFill>
                <a:srgbClr val="000000"/>
              </a:solidFill>
              <a:effectLst/>
              <a:latin typeface="+mj-lt"/>
              <a:ea typeface="Calibri" panose="020F0502020204030204" pitchFamily="34" charset="0"/>
              <a:cs typeface="Calibri" panose="020F0502020204030204" pitchFamily="34" charset="0"/>
            </a:endParaRPr>
          </a:p>
          <a:p>
            <a:pPr algn="just"/>
            <a:r>
              <a:rPr lang="fr-FR" sz="1600" dirty="0">
                <a:solidFill>
                  <a:srgbClr val="000000"/>
                </a:solidFill>
                <a:latin typeface="+mj-lt"/>
                <a:ea typeface="Arial" panose="020B0604020202020204" pitchFamily="34" charset="0"/>
                <a:cs typeface="Calibri" panose="020F0502020204030204" pitchFamily="34" charset="0"/>
              </a:rPr>
              <a:t>L</a:t>
            </a:r>
            <a:r>
              <a:rPr lang="fr-FR" sz="1600" dirty="0">
                <a:solidFill>
                  <a:srgbClr val="000000"/>
                </a:solidFill>
                <a:effectLst/>
                <a:latin typeface="+mj-lt"/>
                <a:ea typeface="Arial" panose="020B0604020202020204" pitchFamily="34" charset="0"/>
                <a:cs typeface="Calibri" panose="020F0502020204030204" pitchFamily="34" charset="0"/>
              </a:rPr>
              <a:t>e RPE encourage les parents à formuler leurs attentes vis-à-vis de leur employé au sein d’un projet d’accueil. Celui-ci précise notamment l’organisation de l’accueil pour tenir compte des besoins et des rythmes des enfants, les modalités pédagogiques mises en œuvre pour les accompagner dans leur développement (apprentissage du langage, développement de sa créativité, etc…) et les moyens par lesquels le professionnel actualise et enrichit ses compétences et sa réflexion professionnelle (participation à des formations, à des groupes d’analyse de la pratique, etc...). A cet égard, le RPE s’attache à faire connaître la </a:t>
            </a:r>
            <a:r>
              <a:rPr lang="fr-FR" sz="1600" b="1" dirty="0">
                <a:solidFill>
                  <a:srgbClr val="000000"/>
                </a:solidFill>
                <a:effectLst/>
                <a:latin typeface="+mj-lt"/>
                <a:ea typeface="Arial" panose="020B0604020202020204" pitchFamily="34" charset="0"/>
                <a:cs typeface="Calibri" panose="020F0502020204030204" pitchFamily="34" charset="0"/>
              </a:rPr>
              <a:t>charte d’accueil du jeune enfant</a:t>
            </a:r>
            <a:r>
              <a:rPr lang="fr-FR" sz="1600" dirty="0">
                <a:solidFill>
                  <a:srgbClr val="000000"/>
                </a:solidFill>
                <a:effectLst/>
                <a:latin typeface="+mj-lt"/>
                <a:ea typeface="Arial" panose="020B0604020202020204" pitchFamily="34" charset="0"/>
                <a:cs typeface="Calibri" panose="020F0502020204030204" pitchFamily="34" charset="0"/>
              </a:rPr>
              <a:t>, dont les principes directeurs sont opposables à l’ensemble des modes d’accueil.</a:t>
            </a:r>
            <a:endParaRPr lang="fr-FR" sz="16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764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3" name="Picture 32">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6" name="Picture 35">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8" name="Rectangle 37">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CF7BA971-EA7D-4C5F-B937-B7F90A8D3FB1}"/>
              </a:ext>
            </a:extLst>
          </p:cNvPr>
          <p:cNvPicPr>
            <a:picLocks noChangeAspect="1"/>
          </p:cNvPicPr>
          <p:nvPr/>
        </p:nvPicPr>
        <p:blipFill rotWithShape="1">
          <a:blip r:embed="rId5"/>
          <a:srcRect l="5325" r="5937" b="50409"/>
          <a:stretch/>
        </p:blipFill>
        <p:spPr>
          <a:xfrm>
            <a:off x="686853" y="1278464"/>
            <a:ext cx="5464256" cy="4320000"/>
          </a:xfrm>
          <a:prstGeom prst="rect">
            <a:avLst/>
          </a:prstGeom>
        </p:spPr>
      </p:pic>
      <p:pic>
        <p:nvPicPr>
          <p:cNvPr id="6" name="Image 5">
            <a:extLst>
              <a:ext uri="{FF2B5EF4-FFF2-40B4-BE49-F238E27FC236}">
                <a16:creationId xmlns:a16="http://schemas.microsoft.com/office/drawing/2014/main" id="{249D6659-BABF-4205-9EC2-4F9B4BF0A60B}"/>
              </a:ext>
            </a:extLst>
          </p:cNvPr>
          <p:cNvPicPr>
            <a:picLocks noChangeAspect="1"/>
          </p:cNvPicPr>
          <p:nvPr/>
        </p:nvPicPr>
        <p:blipFill rotWithShape="1">
          <a:blip r:embed="rId5"/>
          <a:srcRect l="5080" t="48424" r="5080"/>
          <a:stretch/>
        </p:blipFill>
        <p:spPr>
          <a:xfrm>
            <a:off x="6179659" y="1488385"/>
            <a:ext cx="5319383" cy="4320000"/>
          </a:xfrm>
          <a:prstGeom prst="rect">
            <a:avLst/>
          </a:prstGeom>
        </p:spPr>
      </p:pic>
    </p:spTree>
    <p:extLst>
      <p:ext uri="{BB962C8B-B14F-4D97-AF65-F5344CB8AC3E}">
        <p14:creationId xmlns:p14="http://schemas.microsoft.com/office/powerpoint/2010/main" val="21535504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1231</TotalTime>
  <Words>4695</Words>
  <Application>Microsoft Office PowerPoint</Application>
  <PresentationFormat>Grand écran</PresentationFormat>
  <Paragraphs>249</Paragraphs>
  <Slides>32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 Arial , sans-serif </vt:lpstr>
      <vt:lpstr>Arial</vt:lpstr>
      <vt:lpstr>Calibri</vt:lpstr>
      <vt:lpstr>Courier New</vt:lpstr>
      <vt:lpstr>Garamond</vt:lpstr>
      <vt:lpstr>Wingdings</vt:lpstr>
      <vt:lpstr>Organique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Karine LORMOIS 371</dc:creator>
  <cp:lastModifiedBy>Karine LORMOIS 371</cp:lastModifiedBy>
  <cp:revision>62</cp:revision>
  <cp:lastPrinted>2021-11-09T08:47:43Z</cp:lastPrinted>
  <dcterms:created xsi:type="dcterms:W3CDTF">2021-11-08T09:39:55Z</dcterms:created>
  <dcterms:modified xsi:type="dcterms:W3CDTF">2021-12-08T16:32:20Z</dcterms:modified>
</cp:coreProperties>
</file>