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Default Extension="jpg" ContentType="image/jpg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341107" y="6099047"/>
            <a:ext cx="4850891" cy="59740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6099047"/>
            <a:ext cx="7898892" cy="46939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6939" y="90678"/>
            <a:ext cx="10358120" cy="1183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163827"/>
            <a:ext cx="10179685" cy="43967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8636" y="1844421"/>
            <a:ext cx="8090534" cy="2583815"/>
          </a:xfrm>
          <a:prstGeom prst="rect"/>
        </p:spPr>
        <p:txBody>
          <a:bodyPr wrap="square" lIns="0" tIns="106045" rIns="0" bIns="0" rtlCol="0" vert="horz">
            <a:spAutoFit/>
          </a:bodyPr>
          <a:lstStyle/>
          <a:p>
            <a:pPr marL="30480" marR="5080" indent="-18415">
              <a:lnSpc>
                <a:spcPts val="5830"/>
              </a:lnSpc>
              <a:spcBef>
                <a:spcPts val="835"/>
              </a:spcBef>
            </a:pPr>
            <a:r>
              <a:rPr dirty="0" sz="5400"/>
              <a:t>Réunion</a:t>
            </a:r>
            <a:r>
              <a:rPr dirty="0" sz="5400" spc="-160"/>
              <a:t> </a:t>
            </a:r>
            <a:r>
              <a:rPr dirty="0" sz="5400"/>
              <a:t>départementale</a:t>
            </a:r>
            <a:r>
              <a:rPr dirty="0" sz="5400" spc="-160"/>
              <a:t> </a:t>
            </a:r>
            <a:r>
              <a:rPr dirty="0" sz="5400" spc="-25"/>
              <a:t>des </a:t>
            </a:r>
            <a:r>
              <a:rPr dirty="0" sz="5400" spc="-10"/>
              <a:t>coordinateurs</a:t>
            </a:r>
            <a:r>
              <a:rPr dirty="0" sz="5400" spc="-130"/>
              <a:t> </a:t>
            </a:r>
            <a:r>
              <a:rPr dirty="0" sz="5400"/>
              <a:t>petite</a:t>
            </a:r>
            <a:r>
              <a:rPr dirty="0" sz="5400" spc="-155"/>
              <a:t> </a:t>
            </a:r>
            <a:r>
              <a:rPr dirty="0" sz="5400" spc="-10"/>
              <a:t>enfance</a:t>
            </a:r>
            <a:endParaRPr sz="5400"/>
          </a:p>
          <a:p>
            <a:pPr marL="1905635" marR="1893570" indent="604520">
              <a:lnSpc>
                <a:spcPct val="125000"/>
              </a:lnSpc>
              <a:spcBef>
                <a:spcPts val="545"/>
              </a:spcBef>
            </a:pPr>
            <a:r>
              <a:rPr dirty="0" sz="2400">
                <a:solidFill>
                  <a:srgbClr val="000000"/>
                </a:solidFill>
              </a:rPr>
              <a:t>Lundi</a:t>
            </a:r>
            <a:r>
              <a:rPr dirty="0" sz="2400" spc="-25">
                <a:solidFill>
                  <a:srgbClr val="000000"/>
                </a:solidFill>
              </a:rPr>
              <a:t> </a:t>
            </a:r>
            <a:r>
              <a:rPr dirty="0" sz="2400">
                <a:solidFill>
                  <a:srgbClr val="000000"/>
                </a:solidFill>
              </a:rPr>
              <a:t>14</a:t>
            </a:r>
            <a:r>
              <a:rPr dirty="0" sz="2400" spc="-55">
                <a:solidFill>
                  <a:srgbClr val="000000"/>
                </a:solidFill>
              </a:rPr>
              <a:t> </a:t>
            </a:r>
            <a:r>
              <a:rPr dirty="0" sz="2400">
                <a:solidFill>
                  <a:srgbClr val="000000"/>
                </a:solidFill>
              </a:rPr>
              <a:t>novembre</a:t>
            </a:r>
            <a:r>
              <a:rPr dirty="0" sz="2400" spc="-15">
                <a:solidFill>
                  <a:srgbClr val="000000"/>
                </a:solidFill>
              </a:rPr>
              <a:t> </a:t>
            </a:r>
            <a:r>
              <a:rPr dirty="0" sz="2400" spc="-20">
                <a:solidFill>
                  <a:srgbClr val="000000"/>
                </a:solidFill>
              </a:rPr>
              <a:t>2022 </a:t>
            </a:r>
            <a:r>
              <a:rPr dirty="0" sz="2400">
                <a:solidFill>
                  <a:srgbClr val="000000"/>
                </a:solidFill>
              </a:rPr>
              <a:t>Karine</a:t>
            </a:r>
            <a:r>
              <a:rPr dirty="0" sz="2400" spc="-50">
                <a:solidFill>
                  <a:srgbClr val="000000"/>
                </a:solidFill>
              </a:rPr>
              <a:t> </a:t>
            </a:r>
            <a:r>
              <a:rPr dirty="0" sz="2400">
                <a:solidFill>
                  <a:srgbClr val="000000"/>
                </a:solidFill>
              </a:rPr>
              <a:t>LORMOIS</a:t>
            </a:r>
            <a:r>
              <a:rPr dirty="0" sz="2400" spc="-35">
                <a:solidFill>
                  <a:srgbClr val="000000"/>
                </a:solidFill>
              </a:rPr>
              <a:t> </a:t>
            </a:r>
            <a:r>
              <a:rPr dirty="0" sz="2400">
                <a:solidFill>
                  <a:srgbClr val="000000"/>
                </a:solidFill>
              </a:rPr>
              <a:t>–</a:t>
            </a:r>
            <a:r>
              <a:rPr dirty="0" sz="2400" spc="-40">
                <a:solidFill>
                  <a:srgbClr val="000000"/>
                </a:solidFill>
              </a:rPr>
              <a:t> </a:t>
            </a:r>
            <a:r>
              <a:rPr dirty="0" sz="2400">
                <a:solidFill>
                  <a:srgbClr val="000000"/>
                </a:solidFill>
              </a:rPr>
              <a:t>Nathalie</a:t>
            </a:r>
            <a:r>
              <a:rPr dirty="0" sz="2400" spc="-25">
                <a:solidFill>
                  <a:srgbClr val="000000"/>
                </a:solidFill>
              </a:rPr>
              <a:t> </a:t>
            </a:r>
            <a:r>
              <a:rPr dirty="0" sz="2400" spc="-10">
                <a:solidFill>
                  <a:srgbClr val="000000"/>
                </a:solidFill>
              </a:rPr>
              <a:t>GOUIN</a:t>
            </a:r>
            <a:endParaRPr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5242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Quotité</a:t>
            </a:r>
            <a:r>
              <a:rPr dirty="0" spc="-100"/>
              <a:t> </a:t>
            </a:r>
            <a:r>
              <a:rPr dirty="0"/>
              <a:t>de</a:t>
            </a:r>
            <a:r>
              <a:rPr dirty="0" spc="-95"/>
              <a:t> </a:t>
            </a:r>
            <a:r>
              <a:rPr dirty="0"/>
              <a:t>présence</a:t>
            </a:r>
            <a:r>
              <a:rPr dirty="0" spc="-95"/>
              <a:t> </a:t>
            </a:r>
            <a:r>
              <a:rPr dirty="0"/>
              <a:t>selon</a:t>
            </a:r>
            <a:r>
              <a:rPr dirty="0" spc="-95"/>
              <a:t> </a:t>
            </a:r>
            <a:r>
              <a:rPr dirty="0"/>
              <a:t>le</a:t>
            </a:r>
            <a:r>
              <a:rPr dirty="0" spc="-114"/>
              <a:t> </a:t>
            </a:r>
            <a:r>
              <a:rPr dirty="0"/>
              <a:t>type</a:t>
            </a:r>
            <a:r>
              <a:rPr dirty="0" spc="-95"/>
              <a:t> </a:t>
            </a:r>
            <a:r>
              <a:rPr dirty="0"/>
              <a:t>de</a:t>
            </a:r>
            <a:r>
              <a:rPr dirty="0" spc="-95"/>
              <a:t> </a:t>
            </a:r>
            <a:r>
              <a:rPr dirty="0" spc="-10"/>
              <a:t>structure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831850" y="1907794"/>
          <a:ext cx="10604500" cy="38969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1333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Micro-crèche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 marR="188595">
                        <a:lnSpc>
                          <a:spcPct val="100000"/>
                        </a:lnSpc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Jusqu’à</a:t>
                      </a:r>
                      <a:r>
                        <a:rPr dirty="0" sz="1800" spc="-6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12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places</a:t>
                      </a:r>
                      <a:r>
                        <a:rPr dirty="0" sz="18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d’accueil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41910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Petite</a:t>
                      </a:r>
                      <a:r>
                        <a:rPr dirty="0" sz="1800" spc="-8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crèche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dirty="0" sz="1800" spc="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à </a:t>
                      </a:r>
                      <a:r>
                        <a:rPr dirty="0" sz="18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24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places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Crèche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25</a:t>
                      </a:r>
                      <a:r>
                        <a:rPr dirty="0" sz="1800" spc="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à </a:t>
                      </a:r>
                      <a:r>
                        <a:rPr dirty="0" sz="18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39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places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832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Grande</a:t>
                      </a:r>
                      <a:r>
                        <a:rPr dirty="0" sz="1800" spc="-6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crèche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40</a:t>
                      </a:r>
                      <a:r>
                        <a:rPr dirty="0" sz="1800" spc="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à </a:t>
                      </a:r>
                      <a:r>
                        <a:rPr dirty="0" sz="18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59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places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5575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Très</a:t>
                      </a:r>
                      <a:r>
                        <a:rPr dirty="0" sz="1800" spc="-6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grande crèche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Plus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8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60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places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20">
                          <a:latin typeface="Calibri"/>
                          <a:cs typeface="Calibri"/>
                        </a:rPr>
                        <a:t>Temps</a:t>
                      </a:r>
                      <a:r>
                        <a:rPr dirty="0" sz="18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minimum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10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heures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20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heures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30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heures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40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heures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50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heures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CFD4EA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91440">
                        <a:lnSpc>
                          <a:spcPts val="1889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référence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889"/>
                        </a:lnSpc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annuelles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889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annuelles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dont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889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annuelles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dont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889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annuelles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dont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0">
                          <a:latin typeface="Calibri"/>
                          <a:cs typeface="Calibri"/>
                        </a:rPr>
                        <a:t>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889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annuelles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dont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91440">
                        <a:lnSpc>
                          <a:spcPts val="1889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santé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et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accueil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889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Dont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heures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889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heures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par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889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heures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par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889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heures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par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889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10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heures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par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91440">
                        <a:lnSpc>
                          <a:spcPts val="1889"/>
                        </a:lnSpc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inclusif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889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par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trimestre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889"/>
                        </a:lnSpc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trimestre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889"/>
                        </a:lnSpc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semaine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889"/>
                        </a:lnSpc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trimestre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889"/>
                        </a:lnSpc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trimestre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889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+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10 heures 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par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889"/>
                        </a:lnSpc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tranche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889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complète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20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CFD4EA"/>
                    </a:solidFill>
                  </a:tcPr>
                </a:tc>
              </a:tr>
              <a:tr h="5784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889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places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25">
                          <a:latin typeface="Calibri"/>
                          <a:cs typeface="Calibri"/>
                        </a:rPr>
                        <a:t>sup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473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/>
              <a:t>Mise</a:t>
            </a:r>
            <a:r>
              <a:rPr dirty="0" sz="4400" spc="5"/>
              <a:t> </a:t>
            </a:r>
            <a:r>
              <a:rPr dirty="0" sz="4400"/>
              <a:t>en</a:t>
            </a:r>
            <a:r>
              <a:rPr dirty="0" sz="4400" spc="-5"/>
              <a:t> </a:t>
            </a:r>
            <a:r>
              <a:rPr dirty="0" sz="4400" spc="-10"/>
              <a:t>pratique</a:t>
            </a:r>
            <a:endParaRPr sz="4400"/>
          </a:p>
        </p:txBody>
      </p:sp>
      <p:sp>
        <p:nvSpPr>
          <p:cNvPr id="3" name="object 3" descr=""/>
          <p:cNvSpPr txBox="1"/>
          <p:nvPr/>
        </p:nvSpPr>
        <p:spPr>
          <a:xfrm>
            <a:off x="916939" y="1476248"/>
            <a:ext cx="9951085" cy="29216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indent="-228600">
              <a:lnSpc>
                <a:spcPts val="3190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 spc="-90">
                <a:latin typeface="Calibri"/>
                <a:cs typeface="Calibri"/>
              </a:rPr>
              <a:t>L’ANPDE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réalisé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un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guide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permettant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la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mise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en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pratique</a:t>
            </a:r>
            <a:r>
              <a:rPr dirty="0" sz="2800" spc="-3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concrète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ts val="3190"/>
              </a:lnSpc>
            </a:pPr>
            <a:r>
              <a:rPr dirty="0" sz="2800">
                <a:latin typeface="Calibri"/>
                <a:cs typeface="Calibri"/>
              </a:rPr>
              <a:t>des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missions</a:t>
            </a:r>
            <a:r>
              <a:rPr dirty="0" sz="2800" spc="-3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du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RSAI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>
                <a:latin typeface="Calibri"/>
                <a:cs typeface="Calibri"/>
              </a:rPr>
              <a:t>Ce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guide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reprend:</a:t>
            </a:r>
            <a:endParaRPr sz="2800">
              <a:latin typeface="Calibri"/>
              <a:cs typeface="Calibri"/>
            </a:endParaRPr>
          </a:p>
          <a:p>
            <a:pPr lvl="1" marL="697865" indent="-227965">
              <a:lnSpc>
                <a:spcPct val="100000"/>
              </a:lnSpc>
              <a:spcBef>
                <a:spcPts val="229"/>
              </a:spcBef>
              <a:buFont typeface="Arial"/>
              <a:buChar char="•"/>
              <a:tabLst>
                <a:tab pos="697865" algn="l"/>
              </a:tabLst>
            </a:pPr>
            <a:r>
              <a:rPr dirty="0" sz="2400">
                <a:latin typeface="Calibri"/>
                <a:cs typeface="Calibri"/>
              </a:rPr>
              <a:t>Les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éléments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</a:t>
            </a:r>
            <a:r>
              <a:rPr dirty="0" sz="2400" spc="-10">
                <a:latin typeface="Calibri"/>
                <a:cs typeface="Calibri"/>
              </a:rPr>
              <a:t> contexte</a:t>
            </a:r>
            <a:endParaRPr sz="2400">
              <a:latin typeface="Calibri"/>
              <a:cs typeface="Calibri"/>
            </a:endParaRPr>
          </a:p>
          <a:p>
            <a:pPr lvl="1" marL="697865" indent="-22796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7865" algn="l"/>
              </a:tabLst>
            </a:pPr>
            <a:r>
              <a:rPr dirty="0" sz="2400">
                <a:latin typeface="Calibri"/>
                <a:cs typeface="Calibri"/>
              </a:rPr>
              <a:t>Les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textes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règlementaires</a:t>
            </a:r>
            <a:endParaRPr sz="2400">
              <a:latin typeface="Calibri"/>
              <a:cs typeface="Calibri"/>
            </a:endParaRPr>
          </a:p>
          <a:p>
            <a:pPr lvl="1" marL="697865" indent="-227965">
              <a:lnSpc>
                <a:spcPct val="100000"/>
              </a:lnSpc>
              <a:spcBef>
                <a:spcPts val="220"/>
              </a:spcBef>
              <a:buFont typeface="Arial"/>
              <a:buChar char="•"/>
              <a:tabLst>
                <a:tab pos="697865" algn="l"/>
              </a:tabLst>
            </a:pPr>
            <a:r>
              <a:rPr dirty="0" sz="2400">
                <a:latin typeface="Calibri"/>
                <a:cs typeface="Calibri"/>
              </a:rPr>
              <a:t>La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prise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poste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du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RSAI</a:t>
            </a:r>
            <a:endParaRPr sz="2400">
              <a:latin typeface="Calibri"/>
              <a:cs typeface="Calibri"/>
            </a:endParaRPr>
          </a:p>
          <a:p>
            <a:pPr lvl="1" marL="697865" indent="-22796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697865" algn="l"/>
              </a:tabLst>
            </a:pPr>
            <a:r>
              <a:rPr dirty="0" sz="2400">
                <a:latin typeface="Calibri"/>
                <a:cs typeface="Calibri"/>
              </a:rPr>
              <a:t>Des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fiches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outils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(15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fiches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pratique)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80731" y="2545079"/>
            <a:ext cx="2993135" cy="264871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87879" y="1136903"/>
            <a:ext cx="6697980" cy="507796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49428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Exemple</a:t>
            </a:r>
            <a:r>
              <a:rPr dirty="0" spc="-114"/>
              <a:t> </a:t>
            </a:r>
            <a:r>
              <a:rPr dirty="0"/>
              <a:t>fiche</a:t>
            </a:r>
            <a:r>
              <a:rPr dirty="0" spc="-110"/>
              <a:t> </a:t>
            </a:r>
            <a:r>
              <a:rPr dirty="0"/>
              <a:t>outil:</a:t>
            </a:r>
            <a:r>
              <a:rPr dirty="0" spc="-125"/>
              <a:t> </a:t>
            </a:r>
            <a:r>
              <a:rPr dirty="0" spc="-10"/>
              <a:t>pharmacie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47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Fiche</a:t>
            </a:r>
            <a:r>
              <a:rPr dirty="0" spc="-90"/>
              <a:t> </a:t>
            </a:r>
            <a:r>
              <a:rPr dirty="0"/>
              <a:t>outil</a:t>
            </a:r>
            <a:r>
              <a:rPr dirty="0" spc="-110"/>
              <a:t> </a:t>
            </a:r>
            <a:r>
              <a:rPr dirty="0"/>
              <a:t>:</a:t>
            </a:r>
            <a:r>
              <a:rPr dirty="0" spc="-90"/>
              <a:t> </a:t>
            </a:r>
            <a:r>
              <a:rPr dirty="0"/>
              <a:t>suivi</a:t>
            </a:r>
            <a:r>
              <a:rPr dirty="0" spc="-90"/>
              <a:t> </a:t>
            </a:r>
            <a:r>
              <a:rPr dirty="0"/>
              <a:t>vaccinal</a:t>
            </a:r>
            <a:r>
              <a:rPr dirty="0" spc="-105"/>
              <a:t> </a:t>
            </a:r>
            <a:r>
              <a:rPr dirty="0"/>
              <a:t>des</a:t>
            </a:r>
            <a:r>
              <a:rPr dirty="0" spc="-95"/>
              <a:t> </a:t>
            </a:r>
            <a:r>
              <a:rPr dirty="0" spc="-10"/>
              <a:t>enfants</a:t>
            </a:r>
            <a:r>
              <a:rPr dirty="0" spc="-110"/>
              <a:t> </a:t>
            </a:r>
            <a:r>
              <a:rPr dirty="0"/>
              <a:t>en</a:t>
            </a:r>
            <a:r>
              <a:rPr dirty="0" spc="-95"/>
              <a:t> </a:t>
            </a:r>
            <a:r>
              <a:rPr dirty="0" spc="-20"/>
              <a:t>EAJE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52204" y="1093426"/>
            <a:ext cx="6960509" cy="487150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492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/>
              <a:t>Fiche</a:t>
            </a:r>
            <a:r>
              <a:rPr dirty="0" sz="4400" spc="-50"/>
              <a:t> </a:t>
            </a:r>
            <a:r>
              <a:rPr dirty="0" sz="4400"/>
              <a:t>outil:</a:t>
            </a:r>
            <a:r>
              <a:rPr dirty="0" sz="4400" spc="-50"/>
              <a:t> </a:t>
            </a:r>
            <a:r>
              <a:rPr dirty="0" sz="4400"/>
              <a:t>examen</a:t>
            </a:r>
            <a:r>
              <a:rPr dirty="0" sz="4400" spc="-55"/>
              <a:t> </a:t>
            </a:r>
            <a:r>
              <a:rPr dirty="0" sz="4400"/>
              <a:t>de</a:t>
            </a:r>
            <a:r>
              <a:rPr dirty="0" sz="4400" spc="-50"/>
              <a:t> </a:t>
            </a:r>
            <a:r>
              <a:rPr dirty="0" sz="4400" spc="-35"/>
              <a:t>l’enfant</a:t>
            </a:r>
            <a:r>
              <a:rPr dirty="0" sz="4400" spc="-75"/>
              <a:t> </a:t>
            </a:r>
            <a:r>
              <a:rPr dirty="0" sz="4400"/>
              <a:t>par</a:t>
            </a:r>
            <a:r>
              <a:rPr dirty="0" sz="4400" spc="-50"/>
              <a:t> </a:t>
            </a:r>
            <a:r>
              <a:rPr dirty="0" sz="4400"/>
              <a:t>le</a:t>
            </a:r>
            <a:r>
              <a:rPr dirty="0" sz="4400" spc="-45"/>
              <a:t> </a:t>
            </a:r>
            <a:r>
              <a:rPr dirty="0" sz="4400" spc="-20"/>
              <a:t>RSAI</a:t>
            </a:r>
            <a:endParaRPr sz="44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38825" y="1150086"/>
            <a:ext cx="6226233" cy="481484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239013"/>
            <a:ext cx="10030460" cy="11836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4560"/>
              </a:lnSpc>
              <a:spcBef>
                <a:spcPts val="95"/>
              </a:spcBef>
            </a:pPr>
            <a:r>
              <a:rPr dirty="0" spc="-65">
                <a:solidFill>
                  <a:srgbClr val="00AFEF"/>
                </a:solidFill>
              </a:rPr>
              <a:t>L’accueil</a:t>
            </a:r>
            <a:r>
              <a:rPr dirty="0" spc="-110">
                <a:solidFill>
                  <a:srgbClr val="00AFEF"/>
                </a:solidFill>
              </a:rPr>
              <a:t> </a:t>
            </a:r>
            <a:r>
              <a:rPr dirty="0">
                <a:solidFill>
                  <a:srgbClr val="00AFEF"/>
                </a:solidFill>
              </a:rPr>
              <a:t>des</a:t>
            </a:r>
            <a:r>
              <a:rPr dirty="0" spc="-75">
                <a:solidFill>
                  <a:srgbClr val="00AFEF"/>
                </a:solidFill>
              </a:rPr>
              <a:t> </a:t>
            </a:r>
            <a:r>
              <a:rPr dirty="0" spc="-10">
                <a:solidFill>
                  <a:srgbClr val="00AFEF"/>
                </a:solidFill>
              </a:rPr>
              <a:t>enfants</a:t>
            </a:r>
            <a:r>
              <a:rPr dirty="0" spc="-100">
                <a:solidFill>
                  <a:srgbClr val="00AFEF"/>
                </a:solidFill>
              </a:rPr>
              <a:t> </a:t>
            </a:r>
            <a:r>
              <a:rPr dirty="0">
                <a:solidFill>
                  <a:srgbClr val="00AFEF"/>
                </a:solidFill>
              </a:rPr>
              <a:t>de</a:t>
            </a:r>
            <a:r>
              <a:rPr dirty="0" spc="-75">
                <a:solidFill>
                  <a:srgbClr val="00AFEF"/>
                </a:solidFill>
              </a:rPr>
              <a:t> </a:t>
            </a:r>
            <a:r>
              <a:rPr dirty="0">
                <a:solidFill>
                  <a:srgbClr val="00AFEF"/>
                </a:solidFill>
              </a:rPr>
              <a:t>plus</a:t>
            </a:r>
            <a:r>
              <a:rPr dirty="0" spc="-75">
                <a:solidFill>
                  <a:srgbClr val="00AFEF"/>
                </a:solidFill>
              </a:rPr>
              <a:t> </a:t>
            </a:r>
            <a:r>
              <a:rPr dirty="0">
                <a:solidFill>
                  <a:srgbClr val="00AFEF"/>
                </a:solidFill>
              </a:rPr>
              <a:t>de</a:t>
            </a:r>
            <a:r>
              <a:rPr dirty="0" spc="-70">
                <a:solidFill>
                  <a:srgbClr val="00AFEF"/>
                </a:solidFill>
              </a:rPr>
              <a:t> </a:t>
            </a:r>
            <a:r>
              <a:rPr dirty="0">
                <a:solidFill>
                  <a:srgbClr val="00AFEF"/>
                </a:solidFill>
              </a:rPr>
              <a:t>3</a:t>
            </a:r>
            <a:r>
              <a:rPr dirty="0" spc="-90">
                <a:solidFill>
                  <a:srgbClr val="00AFEF"/>
                </a:solidFill>
              </a:rPr>
              <a:t> </a:t>
            </a:r>
            <a:r>
              <a:rPr dirty="0">
                <a:solidFill>
                  <a:srgbClr val="00AFEF"/>
                </a:solidFill>
              </a:rPr>
              <a:t>ans</a:t>
            </a:r>
            <a:r>
              <a:rPr dirty="0" spc="-80">
                <a:solidFill>
                  <a:srgbClr val="00AFEF"/>
                </a:solidFill>
              </a:rPr>
              <a:t> </a:t>
            </a:r>
            <a:r>
              <a:rPr dirty="0">
                <a:solidFill>
                  <a:srgbClr val="00AFEF"/>
                </a:solidFill>
              </a:rPr>
              <a:t>au</a:t>
            </a:r>
            <a:r>
              <a:rPr dirty="0" spc="-75">
                <a:solidFill>
                  <a:srgbClr val="00AFEF"/>
                </a:solidFill>
              </a:rPr>
              <a:t> </a:t>
            </a:r>
            <a:r>
              <a:rPr dirty="0">
                <a:solidFill>
                  <a:srgbClr val="00AFEF"/>
                </a:solidFill>
              </a:rPr>
              <a:t>sein</a:t>
            </a:r>
            <a:r>
              <a:rPr dirty="0" spc="-80">
                <a:solidFill>
                  <a:srgbClr val="00AFEF"/>
                </a:solidFill>
              </a:rPr>
              <a:t> </a:t>
            </a:r>
            <a:r>
              <a:rPr dirty="0" spc="-25">
                <a:solidFill>
                  <a:srgbClr val="00AFEF"/>
                </a:solidFill>
              </a:rPr>
              <a:t>des</a:t>
            </a:r>
          </a:p>
          <a:p>
            <a:pPr marL="12700">
              <a:lnSpc>
                <a:spcPts val="4560"/>
              </a:lnSpc>
            </a:pPr>
            <a:r>
              <a:rPr dirty="0" spc="-20">
                <a:solidFill>
                  <a:srgbClr val="00AFEF"/>
                </a:solidFill>
              </a:rPr>
              <a:t>EAJE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16939" y="1440560"/>
            <a:ext cx="10244455" cy="4251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1300" algn="l"/>
                <a:tab pos="7392034" algn="l"/>
              </a:tabLst>
            </a:pPr>
            <a:r>
              <a:rPr dirty="0" sz="2400">
                <a:latin typeface="Calibri"/>
                <a:cs typeface="Calibri"/>
              </a:rPr>
              <a:t>Pour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rappel,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l’accueil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en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EAJE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concerne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les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enfants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0</a:t>
            </a:r>
            <a:r>
              <a:rPr dirty="0" sz="2400" spc="-50">
                <a:latin typeface="Calibri"/>
                <a:cs typeface="Calibri"/>
              </a:rPr>
              <a:t> à</a:t>
            </a:r>
            <a:r>
              <a:rPr dirty="0" sz="2400">
                <a:latin typeface="Calibri"/>
                <a:cs typeface="Calibri"/>
              </a:rPr>
              <a:t>	6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ans</a:t>
            </a:r>
            <a:r>
              <a:rPr dirty="0" sz="2400" spc="-10">
                <a:latin typeface="Calibri"/>
                <a:cs typeface="Calibri"/>
              </a:rPr>
              <a:t> révolus.</a:t>
            </a:r>
            <a:endParaRPr sz="2400">
              <a:latin typeface="Calibri"/>
              <a:cs typeface="Calibri"/>
            </a:endParaRPr>
          </a:p>
          <a:p>
            <a:pPr marL="241300" marR="5080" indent="-229235">
              <a:lnSpc>
                <a:spcPct val="7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400" spc="-30">
                <a:latin typeface="Calibri"/>
                <a:cs typeface="Calibri"/>
              </a:rPr>
              <a:t>Toutefois,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l’école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étant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obligatoire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à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partir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3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ans,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l’accueil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en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EAJE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ne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peut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plus </a:t>
            </a:r>
            <a:r>
              <a:rPr dirty="0" sz="2400" spc="-30">
                <a:latin typeface="Calibri"/>
                <a:cs typeface="Calibri"/>
              </a:rPr>
              <a:t>s’exercer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façon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systématique.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ts val="2450"/>
              </a:lnSpc>
              <a:spcBef>
                <a:spcPts val="14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400">
                <a:latin typeface="Calibri"/>
                <a:cs typeface="Calibri"/>
              </a:rPr>
              <a:t>Possibilité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d’accueillir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des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enfants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porteurs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handicap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sous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réserve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que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cet</a:t>
            </a:r>
            <a:endParaRPr sz="2400">
              <a:latin typeface="Calibri"/>
              <a:cs typeface="Calibri"/>
            </a:endParaRPr>
          </a:p>
          <a:p>
            <a:pPr marL="241300">
              <a:lnSpc>
                <a:spcPts val="2014"/>
              </a:lnSpc>
            </a:pPr>
            <a:r>
              <a:rPr dirty="0" sz="2400">
                <a:latin typeface="Calibri"/>
                <a:cs typeface="Calibri"/>
              </a:rPr>
              <a:t>accueil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soit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anticipé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et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qu’une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demande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dérogation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pour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ces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enfants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ait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été</a:t>
            </a:r>
            <a:endParaRPr sz="2400">
              <a:latin typeface="Calibri"/>
              <a:cs typeface="Calibri"/>
            </a:endParaRPr>
          </a:p>
          <a:p>
            <a:pPr marL="241300">
              <a:lnSpc>
                <a:spcPts val="2335"/>
              </a:lnSpc>
            </a:pPr>
            <a:r>
              <a:rPr dirty="0" sz="2400">
                <a:latin typeface="Calibri"/>
                <a:cs typeface="Calibri"/>
              </a:rPr>
              <a:t>sollicitée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à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la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PMI.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ts val="1930"/>
              </a:lnSpc>
              <a:buFont typeface="Arial"/>
              <a:buChar char="•"/>
              <a:tabLst>
                <a:tab pos="698500" algn="l"/>
              </a:tabLst>
            </a:pPr>
            <a:r>
              <a:rPr dirty="0" sz="2000">
                <a:latin typeface="Calibri"/>
                <a:cs typeface="Calibri"/>
              </a:rPr>
              <a:t>Cette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requête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devra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être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accompagnée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d’un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certificat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médical,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d’une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demande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des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parents</a:t>
            </a:r>
            <a:endParaRPr sz="2000">
              <a:latin typeface="Calibri"/>
              <a:cs typeface="Calibri"/>
            </a:endParaRPr>
          </a:p>
          <a:p>
            <a:pPr marL="698500">
              <a:lnSpc>
                <a:spcPts val="1680"/>
              </a:lnSpc>
            </a:pPr>
            <a:r>
              <a:rPr dirty="0" sz="2000">
                <a:latin typeface="Calibri"/>
                <a:cs typeface="Calibri"/>
              </a:rPr>
              <a:t>et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au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niveau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la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direction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l’établissement,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transmettre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des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éléments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concernant</a:t>
            </a:r>
            <a:endParaRPr sz="2000">
              <a:latin typeface="Calibri"/>
              <a:cs typeface="Calibri"/>
            </a:endParaRPr>
          </a:p>
          <a:p>
            <a:pPr marL="698500">
              <a:lnSpc>
                <a:spcPts val="1680"/>
              </a:lnSpc>
            </a:pPr>
            <a:r>
              <a:rPr dirty="0" sz="2000" spc="-20">
                <a:latin typeface="Calibri"/>
                <a:cs typeface="Calibri"/>
              </a:rPr>
              <a:t>l’organisation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son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accueil,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les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jeux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et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jouets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proposés,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la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durée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la</a:t>
            </a:r>
            <a:r>
              <a:rPr dirty="0" sz="2000" spc="-10">
                <a:latin typeface="Calibri"/>
                <a:cs typeface="Calibri"/>
              </a:rPr>
              <a:t> dérogation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et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le</a:t>
            </a:r>
            <a:endParaRPr sz="2000">
              <a:latin typeface="Calibri"/>
              <a:cs typeface="Calibri"/>
            </a:endParaRPr>
          </a:p>
          <a:p>
            <a:pPr marL="698500">
              <a:lnSpc>
                <a:spcPts val="2039"/>
              </a:lnSpc>
            </a:pPr>
            <a:r>
              <a:rPr dirty="0" sz="2000">
                <a:latin typeface="Calibri"/>
                <a:cs typeface="Calibri"/>
              </a:rPr>
              <a:t>projet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inclusif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pour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ces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enfants.</a:t>
            </a:r>
            <a:endParaRPr sz="2000">
              <a:latin typeface="Calibri"/>
              <a:cs typeface="Calibri"/>
            </a:endParaRPr>
          </a:p>
          <a:p>
            <a:pPr marL="241300" indent="-228600">
              <a:lnSpc>
                <a:spcPts val="2450"/>
              </a:lnSpc>
              <a:spcBef>
                <a:spcPts val="14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400">
                <a:latin typeface="Calibri"/>
                <a:cs typeface="Calibri"/>
              </a:rPr>
              <a:t>Si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le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gestionnaire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souhaite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accueillir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des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enfants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plus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3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ans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(mercredi,</a:t>
            </a:r>
            <a:endParaRPr sz="2400">
              <a:latin typeface="Calibri"/>
              <a:cs typeface="Calibri"/>
            </a:endParaRPr>
          </a:p>
          <a:p>
            <a:pPr marL="241300">
              <a:lnSpc>
                <a:spcPts val="2014"/>
              </a:lnSpc>
            </a:pPr>
            <a:r>
              <a:rPr dirty="0" sz="2400">
                <a:latin typeface="Calibri"/>
                <a:cs typeface="Calibri"/>
              </a:rPr>
              <a:t>vacances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scolaires…)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il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convient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d’adresser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au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service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PMI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projet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de</a:t>
            </a:r>
            <a:endParaRPr sz="2400">
              <a:latin typeface="Calibri"/>
              <a:cs typeface="Calibri"/>
            </a:endParaRPr>
          </a:p>
          <a:p>
            <a:pPr marL="241300">
              <a:lnSpc>
                <a:spcPts val="2014"/>
              </a:lnSpc>
            </a:pPr>
            <a:r>
              <a:rPr dirty="0" sz="2400" spc="-10">
                <a:latin typeface="Calibri"/>
                <a:cs typeface="Calibri"/>
              </a:rPr>
              <a:t>fonctionnement,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le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projet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éducatif.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Une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visite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peut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être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organisée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afin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vérifier</a:t>
            </a:r>
            <a:endParaRPr sz="2400">
              <a:latin typeface="Calibri"/>
              <a:cs typeface="Calibri"/>
            </a:endParaRPr>
          </a:p>
          <a:p>
            <a:pPr marL="241300" marR="39370">
              <a:lnSpc>
                <a:spcPct val="70000"/>
              </a:lnSpc>
              <a:spcBef>
                <a:spcPts val="434"/>
              </a:spcBef>
            </a:pPr>
            <a:r>
              <a:rPr dirty="0" sz="2400">
                <a:latin typeface="Calibri"/>
                <a:cs typeface="Calibri"/>
              </a:rPr>
              <a:t>si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les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jeux/jouets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proposés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et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si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le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mobilier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sont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adaptés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aux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enfants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plus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0">
                <a:latin typeface="Calibri"/>
                <a:cs typeface="Calibri"/>
              </a:rPr>
              <a:t>3 </a:t>
            </a:r>
            <a:r>
              <a:rPr dirty="0" sz="2400">
                <a:latin typeface="Calibri"/>
                <a:cs typeface="Calibri"/>
              </a:rPr>
              <a:t>ans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7066"/>
            <a:ext cx="840422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rgbClr val="001F5F"/>
                </a:solidFill>
              </a:rPr>
              <a:t>La</a:t>
            </a:r>
            <a:r>
              <a:rPr dirty="0" spc="-85">
                <a:solidFill>
                  <a:srgbClr val="001F5F"/>
                </a:solidFill>
              </a:rPr>
              <a:t> </a:t>
            </a:r>
            <a:r>
              <a:rPr dirty="0" spc="-10">
                <a:solidFill>
                  <a:srgbClr val="001F5F"/>
                </a:solidFill>
              </a:rPr>
              <a:t>qualification</a:t>
            </a:r>
            <a:r>
              <a:rPr dirty="0" spc="-100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et</a:t>
            </a:r>
            <a:r>
              <a:rPr dirty="0" spc="-85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le</a:t>
            </a:r>
            <a:r>
              <a:rPr dirty="0" spc="-95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taux</a:t>
            </a:r>
            <a:r>
              <a:rPr dirty="0" spc="-85">
                <a:solidFill>
                  <a:srgbClr val="001F5F"/>
                </a:solidFill>
              </a:rPr>
              <a:t> </a:t>
            </a:r>
            <a:r>
              <a:rPr dirty="0" spc="-10">
                <a:solidFill>
                  <a:srgbClr val="001F5F"/>
                </a:solidFill>
              </a:rPr>
              <a:t>d’encadrement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14244" y="577595"/>
            <a:ext cx="6763511" cy="550164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57886"/>
            <a:ext cx="857758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/>
              <a:t>Les</a:t>
            </a:r>
            <a:r>
              <a:rPr dirty="0" sz="4400" spc="-75"/>
              <a:t> </a:t>
            </a:r>
            <a:r>
              <a:rPr dirty="0" sz="4400"/>
              <a:t>professionnels</a:t>
            </a:r>
            <a:r>
              <a:rPr dirty="0" sz="4400" spc="-90"/>
              <a:t> </a:t>
            </a:r>
            <a:r>
              <a:rPr dirty="0" sz="4400"/>
              <a:t>auprès</a:t>
            </a:r>
            <a:r>
              <a:rPr dirty="0" sz="4400" spc="-65"/>
              <a:t> </a:t>
            </a:r>
            <a:r>
              <a:rPr dirty="0" sz="4400"/>
              <a:t>des</a:t>
            </a:r>
            <a:r>
              <a:rPr dirty="0" sz="4400" spc="-65"/>
              <a:t> </a:t>
            </a:r>
            <a:r>
              <a:rPr dirty="0" sz="4400" spc="-10"/>
              <a:t>enfants</a:t>
            </a:r>
            <a:endParaRPr sz="4400"/>
          </a:p>
        </p:txBody>
      </p:sp>
      <p:sp>
        <p:nvSpPr>
          <p:cNvPr id="3" name="object 3" descr=""/>
          <p:cNvSpPr txBox="1"/>
          <p:nvPr/>
        </p:nvSpPr>
        <p:spPr>
          <a:xfrm>
            <a:off x="916939" y="1126616"/>
            <a:ext cx="9926955" cy="43999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0665" indent="-227965">
              <a:lnSpc>
                <a:spcPts val="3115"/>
              </a:lnSpc>
              <a:spcBef>
                <a:spcPts val="105"/>
              </a:spcBef>
              <a:buFont typeface="Arial"/>
              <a:buChar char="•"/>
              <a:tabLst>
                <a:tab pos="240665" algn="l"/>
              </a:tabLst>
            </a:pPr>
            <a:r>
              <a:rPr dirty="0" sz="2600">
                <a:latin typeface="Calibri"/>
                <a:cs typeface="Calibri"/>
              </a:rPr>
              <a:t>Règle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 spc="-20">
                <a:latin typeface="Calibri"/>
                <a:cs typeface="Calibri"/>
              </a:rPr>
              <a:t>d’encadrement</a:t>
            </a:r>
            <a:r>
              <a:rPr dirty="0" sz="2600" spc="-8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au</a:t>
            </a:r>
            <a:r>
              <a:rPr dirty="0" sz="2600" spc="-3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choix</a:t>
            </a:r>
            <a:r>
              <a:rPr dirty="0" sz="2600" spc="-3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du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gestionnaire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 spc="-50"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  <a:p>
            <a:pPr lvl="1" marL="697865" indent="-227965">
              <a:lnSpc>
                <a:spcPts val="2375"/>
              </a:lnSpc>
              <a:buSzPct val="95454"/>
              <a:buFont typeface="Wingdings"/>
              <a:buChar char=""/>
              <a:tabLst>
                <a:tab pos="697865" algn="l"/>
              </a:tabLst>
            </a:pPr>
            <a:r>
              <a:rPr dirty="0" sz="2200">
                <a:latin typeface="Calibri"/>
                <a:cs typeface="Calibri"/>
              </a:rPr>
              <a:t>Soit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1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 spc="-20">
                <a:latin typeface="Calibri"/>
                <a:cs typeface="Calibri"/>
              </a:rPr>
              <a:t>professionnel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pour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5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enfants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qui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ne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marchent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pas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et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1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 spc="-20">
                <a:latin typeface="Calibri"/>
                <a:cs typeface="Calibri"/>
              </a:rPr>
              <a:t>professionnel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pour</a:t>
            </a:r>
            <a:r>
              <a:rPr dirty="0" sz="2200" spc="-50">
                <a:latin typeface="Calibri"/>
                <a:cs typeface="Calibri"/>
              </a:rPr>
              <a:t> 8</a:t>
            </a:r>
            <a:endParaRPr sz="2200">
              <a:latin typeface="Calibri"/>
              <a:cs typeface="Calibri"/>
            </a:endParaRPr>
          </a:p>
          <a:p>
            <a:pPr marL="698500">
              <a:lnSpc>
                <a:spcPts val="2360"/>
              </a:lnSpc>
            </a:pPr>
            <a:r>
              <a:rPr dirty="0" sz="2200" spc="-10">
                <a:latin typeface="Calibri"/>
                <a:cs typeface="Calibri"/>
              </a:rPr>
              <a:t>enfants</a:t>
            </a:r>
            <a:r>
              <a:rPr dirty="0" sz="2200" spc="-6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qui</a:t>
            </a:r>
            <a:r>
              <a:rPr dirty="0" sz="2200" spc="-8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marchent</a:t>
            </a:r>
            <a:r>
              <a:rPr dirty="0" sz="2200" spc="-60">
                <a:latin typeface="Calibri"/>
                <a:cs typeface="Calibri"/>
              </a:rPr>
              <a:t> </a:t>
            </a:r>
            <a:r>
              <a:rPr dirty="0" sz="2200" spc="-50">
                <a:latin typeface="Calibri"/>
                <a:cs typeface="Calibri"/>
              </a:rPr>
              <a:t>;</a:t>
            </a:r>
            <a:endParaRPr sz="2200">
              <a:latin typeface="Calibri"/>
              <a:cs typeface="Calibri"/>
            </a:endParaRPr>
          </a:p>
          <a:p>
            <a:pPr lvl="1" marL="697865" indent="-227965">
              <a:lnSpc>
                <a:spcPts val="2620"/>
              </a:lnSpc>
              <a:buSzPct val="95454"/>
              <a:buFont typeface="Wingdings"/>
              <a:buChar char=""/>
              <a:tabLst>
                <a:tab pos="697865" algn="l"/>
              </a:tabLst>
            </a:pPr>
            <a:r>
              <a:rPr dirty="0" sz="2200">
                <a:latin typeface="Calibri"/>
                <a:cs typeface="Calibri"/>
              </a:rPr>
              <a:t>Soit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1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professionnel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pour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6</a:t>
            </a:r>
            <a:r>
              <a:rPr dirty="0" sz="2200" spc="-4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enfants.</a:t>
            </a:r>
            <a:endParaRPr sz="2200">
              <a:latin typeface="Calibri"/>
              <a:cs typeface="Calibri"/>
            </a:endParaRPr>
          </a:p>
          <a:p>
            <a:pPr marL="240029" marR="332740" indent="-227965">
              <a:lnSpc>
                <a:spcPct val="80000"/>
              </a:lnSpc>
              <a:spcBef>
                <a:spcPts val="99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600">
                <a:latin typeface="Calibri"/>
                <a:cs typeface="Calibri"/>
              </a:rPr>
              <a:t>Pour</a:t>
            </a:r>
            <a:r>
              <a:rPr dirty="0" sz="2600" spc="-5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des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raisons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de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sécurité,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l'effectif</a:t>
            </a:r>
            <a:r>
              <a:rPr dirty="0" sz="2600" spc="-7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du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personnel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de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l'établissement </a:t>
            </a:r>
            <a:r>
              <a:rPr dirty="0" sz="2600" spc="-10">
                <a:latin typeface="Calibri"/>
                <a:cs typeface="Calibri"/>
              </a:rPr>
              <a:t>	</a:t>
            </a:r>
            <a:r>
              <a:rPr dirty="0" sz="2600">
                <a:latin typeface="Calibri"/>
                <a:cs typeface="Calibri"/>
              </a:rPr>
              <a:t>présent</a:t>
            </a:r>
            <a:r>
              <a:rPr dirty="0" sz="2600" spc="-8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auprès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des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enfants</a:t>
            </a:r>
            <a:r>
              <a:rPr dirty="0" sz="2600" spc="-55">
                <a:latin typeface="Calibri"/>
                <a:cs typeface="Calibri"/>
              </a:rPr>
              <a:t> </a:t>
            </a:r>
            <a:r>
              <a:rPr dirty="0" u="sng" sz="2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ne</a:t>
            </a:r>
            <a:r>
              <a:rPr dirty="0" u="sng" sz="2600" spc="-5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peut</a:t>
            </a:r>
            <a:r>
              <a:rPr dirty="0" u="sng" sz="2600" spc="-6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pas</a:t>
            </a:r>
            <a:r>
              <a:rPr dirty="0" u="sng" sz="2600" spc="-5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être</a:t>
            </a:r>
            <a:r>
              <a:rPr dirty="0" u="sng" sz="2600" spc="-5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6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inférieur</a:t>
            </a:r>
            <a:r>
              <a:rPr dirty="0" u="sng" sz="2600" spc="-6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à</a:t>
            </a:r>
            <a:r>
              <a:rPr dirty="0" u="sng" sz="2600" spc="-3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6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deux</a:t>
            </a:r>
            <a:r>
              <a:rPr dirty="0" sz="2600" spc="-10"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  <a:p>
            <a:pPr marL="240029" marR="8255" indent="-227965">
              <a:lnSpc>
                <a:spcPts val="2500"/>
              </a:lnSpc>
              <a:spcBef>
                <a:spcPts val="97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600" spc="-10">
                <a:latin typeface="Calibri"/>
                <a:cs typeface="Calibri"/>
              </a:rPr>
              <a:t>Au-</a:t>
            </a:r>
            <a:r>
              <a:rPr dirty="0" sz="2600">
                <a:latin typeface="Calibri"/>
                <a:cs typeface="Calibri"/>
              </a:rPr>
              <a:t>delà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de</a:t>
            </a:r>
            <a:r>
              <a:rPr dirty="0" sz="2600" spc="-2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vingt-</a:t>
            </a:r>
            <a:r>
              <a:rPr dirty="0" sz="2600">
                <a:latin typeface="Calibri"/>
                <a:cs typeface="Calibri"/>
              </a:rPr>
              <a:t>quatre</a:t>
            </a:r>
            <a:r>
              <a:rPr dirty="0" sz="2600" spc="-3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places,</a:t>
            </a:r>
            <a:r>
              <a:rPr dirty="0" sz="2600" spc="-2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un</a:t>
            </a:r>
            <a:r>
              <a:rPr dirty="0" sz="2600" spc="-3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des</a:t>
            </a:r>
            <a:r>
              <a:rPr dirty="0" sz="2600" spc="-3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professionnels</a:t>
            </a:r>
            <a:r>
              <a:rPr dirty="0" sz="2600" spc="-6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doit</a:t>
            </a:r>
            <a:r>
              <a:rPr dirty="0" sz="2600" spc="-1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être</a:t>
            </a:r>
            <a:r>
              <a:rPr dirty="0" sz="2600" spc="-3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au</a:t>
            </a:r>
            <a:r>
              <a:rPr dirty="0" sz="2600" spc="-1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moins </a:t>
            </a:r>
            <a:r>
              <a:rPr dirty="0" sz="2600" spc="-10">
                <a:latin typeface="Calibri"/>
                <a:cs typeface="Calibri"/>
              </a:rPr>
              <a:t>	</a:t>
            </a:r>
            <a:r>
              <a:rPr dirty="0" sz="2600">
                <a:latin typeface="Calibri"/>
                <a:cs typeface="Calibri"/>
              </a:rPr>
              <a:t>une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puéricultrice,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un</a:t>
            </a:r>
            <a:r>
              <a:rPr dirty="0" sz="2600" spc="-2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EJE,</a:t>
            </a:r>
            <a:r>
              <a:rPr dirty="0" sz="2600" spc="-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une</a:t>
            </a:r>
            <a:r>
              <a:rPr dirty="0" sz="2600" spc="-20">
                <a:latin typeface="Calibri"/>
                <a:cs typeface="Calibri"/>
              </a:rPr>
              <a:t> </a:t>
            </a:r>
            <a:r>
              <a:rPr dirty="0" sz="2600" spc="-110">
                <a:latin typeface="Calibri"/>
                <a:cs typeface="Calibri"/>
              </a:rPr>
              <a:t>AP,</a:t>
            </a:r>
            <a:r>
              <a:rPr dirty="0" sz="2600" spc="-3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un</a:t>
            </a:r>
            <a:r>
              <a:rPr dirty="0" sz="2600" spc="-1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infirmier</a:t>
            </a:r>
            <a:r>
              <a:rPr dirty="0" sz="2600" spc="-3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ou</a:t>
            </a:r>
            <a:r>
              <a:rPr dirty="0" sz="2600" spc="-1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un</a:t>
            </a:r>
            <a:r>
              <a:rPr dirty="0" sz="2600" spc="-2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psychomotricien.</a:t>
            </a:r>
            <a:endParaRPr sz="2600">
              <a:latin typeface="Calibri"/>
              <a:cs typeface="Calibri"/>
            </a:endParaRPr>
          </a:p>
          <a:p>
            <a:pPr marL="240029" marR="271780" indent="-227965">
              <a:lnSpc>
                <a:spcPts val="2500"/>
              </a:lnSpc>
              <a:spcBef>
                <a:spcPts val="98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600" b="1">
                <a:latin typeface="Calibri"/>
                <a:cs typeface="Calibri"/>
              </a:rPr>
              <a:t>Sorties</a:t>
            </a:r>
            <a:r>
              <a:rPr dirty="0" sz="2600" spc="-45" b="1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(jardin</a:t>
            </a:r>
            <a:r>
              <a:rPr dirty="0" sz="2600" spc="-6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ou</a:t>
            </a:r>
            <a:r>
              <a:rPr dirty="0" sz="2600" spc="-2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hors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établissement)</a:t>
            </a:r>
            <a:r>
              <a:rPr dirty="0" sz="2600" spc="-6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l'effectif</a:t>
            </a:r>
            <a:r>
              <a:rPr dirty="0" sz="2600" spc="-7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minimum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du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personnel </a:t>
            </a:r>
            <a:r>
              <a:rPr dirty="0" sz="2600" spc="-10">
                <a:latin typeface="Calibri"/>
                <a:cs typeface="Calibri"/>
              </a:rPr>
              <a:t>	</a:t>
            </a:r>
            <a:r>
              <a:rPr dirty="0" sz="2600">
                <a:latin typeface="Calibri"/>
                <a:cs typeface="Calibri"/>
              </a:rPr>
              <a:t>placé</a:t>
            </a:r>
            <a:r>
              <a:rPr dirty="0" sz="2600" spc="-3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auprès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des</a:t>
            </a:r>
            <a:r>
              <a:rPr dirty="0" sz="2600" spc="-3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enfants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:</a:t>
            </a:r>
            <a:r>
              <a:rPr dirty="0" sz="2600" spc="-15">
                <a:latin typeface="Calibri"/>
                <a:cs typeface="Calibri"/>
              </a:rPr>
              <a:t> </a:t>
            </a:r>
            <a:r>
              <a:rPr dirty="0" u="sng" sz="2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2</a:t>
            </a:r>
            <a:r>
              <a:rPr dirty="0" u="sng" sz="2600" spc="-2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6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professionnels</a:t>
            </a:r>
            <a:r>
              <a:rPr dirty="0" u="sng" sz="2600" spc="-5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et</a:t>
            </a:r>
            <a:r>
              <a:rPr dirty="0" u="sng" sz="2600" spc="-2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1</a:t>
            </a:r>
            <a:r>
              <a:rPr dirty="0" u="sng" sz="2600" spc="-2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6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professionnel</a:t>
            </a:r>
            <a:r>
              <a:rPr dirty="0" u="sng" sz="2600" spc="-5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pour</a:t>
            </a:r>
            <a:r>
              <a:rPr dirty="0" u="sng" sz="26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600" spc="-2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5</a:t>
            </a:r>
            <a:r>
              <a:rPr dirty="0" sz="2600" spc="-25"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  <a:p>
            <a:pPr marL="240665" indent="-227965">
              <a:lnSpc>
                <a:spcPts val="2810"/>
              </a:lnSpc>
              <a:spcBef>
                <a:spcPts val="405"/>
              </a:spcBef>
              <a:buFont typeface="Arial"/>
              <a:buChar char="•"/>
              <a:tabLst>
                <a:tab pos="240665" algn="l"/>
              </a:tabLst>
            </a:pPr>
            <a:r>
              <a:rPr dirty="0" sz="2600">
                <a:latin typeface="Calibri"/>
                <a:cs typeface="Calibri"/>
              </a:rPr>
              <a:t>Pour</a:t>
            </a:r>
            <a:r>
              <a:rPr dirty="0" sz="2600" spc="-5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les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micro-</a:t>
            </a:r>
            <a:r>
              <a:rPr dirty="0" sz="2600">
                <a:latin typeface="Calibri"/>
                <a:cs typeface="Calibri"/>
              </a:rPr>
              <a:t>crèches,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ces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dispositions</a:t>
            </a:r>
            <a:r>
              <a:rPr dirty="0" sz="2600" spc="-7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ne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s'appliquent</a:t>
            </a:r>
            <a:r>
              <a:rPr dirty="0" sz="2600" spc="-60">
                <a:latin typeface="Calibri"/>
                <a:cs typeface="Calibri"/>
              </a:rPr>
              <a:t> </a:t>
            </a:r>
            <a:r>
              <a:rPr dirty="0" sz="2600" spc="-25">
                <a:latin typeface="Calibri"/>
                <a:cs typeface="Calibri"/>
              </a:rPr>
              <a:t>qu’à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partir</a:t>
            </a:r>
            <a:r>
              <a:rPr dirty="0" sz="2600" spc="-30">
                <a:latin typeface="Calibri"/>
                <a:cs typeface="Calibri"/>
              </a:rPr>
              <a:t> </a:t>
            </a:r>
            <a:r>
              <a:rPr dirty="0" sz="2600" spc="-25">
                <a:latin typeface="Calibri"/>
                <a:cs typeface="Calibri"/>
              </a:rPr>
              <a:t>de</a:t>
            </a:r>
            <a:endParaRPr sz="2600">
              <a:latin typeface="Calibri"/>
              <a:cs typeface="Calibri"/>
            </a:endParaRPr>
          </a:p>
          <a:p>
            <a:pPr marL="241300">
              <a:lnSpc>
                <a:spcPts val="2810"/>
              </a:lnSpc>
            </a:pPr>
            <a:r>
              <a:rPr dirty="0" u="sng" sz="2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quatre</a:t>
            </a:r>
            <a:r>
              <a:rPr dirty="0" u="sng" sz="2600" spc="-8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6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enfants</a:t>
            </a:r>
            <a:r>
              <a:rPr dirty="0" u="sng" sz="2600" spc="-9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6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accueillis</a:t>
            </a:r>
            <a:r>
              <a:rPr dirty="0" u="sng" sz="2600" spc="-8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6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simultanément</a:t>
            </a:r>
            <a:r>
              <a:rPr dirty="0" sz="2600" spc="-10"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3410" y="810634"/>
            <a:ext cx="8972282" cy="514882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4560"/>
              </a:lnSpc>
              <a:spcBef>
                <a:spcPts val="95"/>
              </a:spcBef>
            </a:pPr>
            <a:r>
              <a:rPr dirty="0"/>
              <a:t>Le</a:t>
            </a:r>
            <a:r>
              <a:rPr dirty="0" spc="-120"/>
              <a:t> </a:t>
            </a:r>
            <a:r>
              <a:rPr dirty="0" spc="-10"/>
              <a:t>parcours</a:t>
            </a:r>
            <a:r>
              <a:rPr dirty="0" spc="-114"/>
              <a:t> </a:t>
            </a:r>
            <a:r>
              <a:rPr dirty="0" spc="-35"/>
              <a:t>d’accompagnement</a:t>
            </a:r>
            <a:r>
              <a:rPr dirty="0" spc="-140"/>
              <a:t> </a:t>
            </a:r>
            <a:r>
              <a:rPr dirty="0" spc="-25"/>
              <a:t>des</a:t>
            </a:r>
          </a:p>
          <a:p>
            <a:pPr marL="12700">
              <a:lnSpc>
                <a:spcPts val="4560"/>
              </a:lnSpc>
            </a:pPr>
            <a:r>
              <a:rPr dirty="0" spc="-10"/>
              <a:t>professionnels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891539" y="1814575"/>
            <a:ext cx="10325100" cy="25139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66700" indent="-228600">
              <a:lnSpc>
                <a:spcPts val="3190"/>
              </a:lnSpc>
              <a:spcBef>
                <a:spcPts val="95"/>
              </a:spcBef>
              <a:buFont typeface="Arial"/>
              <a:buChar char="•"/>
              <a:tabLst>
                <a:tab pos="266700" algn="l"/>
              </a:tabLst>
            </a:pPr>
            <a:r>
              <a:rPr dirty="0" sz="2800">
                <a:latin typeface="Calibri"/>
                <a:cs typeface="Calibri"/>
              </a:rPr>
              <a:t>Arrêté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du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29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juillet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2022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relatif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aux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professionnels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autorisés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à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exercer</a:t>
            </a:r>
            <a:endParaRPr sz="2800">
              <a:latin typeface="Calibri"/>
              <a:cs typeface="Calibri"/>
            </a:endParaRPr>
          </a:p>
          <a:p>
            <a:pPr marL="266700">
              <a:lnSpc>
                <a:spcPts val="3190"/>
              </a:lnSpc>
            </a:pPr>
            <a:r>
              <a:rPr dirty="0" sz="2800">
                <a:latin typeface="Calibri"/>
                <a:cs typeface="Calibri"/>
              </a:rPr>
              <a:t>dans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les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modes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d’accueil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du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jeune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enfant</a:t>
            </a:r>
            <a:endParaRPr sz="2800">
              <a:latin typeface="Calibri"/>
              <a:cs typeface="Calibri"/>
            </a:endParaRPr>
          </a:p>
          <a:p>
            <a:pPr marL="2667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66700" algn="l"/>
              </a:tabLst>
            </a:pPr>
            <a:r>
              <a:rPr dirty="0" sz="2800" spc="-10">
                <a:latin typeface="Calibri"/>
                <a:cs typeface="Calibri"/>
              </a:rPr>
              <a:t>Annexe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1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propose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une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fiche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suivi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du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parcours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d’intégration</a:t>
            </a:r>
            <a:endParaRPr sz="2800">
              <a:latin typeface="Calibri"/>
              <a:cs typeface="Calibri"/>
            </a:endParaRPr>
          </a:p>
          <a:p>
            <a:pPr lvl="1" marL="1181100" marR="30480" indent="-228600">
              <a:lnSpc>
                <a:spcPct val="90000"/>
              </a:lnSpc>
              <a:spcBef>
                <a:spcPts val="550"/>
              </a:spcBef>
              <a:buFont typeface="Wingdings"/>
              <a:buChar char=""/>
              <a:tabLst>
                <a:tab pos="1181100" algn="l"/>
              </a:tabLst>
            </a:pPr>
            <a:r>
              <a:rPr dirty="0" sz="2000">
                <a:latin typeface="Calibri"/>
                <a:cs typeface="Calibri"/>
              </a:rPr>
              <a:t>Le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parcours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doit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préciser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le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nom</a:t>
            </a:r>
            <a:r>
              <a:rPr dirty="0" sz="2000" spc="40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et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qualification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des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un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à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deux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membres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l’équipe </a:t>
            </a:r>
            <a:r>
              <a:rPr dirty="0" sz="2000">
                <a:latin typeface="Calibri"/>
                <a:cs typeface="Calibri"/>
              </a:rPr>
              <a:t>accompagnant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le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nouveau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professionnel </a:t>
            </a:r>
            <a:r>
              <a:rPr dirty="0" sz="2000">
                <a:latin typeface="Calibri"/>
                <a:cs typeface="Calibri"/>
              </a:rPr>
              <a:t>durant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au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minimum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les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trente-</a:t>
            </a:r>
            <a:r>
              <a:rPr dirty="0" sz="2000">
                <a:latin typeface="Calibri"/>
                <a:cs typeface="Calibri"/>
              </a:rPr>
              <a:t>cinq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premières </a:t>
            </a:r>
            <a:r>
              <a:rPr dirty="0" sz="2000">
                <a:latin typeface="Calibri"/>
                <a:cs typeface="Calibri"/>
              </a:rPr>
              <a:t>heures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d’activité </a:t>
            </a:r>
            <a:r>
              <a:rPr dirty="0" sz="2000">
                <a:latin typeface="Calibri"/>
                <a:cs typeface="Calibri"/>
              </a:rPr>
              <a:t>au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sein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l’établissement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et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qui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doivent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être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à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ses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côtés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la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36</a:t>
            </a:r>
            <a:r>
              <a:rPr dirty="0" baseline="25641" sz="1950">
                <a:latin typeface="Calibri"/>
                <a:cs typeface="Calibri"/>
              </a:rPr>
              <a:t>ème</a:t>
            </a:r>
            <a:r>
              <a:rPr dirty="0" baseline="25641" sz="1950" spc="195">
                <a:latin typeface="Calibri"/>
                <a:cs typeface="Calibri"/>
              </a:rPr>
              <a:t>  </a:t>
            </a:r>
            <a:r>
              <a:rPr dirty="0" sz="2000" spc="-50">
                <a:latin typeface="Calibri"/>
                <a:cs typeface="Calibri"/>
              </a:rPr>
              <a:t>à </a:t>
            </a:r>
            <a:r>
              <a:rPr dirty="0" sz="2000">
                <a:latin typeface="Calibri"/>
                <a:cs typeface="Calibri"/>
              </a:rPr>
              <a:t>la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120</a:t>
            </a:r>
            <a:r>
              <a:rPr dirty="0" baseline="25641" sz="1950">
                <a:latin typeface="Calibri"/>
                <a:cs typeface="Calibri"/>
              </a:rPr>
              <a:t>ème</a:t>
            </a:r>
            <a:r>
              <a:rPr dirty="0" baseline="25641" sz="1950" spc="187">
                <a:latin typeface="Calibri"/>
                <a:cs typeface="Calibri"/>
              </a:rPr>
              <a:t>  </a:t>
            </a:r>
            <a:r>
              <a:rPr dirty="0" sz="2000">
                <a:latin typeface="Calibri"/>
                <a:cs typeface="Calibri"/>
              </a:rPr>
              <a:t>heure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si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le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bénéficiaire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est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compté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dans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l’encadrement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pendant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cette</a:t>
            </a:r>
            <a:r>
              <a:rPr dirty="0" sz="2000" spc="-10">
                <a:latin typeface="Calibri"/>
                <a:cs typeface="Calibri"/>
              </a:rPr>
              <a:t> période.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32333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/>
              <a:t>Ordre</a:t>
            </a:r>
            <a:r>
              <a:rPr dirty="0" sz="4400" spc="-65"/>
              <a:t> </a:t>
            </a:r>
            <a:r>
              <a:rPr dirty="0" sz="4400"/>
              <a:t>du</a:t>
            </a:r>
            <a:r>
              <a:rPr dirty="0" sz="4400" spc="-60"/>
              <a:t> </a:t>
            </a:r>
            <a:r>
              <a:rPr dirty="0" sz="4400" spc="-20"/>
              <a:t>jour</a:t>
            </a:r>
            <a:endParaRPr sz="4400"/>
          </a:p>
        </p:txBody>
      </p:sp>
      <p:sp>
        <p:nvSpPr>
          <p:cNvPr id="3" name="object 3" descr=""/>
          <p:cNvSpPr txBox="1"/>
          <p:nvPr/>
        </p:nvSpPr>
        <p:spPr>
          <a:xfrm>
            <a:off x="916939" y="1706841"/>
            <a:ext cx="9235440" cy="3605529"/>
          </a:xfrm>
          <a:prstGeom prst="rect">
            <a:avLst/>
          </a:prstGeom>
        </p:spPr>
        <p:txBody>
          <a:bodyPr wrap="square" lIns="0" tIns="98425" rIns="0" bIns="0" rtlCol="0" vert="horz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240665" algn="l"/>
              </a:tabLst>
            </a:pPr>
            <a:r>
              <a:rPr dirty="0" sz="2800" spc="-20">
                <a:latin typeface="Calibri"/>
                <a:cs typeface="Calibri"/>
              </a:rPr>
              <a:t>Présentation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des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dispositifs</a:t>
            </a:r>
            <a:r>
              <a:rPr dirty="0" sz="2800" spc="-3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LAEP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et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Espace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parents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 spc="-20">
                <a:solidFill>
                  <a:srgbClr val="006FC0"/>
                </a:solidFill>
                <a:latin typeface="Calibri"/>
                <a:cs typeface="Calibri"/>
              </a:rPr>
              <a:t>Présentation</a:t>
            </a:r>
            <a:r>
              <a:rPr dirty="0" sz="2800" spc="-6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6FC0"/>
                </a:solidFill>
                <a:latin typeface="Calibri"/>
                <a:cs typeface="Calibri"/>
              </a:rPr>
              <a:t>de</a:t>
            </a:r>
            <a:r>
              <a:rPr dirty="0" sz="2800" spc="-4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6FC0"/>
                </a:solidFill>
                <a:latin typeface="Calibri"/>
                <a:cs typeface="Calibri"/>
              </a:rPr>
              <a:t>la</a:t>
            </a:r>
            <a:r>
              <a:rPr dirty="0" sz="2800" spc="-7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6FC0"/>
                </a:solidFill>
                <a:latin typeface="Calibri"/>
                <a:cs typeface="Calibri"/>
              </a:rPr>
              <a:t>mission</a:t>
            </a:r>
            <a:r>
              <a:rPr dirty="0" sz="2800" spc="-4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6FC0"/>
                </a:solidFill>
                <a:latin typeface="Calibri"/>
                <a:cs typeface="Calibri"/>
              </a:rPr>
              <a:t>du</a:t>
            </a:r>
            <a:r>
              <a:rPr dirty="0" sz="2800" spc="-4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800" spc="-25">
                <a:solidFill>
                  <a:srgbClr val="006FC0"/>
                </a:solidFill>
                <a:latin typeface="Calibri"/>
                <a:cs typeface="Calibri"/>
              </a:rPr>
              <a:t>Référent</a:t>
            </a:r>
            <a:r>
              <a:rPr dirty="0" sz="2800" spc="-7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6FC0"/>
                </a:solidFill>
                <a:latin typeface="Calibri"/>
                <a:cs typeface="Calibri"/>
              </a:rPr>
              <a:t>santé</a:t>
            </a:r>
            <a:r>
              <a:rPr dirty="0" sz="2800" spc="-6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6FC0"/>
                </a:solidFill>
                <a:latin typeface="Calibri"/>
                <a:cs typeface="Calibri"/>
              </a:rPr>
              <a:t>et</a:t>
            </a:r>
            <a:r>
              <a:rPr dirty="0" sz="2800" spc="-7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6FC0"/>
                </a:solidFill>
                <a:latin typeface="Calibri"/>
                <a:cs typeface="Calibri"/>
              </a:rPr>
              <a:t>accueil</a:t>
            </a:r>
            <a:r>
              <a:rPr dirty="0" sz="2800" spc="-6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006FC0"/>
                </a:solidFill>
                <a:latin typeface="Calibri"/>
                <a:cs typeface="Calibri"/>
              </a:rPr>
              <a:t>inclusif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 spc="-45">
                <a:solidFill>
                  <a:srgbClr val="00AFEF"/>
                </a:solidFill>
                <a:latin typeface="Calibri"/>
                <a:cs typeface="Calibri"/>
              </a:rPr>
              <a:t>L’accueil</a:t>
            </a:r>
            <a:r>
              <a:rPr dirty="0" sz="2800" spc="-6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AFEF"/>
                </a:solidFill>
                <a:latin typeface="Calibri"/>
                <a:cs typeface="Calibri"/>
              </a:rPr>
              <a:t>des</a:t>
            </a:r>
            <a:r>
              <a:rPr dirty="0" sz="2800" spc="-5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00AFEF"/>
                </a:solidFill>
                <a:latin typeface="Calibri"/>
                <a:cs typeface="Calibri"/>
              </a:rPr>
              <a:t>enfants</a:t>
            </a:r>
            <a:r>
              <a:rPr dirty="0" sz="2800" spc="-35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AFEF"/>
                </a:solidFill>
                <a:latin typeface="Calibri"/>
                <a:cs typeface="Calibri"/>
              </a:rPr>
              <a:t>de</a:t>
            </a:r>
            <a:r>
              <a:rPr dirty="0" sz="2800" spc="-55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AFEF"/>
                </a:solidFill>
                <a:latin typeface="Calibri"/>
                <a:cs typeface="Calibri"/>
              </a:rPr>
              <a:t>plus</a:t>
            </a:r>
            <a:r>
              <a:rPr dirty="0" sz="2800" spc="-3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AFEF"/>
                </a:solidFill>
                <a:latin typeface="Calibri"/>
                <a:cs typeface="Calibri"/>
              </a:rPr>
              <a:t>de</a:t>
            </a:r>
            <a:r>
              <a:rPr dirty="0" sz="2800" spc="-5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AFEF"/>
                </a:solidFill>
                <a:latin typeface="Calibri"/>
                <a:cs typeface="Calibri"/>
              </a:rPr>
              <a:t>3</a:t>
            </a:r>
            <a:r>
              <a:rPr dirty="0" sz="2800" spc="-45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AFEF"/>
                </a:solidFill>
                <a:latin typeface="Calibri"/>
                <a:cs typeface="Calibri"/>
              </a:rPr>
              <a:t>ans</a:t>
            </a:r>
            <a:r>
              <a:rPr dirty="0" sz="2800" spc="-5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AFEF"/>
                </a:solidFill>
                <a:latin typeface="Calibri"/>
                <a:cs typeface="Calibri"/>
              </a:rPr>
              <a:t>au</a:t>
            </a:r>
            <a:r>
              <a:rPr dirty="0" sz="2800" spc="-6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AFEF"/>
                </a:solidFill>
                <a:latin typeface="Calibri"/>
                <a:cs typeface="Calibri"/>
              </a:rPr>
              <a:t>sein</a:t>
            </a:r>
            <a:r>
              <a:rPr dirty="0" sz="2800" spc="-45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AFEF"/>
                </a:solidFill>
                <a:latin typeface="Calibri"/>
                <a:cs typeface="Calibri"/>
              </a:rPr>
              <a:t>des</a:t>
            </a:r>
            <a:r>
              <a:rPr dirty="0" sz="2800" spc="-5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2800" spc="-20">
                <a:solidFill>
                  <a:srgbClr val="00AFEF"/>
                </a:solidFill>
                <a:latin typeface="Calibri"/>
                <a:cs typeface="Calibri"/>
              </a:rPr>
              <a:t>EAJE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>
                <a:solidFill>
                  <a:srgbClr val="001F5F"/>
                </a:solidFill>
                <a:latin typeface="Calibri"/>
                <a:cs typeface="Calibri"/>
              </a:rPr>
              <a:t>La</a:t>
            </a:r>
            <a:r>
              <a:rPr dirty="0" sz="2800" spc="-6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001F5F"/>
                </a:solidFill>
                <a:latin typeface="Calibri"/>
                <a:cs typeface="Calibri"/>
              </a:rPr>
              <a:t>qualification</a:t>
            </a:r>
            <a:r>
              <a:rPr dirty="0" sz="2800" spc="-3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1F5F"/>
                </a:solidFill>
                <a:latin typeface="Calibri"/>
                <a:cs typeface="Calibri"/>
              </a:rPr>
              <a:t>et</a:t>
            </a:r>
            <a:r>
              <a:rPr dirty="0" sz="2800" spc="-6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1F5F"/>
                </a:solidFill>
                <a:latin typeface="Calibri"/>
                <a:cs typeface="Calibri"/>
              </a:rPr>
              <a:t>le</a:t>
            </a:r>
            <a:r>
              <a:rPr dirty="0" sz="2800" spc="-55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1F5F"/>
                </a:solidFill>
                <a:latin typeface="Calibri"/>
                <a:cs typeface="Calibri"/>
              </a:rPr>
              <a:t>taux</a:t>
            </a:r>
            <a:r>
              <a:rPr dirty="0" sz="2800" spc="-4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001F5F"/>
                </a:solidFill>
                <a:latin typeface="Calibri"/>
                <a:cs typeface="Calibri"/>
              </a:rPr>
              <a:t>d’encadrement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>
                <a:latin typeface="Calibri"/>
                <a:cs typeface="Calibri"/>
              </a:rPr>
              <a:t>Un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rappel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sur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les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modalités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régissant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les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micro-</a:t>
            </a:r>
            <a:r>
              <a:rPr dirty="0" sz="2800">
                <a:latin typeface="Calibri"/>
                <a:cs typeface="Calibri"/>
              </a:rPr>
              <a:t>crèches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PAJE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0665" algn="l"/>
              </a:tabLst>
            </a:pPr>
            <a:r>
              <a:rPr dirty="0" sz="2800" spc="-10">
                <a:latin typeface="Calibri"/>
                <a:cs typeface="Calibri"/>
              </a:rPr>
              <a:t>Retour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sur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Comité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Départemental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des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Services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aux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Familles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>
                <a:latin typeface="Calibri"/>
                <a:cs typeface="Calibri"/>
              </a:rPr>
              <a:t>Questions</a:t>
            </a:r>
            <a:r>
              <a:rPr dirty="0" sz="2800" spc="-15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diverses.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96469"/>
            <a:ext cx="879411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rgbClr val="00AFEF"/>
                </a:solidFill>
              </a:rPr>
              <a:t>Modalités</a:t>
            </a:r>
            <a:r>
              <a:rPr dirty="0" spc="-160">
                <a:solidFill>
                  <a:srgbClr val="00AFEF"/>
                </a:solidFill>
              </a:rPr>
              <a:t> </a:t>
            </a:r>
            <a:r>
              <a:rPr dirty="0" spc="-10">
                <a:solidFill>
                  <a:srgbClr val="00AFEF"/>
                </a:solidFill>
              </a:rPr>
              <a:t>régissant</a:t>
            </a:r>
            <a:r>
              <a:rPr dirty="0" spc="-155">
                <a:solidFill>
                  <a:srgbClr val="00AFEF"/>
                </a:solidFill>
              </a:rPr>
              <a:t> </a:t>
            </a:r>
            <a:r>
              <a:rPr dirty="0">
                <a:solidFill>
                  <a:srgbClr val="00AFEF"/>
                </a:solidFill>
              </a:rPr>
              <a:t>les</a:t>
            </a:r>
            <a:r>
              <a:rPr dirty="0" spc="-160">
                <a:solidFill>
                  <a:srgbClr val="00AFEF"/>
                </a:solidFill>
              </a:rPr>
              <a:t> </a:t>
            </a:r>
            <a:r>
              <a:rPr dirty="0" spc="-40">
                <a:solidFill>
                  <a:srgbClr val="00AFEF"/>
                </a:solidFill>
              </a:rPr>
              <a:t>micro-</a:t>
            </a:r>
            <a:r>
              <a:rPr dirty="0">
                <a:solidFill>
                  <a:srgbClr val="00AFEF"/>
                </a:solidFill>
              </a:rPr>
              <a:t>crèches</a:t>
            </a:r>
            <a:r>
              <a:rPr dirty="0" spc="-155">
                <a:solidFill>
                  <a:srgbClr val="00AFEF"/>
                </a:solidFill>
              </a:rPr>
              <a:t> </a:t>
            </a:r>
            <a:r>
              <a:rPr dirty="0" spc="-20">
                <a:solidFill>
                  <a:srgbClr val="00AFEF"/>
                </a:solidFill>
              </a:rPr>
              <a:t>PAJE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16939" y="733171"/>
            <a:ext cx="10354310" cy="4603750"/>
          </a:xfrm>
          <a:prstGeom prst="rect">
            <a:avLst/>
          </a:prstGeom>
        </p:spPr>
        <p:txBody>
          <a:bodyPr wrap="square" lIns="0" tIns="7048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55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1500">
                <a:latin typeface="Calibri"/>
                <a:cs typeface="Calibri"/>
              </a:rPr>
              <a:t>La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MC dispose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la même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règlementation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que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pour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tout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EAJE.</a:t>
            </a:r>
            <a:endParaRPr sz="15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45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1500">
                <a:latin typeface="Calibri"/>
                <a:cs typeface="Calibri"/>
              </a:rPr>
              <a:t>Des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pièces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à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fournir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en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vue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la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création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la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structure:</a:t>
            </a:r>
            <a:endParaRPr sz="1500">
              <a:latin typeface="Calibri"/>
              <a:cs typeface="Calibri"/>
            </a:endParaRPr>
          </a:p>
          <a:p>
            <a:pPr lvl="1" marL="1187450" indent="-260350">
              <a:lnSpc>
                <a:spcPct val="100000"/>
              </a:lnSpc>
              <a:spcBef>
                <a:spcPts val="110"/>
              </a:spcBef>
              <a:buClr>
                <a:srgbClr val="000000"/>
              </a:buClr>
              <a:buFont typeface="Wingdings"/>
              <a:buChar char=""/>
              <a:tabLst>
                <a:tab pos="1187450" algn="l"/>
              </a:tabLst>
            </a:pPr>
            <a:r>
              <a:rPr dirty="0" sz="1100">
                <a:solidFill>
                  <a:srgbClr val="006FC0"/>
                </a:solidFill>
                <a:latin typeface="Calibri"/>
                <a:cs typeface="Calibri"/>
              </a:rPr>
              <a:t>Un</a:t>
            </a:r>
            <a:r>
              <a:rPr dirty="0" sz="1100" spc="-3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6FC0"/>
                </a:solidFill>
                <a:latin typeface="Calibri"/>
                <a:cs typeface="Calibri"/>
              </a:rPr>
              <a:t>courrier</a:t>
            </a:r>
            <a:r>
              <a:rPr dirty="0" sz="1100" spc="-1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6FC0"/>
                </a:solidFill>
                <a:latin typeface="Calibri"/>
                <a:cs typeface="Calibri"/>
              </a:rPr>
              <a:t>de</a:t>
            </a:r>
            <a:r>
              <a:rPr dirty="0" sz="1100" spc="-1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6FC0"/>
                </a:solidFill>
                <a:latin typeface="Calibri"/>
                <a:cs typeface="Calibri"/>
              </a:rPr>
              <a:t>demande</a:t>
            </a:r>
            <a:r>
              <a:rPr dirty="0" sz="1100" spc="-2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6FC0"/>
                </a:solidFill>
                <a:latin typeface="Calibri"/>
                <a:cs typeface="Calibri"/>
              </a:rPr>
              <a:t>d’ouverture</a:t>
            </a:r>
            <a:r>
              <a:rPr dirty="0" sz="1100" spc="-1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comprenant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date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souhaitée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et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les</a:t>
            </a:r>
            <a:r>
              <a:rPr dirty="0" sz="1100" spc="-10">
                <a:latin typeface="Calibri"/>
                <a:cs typeface="Calibri"/>
              </a:rPr>
              <a:t> coordonnées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 </a:t>
            </a:r>
            <a:r>
              <a:rPr dirty="0" sz="1100" spc="-10">
                <a:latin typeface="Calibri"/>
                <a:cs typeface="Calibri"/>
              </a:rPr>
              <a:t>l’établissement</a:t>
            </a:r>
            <a:endParaRPr sz="1100">
              <a:latin typeface="Calibri"/>
              <a:cs typeface="Calibri"/>
            </a:endParaRPr>
          </a:p>
          <a:p>
            <a:pPr lvl="1" marL="1155065" indent="-227965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1155065" algn="l"/>
              </a:tabLst>
            </a:pPr>
            <a:r>
              <a:rPr dirty="0" sz="1100">
                <a:latin typeface="Calibri"/>
                <a:cs typeface="Calibri"/>
              </a:rPr>
              <a:t>Le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nom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ou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 raison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sociale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l’établissement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ou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du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service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projeté</a:t>
            </a:r>
            <a:endParaRPr sz="1100">
              <a:latin typeface="Calibri"/>
              <a:cs typeface="Calibri"/>
            </a:endParaRPr>
          </a:p>
          <a:p>
            <a:pPr lvl="1" marL="1155065" indent="-227965">
              <a:lnSpc>
                <a:spcPct val="100000"/>
              </a:lnSpc>
              <a:spcBef>
                <a:spcPts val="110"/>
              </a:spcBef>
              <a:buFont typeface="Wingdings"/>
              <a:buChar char=""/>
              <a:tabLst>
                <a:tab pos="1155065" algn="l"/>
              </a:tabLst>
            </a:pPr>
            <a:r>
              <a:rPr dirty="0" sz="1100">
                <a:latin typeface="Calibri"/>
                <a:cs typeface="Calibri"/>
              </a:rPr>
              <a:t>Les </a:t>
            </a:r>
            <a:r>
              <a:rPr dirty="0" sz="1100" spc="-10">
                <a:latin typeface="Calibri"/>
                <a:cs typeface="Calibri"/>
              </a:rPr>
              <a:t>coordonnées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du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gestionnaire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l’établissement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ou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du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service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d’accueil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ou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2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l’organisme gestionnaire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projeté</a:t>
            </a:r>
            <a:endParaRPr sz="1100">
              <a:latin typeface="Calibri"/>
              <a:cs typeface="Calibri"/>
            </a:endParaRPr>
          </a:p>
          <a:p>
            <a:pPr lvl="1" marL="1155065" indent="-227965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1155065" algn="l"/>
              </a:tabLst>
            </a:pPr>
            <a:r>
              <a:rPr dirty="0" sz="1100">
                <a:latin typeface="Calibri"/>
                <a:cs typeface="Calibri"/>
              </a:rPr>
              <a:t>Les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statuts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l’établissement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ou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du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service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d’accueil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ou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l’organisme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gestionnaire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pour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les</a:t>
            </a:r>
            <a:r>
              <a:rPr dirty="0" sz="1100" spc="-10">
                <a:latin typeface="Calibri"/>
                <a:cs typeface="Calibri"/>
              </a:rPr>
              <a:t> établissements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et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services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gérés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par une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personne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 droit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privé</a:t>
            </a:r>
            <a:endParaRPr sz="1100">
              <a:latin typeface="Calibri"/>
              <a:cs typeface="Calibri"/>
            </a:endParaRPr>
          </a:p>
          <a:p>
            <a:pPr lvl="1" marL="1155065" indent="-227965">
              <a:lnSpc>
                <a:spcPts val="1120"/>
              </a:lnSpc>
              <a:spcBef>
                <a:spcPts val="95"/>
              </a:spcBef>
              <a:buFont typeface="Wingdings"/>
              <a:buChar char=""/>
              <a:tabLst>
                <a:tab pos="1155065" algn="l"/>
              </a:tabLst>
            </a:pPr>
            <a:r>
              <a:rPr dirty="0" sz="1100">
                <a:latin typeface="Calibri"/>
                <a:cs typeface="Calibri"/>
              </a:rPr>
              <a:t>L’adresse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l’établissement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ou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du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service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d’accueil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projeté,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avec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indication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densité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10">
                <a:latin typeface="Calibri"/>
                <a:cs typeface="Calibri"/>
              </a:rPr>
              <a:t> population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dans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territoire</a:t>
            </a:r>
            <a:r>
              <a:rPr dirty="0" sz="1100" spc="-10">
                <a:latin typeface="Calibri"/>
                <a:cs typeface="Calibri"/>
              </a:rPr>
              <a:t> d’implantation,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telle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que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définie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par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le</a:t>
            </a:r>
            <a:endParaRPr sz="1100">
              <a:latin typeface="Calibri"/>
              <a:cs typeface="Calibri"/>
            </a:endParaRPr>
          </a:p>
          <a:p>
            <a:pPr marL="1155700">
              <a:lnSpc>
                <a:spcPts val="1120"/>
              </a:lnSpc>
            </a:pPr>
            <a:r>
              <a:rPr dirty="0" sz="1100">
                <a:latin typeface="Calibri"/>
                <a:cs typeface="Calibri"/>
              </a:rPr>
              <a:t>référentiel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mentionné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au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IV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 l’article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R2324-28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du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Code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 la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Santé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Publique</a:t>
            </a:r>
            <a:endParaRPr sz="1100">
              <a:latin typeface="Calibri"/>
              <a:cs typeface="Calibri"/>
            </a:endParaRPr>
          </a:p>
          <a:p>
            <a:pPr lvl="1" marL="1155700" marR="37465" indent="-228600">
              <a:lnSpc>
                <a:spcPct val="70000"/>
              </a:lnSpc>
              <a:spcBef>
                <a:spcPts val="505"/>
              </a:spcBef>
              <a:buFont typeface="Wingdings"/>
              <a:buChar char=""/>
              <a:tabLst>
                <a:tab pos="1155700" algn="l"/>
                <a:tab pos="1187450" algn="l"/>
              </a:tabLst>
            </a:pP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>
                <a:solidFill>
                  <a:srgbClr val="006FC0"/>
                </a:solidFill>
                <a:latin typeface="Calibri"/>
                <a:cs typeface="Calibri"/>
              </a:rPr>
              <a:t>Une</a:t>
            </a:r>
            <a:r>
              <a:rPr dirty="0" sz="1100" spc="-2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6FC0"/>
                </a:solidFill>
                <a:latin typeface="Calibri"/>
                <a:cs typeface="Calibri"/>
              </a:rPr>
              <a:t>étude</a:t>
            </a:r>
            <a:r>
              <a:rPr dirty="0" sz="1100" spc="-2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6FC0"/>
                </a:solidFill>
                <a:latin typeface="Calibri"/>
                <a:cs typeface="Calibri"/>
              </a:rPr>
              <a:t>de besoins</a:t>
            </a:r>
            <a:r>
              <a:rPr dirty="0" sz="1100" spc="22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: dans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 territoire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d'implantation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10">
                <a:latin typeface="Calibri"/>
                <a:cs typeface="Calibri"/>
              </a:rPr>
              <a:t> l'établissement,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particulier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au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regard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des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documents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définissant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au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niveau</a:t>
            </a:r>
            <a:r>
              <a:rPr dirty="0" sz="1100" spc="-10">
                <a:latin typeface="Calibri"/>
                <a:cs typeface="Calibri"/>
              </a:rPr>
              <a:t> communal, intercommunal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ou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départemental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perspectives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développement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des</a:t>
            </a:r>
            <a:r>
              <a:rPr dirty="0" sz="1100" spc="-10">
                <a:latin typeface="Calibri"/>
                <a:cs typeface="Calibri"/>
              </a:rPr>
              <a:t> établissements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ou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services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d'accueil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 jeunes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enfants,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notamment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schémas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prévus </a:t>
            </a:r>
            <a:r>
              <a:rPr dirty="0" sz="1100">
                <a:latin typeface="Calibri"/>
                <a:cs typeface="Calibri"/>
              </a:rPr>
              <a:t>aux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articles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L.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214-2,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L. 214-3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et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L.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214-5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du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code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 </a:t>
            </a:r>
            <a:r>
              <a:rPr dirty="0" sz="1100" spc="-10">
                <a:latin typeface="Calibri"/>
                <a:cs typeface="Calibri"/>
              </a:rPr>
              <a:t>l'action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sociale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et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des</a:t>
            </a:r>
            <a:r>
              <a:rPr dirty="0" sz="1100" spc="-10">
                <a:latin typeface="Calibri"/>
                <a:cs typeface="Calibri"/>
              </a:rPr>
              <a:t> familles</a:t>
            </a:r>
            <a:endParaRPr sz="1100">
              <a:latin typeface="Calibri"/>
              <a:cs typeface="Calibri"/>
            </a:endParaRPr>
          </a:p>
          <a:p>
            <a:pPr marL="927100" marR="5080">
              <a:lnSpc>
                <a:spcPct val="70000"/>
              </a:lnSpc>
              <a:spcBef>
                <a:spcPts val="509"/>
              </a:spcBef>
            </a:pPr>
            <a:r>
              <a:rPr dirty="0" sz="1100">
                <a:latin typeface="Calibri"/>
                <a:cs typeface="Calibri"/>
              </a:rPr>
              <a:t>Pour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être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réalisée,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gestionnaire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rapprochera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Mairie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du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lieu</a:t>
            </a:r>
            <a:r>
              <a:rPr dirty="0" sz="1100" spc="-10">
                <a:latin typeface="Calibri"/>
                <a:cs typeface="Calibri"/>
              </a:rPr>
              <a:t> d’implantation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souhaitée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ainsi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que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-10">
                <a:latin typeface="Calibri"/>
                <a:cs typeface="Calibri"/>
              </a:rPr>
              <a:t> Communauté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Communes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concernée,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lorsque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celle-</a:t>
            </a:r>
            <a:r>
              <a:rPr dirty="0" sz="1100" spc="-25">
                <a:latin typeface="Calibri"/>
                <a:cs typeface="Calibri"/>
              </a:rPr>
              <a:t>ci </a:t>
            </a:r>
            <a:r>
              <a:rPr dirty="0" sz="1100">
                <a:latin typeface="Calibri"/>
                <a:cs typeface="Calibri"/>
              </a:rPr>
              <a:t>possède</a:t>
            </a:r>
            <a:r>
              <a:rPr dirty="0" sz="1100" spc="-5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compétence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petite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enfance,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afin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leur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présenter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également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projet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0">
                <a:latin typeface="Calibri"/>
                <a:cs typeface="Calibri"/>
              </a:rPr>
              <a:t>;</a:t>
            </a:r>
            <a:endParaRPr sz="1100">
              <a:latin typeface="Calibri"/>
              <a:cs typeface="Calibri"/>
            </a:endParaRPr>
          </a:p>
          <a:p>
            <a:pPr lvl="1" marL="1187450" indent="-260350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Font typeface="Wingdings"/>
              <a:buChar char=""/>
              <a:tabLst>
                <a:tab pos="1187450" algn="l"/>
              </a:tabLst>
            </a:pPr>
            <a:r>
              <a:rPr dirty="0" sz="1100">
                <a:solidFill>
                  <a:srgbClr val="006FC0"/>
                </a:solidFill>
                <a:latin typeface="Calibri"/>
                <a:cs typeface="Calibri"/>
              </a:rPr>
              <a:t>Le</a:t>
            </a:r>
            <a:r>
              <a:rPr dirty="0" sz="1100" spc="-1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6FC0"/>
                </a:solidFill>
                <a:latin typeface="Calibri"/>
                <a:cs typeface="Calibri"/>
              </a:rPr>
              <a:t>projet</a:t>
            </a:r>
            <a:r>
              <a:rPr dirty="0" sz="1100" spc="-1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006FC0"/>
                </a:solidFill>
                <a:latin typeface="Calibri"/>
                <a:cs typeface="Calibri"/>
              </a:rPr>
              <a:t>d’établissement</a:t>
            </a:r>
            <a:r>
              <a:rPr dirty="0" sz="1100" spc="-3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prévu à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l’article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R.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2324-29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du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CSP</a:t>
            </a:r>
            <a:endParaRPr sz="1100">
              <a:latin typeface="Calibri"/>
              <a:cs typeface="Calibri"/>
            </a:endParaRPr>
          </a:p>
          <a:p>
            <a:pPr lvl="1" marL="1187450" indent="-260350">
              <a:lnSpc>
                <a:spcPct val="100000"/>
              </a:lnSpc>
              <a:spcBef>
                <a:spcPts val="105"/>
              </a:spcBef>
              <a:buClr>
                <a:srgbClr val="000000"/>
              </a:buClr>
              <a:buFont typeface="Wingdings"/>
              <a:buChar char=""/>
              <a:tabLst>
                <a:tab pos="1187450" algn="l"/>
              </a:tabLst>
            </a:pPr>
            <a:r>
              <a:rPr dirty="0" sz="1100">
                <a:solidFill>
                  <a:srgbClr val="006FC0"/>
                </a:solidFill>
                <a:latin typeface="Calibri"/>
                <a:cs typeface="Calibri"/>
              </a:rPr>
              <a:t>Le</a:t>
            </a:r>
            <a:r>
              <a:rPr dirty="0" sz="1100" spc="-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6FC0"/>
                </a:solidFill>
                <a:latin typeface="Calibri"/>
                <a:cs typeface="Calibri"/>
              </a:rPr>
              <a:t>règlement</a:t>
            </a:r>
            <a:r>
              <a:rPr dirty="0" sz="1100" spc="-2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6FC0"/>
                </a:solidFill>
                <a:latin typeface="Calibri"/>
                <a:cs typeface="Calibri"/>
              </a:rPr>
              <a:t>de</a:t>
            </a:r>
            <a:r>
              <a:rPr dirty="0" sz="1100" spc="1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006FC0"/>
                </a:solidFill>
                <a:latin typeface="Calibri"/>
                <a:cs typeface="Calibri"/>
              </a:rPr>
              <a:t>fonctionnement</a:t>
            </a:r>
            <a:r>
              <a:rPr dirty="0" sz="1100" spc="-2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prévu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à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l’article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R.2324-30 du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CSP</a:t>
            </a:r>
            <a:endParaRPr sz="1100">
              <a:latin typeface="Calibri"/>
              <a:cs typeface="Calibri"/>
            </a:endParaRPr>
          </a:p>
          <a:p>
            <a:pPr lvl="1" marL="1155065" indent="-227965">
              <a:lnSpc>
                <a:spcPct val="100000"/>
              </a:lnSpc>
              <a:spcBef>
                <a:spcPts val="110"/>
              </a:spcBef>
              <a:buFont typeface="Wingdings"/>
              <a:buChar char=""/>
              <a:tabLst>
                <a:tab pos="1155065" algn="l"/>
              </a:tabLst>
            </a:pPr>
            <a:r>
              <a:rPr dirty="0" sz="1100">
                <a:latin typeface="Calibri"/>
                <a:cs typeface="Calibri"/>
              </a:rPr>
              <a:t>Le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type</a:t>
            </a:r>
            <a:r>
              <a:rPr dirty="0" sz="1100" spc="-10">
                <a:latin typeface="Calibri"/>
                <a:cs typeface="Calibri"/>
              </a:rPr>
              <a:t> d'établissement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ou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service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d'accueil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jeunes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enfants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auquel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appartient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l'établissement</a:t>
            </a:r>
            <a:endParaRPr sz="1100">
              <a:latin typeface="Calibri"/>
              <a:cs typeface="Calibri"/>
            </a:endParaRPr>
          </a:p>
          <a:p>
            <a:pPr lvl="1" marL="1155700" marR="145415" indent="-228600">
              <a:lnSpc>
                <a:spcPct val="70000"/>
              </a:lnSpc>
              <a:spcBef>
                <a:spcPts val="495"/>
              </a:spcBef>
              <a:buFont typeface="Wingdings"/>
              <a:buChar char=""/>
              <a:tabLst>
                <a:tab pos="1155700" algn="l"/>
              </a:tabLst>
            </a:pPr>
            <a:r>
              <a:rPr dirty="0" sz="1100">
                <a:solidFill>
                  <a:srgbClr val="006FC0"/>
                </a:solidFill>
                <a:latin typeface="Calibri"/>
                <a:cs typeface="Calibri"/>
              </a:rPr>
              <a:t>Les</a:t>
            </a:r>
            <a:r>
              <a:rPr dirty="0" sz="1100" spc="-2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006FC0"/>
                </a:solidFill>
                <a:latin typeface="Calibri"/>
                <a:cs typeface="Calibri"/>
              </a:rPr>
              <a:t>plans</a:t>
            </a:r>
            <a:r>
              <a:rPr dirty="0" sz="1100" spc="-2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006FC0"/>
                </a:solidFill>
                <a:latin typeface="Calibri"/>
                <a:cs typeface="Calibri"/>
              </a:rPr>
              <a:t>définitifs</a:t>
            </a:r>
            <a:r>
              <a:rPr dirty="0" sz="1100" spc="-2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: des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locaux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avec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superficie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complète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et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destination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chaque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pièce,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masse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et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 </a:t>
            </a:r>
            <a:r>
              <a:rPr dirty="0" sz="1100" spc="-10">
                <a:latin typeface="Calibri"/>
                <a:cs typeface="Calibri"/>
              </a:rPr>
              <a:t>situation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(dès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que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modifications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plans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sont </a:t>
            </a:r>
            <a:r>
              <a:rPr dirty="0" sz="1100">
                <a:latin typeface="Calibri"/>
                <a:cs typeface="Calibri"/>
              </a:rPr>
              <a:t>apportées,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un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avis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du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médecin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 PMI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doit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être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sollicité).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Un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avis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définitif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du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médecin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PMI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sera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émis</a:t>
            </a:r>
            <a:endParaRPr sz="1100">
              <a:latin typeface="Calibri"/>
              <a:cs typeface="Calibri"/>
            </a:endParaRPr>
          </a:p>
          <a:p>
            <a:pPr marL="958850">
              <a:lnSpc>
                <a:spcPts val="1120"/>
              </a:lnSpc>
              <a:spcBef>
                <a:spcPts val="110"/>
              </a:spcBef>
            </a:pPr>
            <a:r>
              <a:rPr dirty="0" sz="1100">
                <a:latin typeface="Calibri"/>
                <a:cs typeface="Calibri"/>
              </a:rPr>
              <a:t>Une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visite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 </a:t>
            </a:r>
            <a:r>
              <a:rPr dirty="0" sz="1100" spc="-10">
                <a:latin typeface="Calibri"/>
                <a:cs typeface="Calibri"/>
              </a:rPr>
              <a:t>l’établissement,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aménagé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et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travaux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terminés,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prêt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à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accueillir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les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enfants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devra être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effectuée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par le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médecin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PMI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au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moins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1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mois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avant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 </a:t>
            </a:r>
            <a:r>
              <a:rPr dirty="0" sz="1100" spc="-20">
                <a:latin typeface="Calibri"/>
                <a:cs typeface="Calibri"/>
              </a:rPr>
              <a:t>date</a:t>
            </a:r>
            <a:endParaRPr sz="1100">
              <a:latin typeface="Calibri"/>
              <a:cs typeface="Calibri"/>
            </a:endParaRPr>
          </a:p>
          <a:p>
            <a:pPr marL="927100">
              <a:lnSpc>
                <a:spcPts val="1120"/>
              </a:lnSpc>
            </a:pPr>
            <a:r>
              <a:rPr dirty="0" sz="1100">
                <a:latin typeface="Calibri"/>
                <a:cs typeface="Calibri"/>
              </a:rPr>
              <a:t>d’ouverture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l’établissement</a:t>
            </a:r>
            <a:endParaRPr sz="1100">
              <a:latin typeface="Calibri"/>
              <a:cs typeface="Calibri"/>
            </a:endParaRPr>
          </a:p>
          <a:p>
            <a:pPr lvl="1" marL="1155065" indent="-227965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1155065" algn="l"/>
              </a:tabLst>
            </a:pPr>
            <a:r>
              <a:rPr dirty="0" sz="1100">
                <a:latin typeface="Calibri"/>
                <a:cs typeface="Calibri"/>
              </a:rPr>
              <a:t>Le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nom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et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qualification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du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directeur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ou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référent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technique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pour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micro-crèches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(en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dessous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 3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micro-crèches)</a:t>
            </a:r>
            <a:endParaRPr sz="1100">
              <a:latin typeface="Calibri"/>
              <a:cs typeface="Calibri"/>
            </a:endParaRPr>
          </a:p>
          <a:p>
            <a:pPr lvl="1" marL="1155065" indent="-227965">
              <a:lnSpc>
                <a:spcPct val="100000"/>
              </a:lnSpc>
              <a:spcBef>
                <a:spcPts val="95"/>
              </a:spcBef>
              <a:buFont typeface="Wingdings"/>
              <a:buChar char=""/>
              <a:tabLst>
                <a:tab pos="1155065" algn="l"/>
              </a:tabLst>
            </a:pPr>
            <a:r>
              <a:rPr dirty="0" sz="1100">
                <a:latin typeface="Calibri"/>
                <a:cs typeface="Calibri"/>
              </a:rPr>
              <a:t>Document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demandé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directement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par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PMI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: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l’avis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du maire de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commune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d’implantation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50">
                <a:latin typeface="Calibri"/>
                <a:cs typeface="Calibri"/>
              </a:rPr>
              <a:t>;</a:t>
            </a:r>
            <a:endParaRPr sz="1100">
              <a:latin typeface="Calibri"/>
              <a:cs typeface="Calibri"/>
            </a:endParaRPr>
          </a:p>
          <a:p>
            <a:pPr lvl="1" marL="1155700" marR="253365" indent="-228600">
              <a:lnSpc>
                <a:spcPct val="70000"/>
              </a:lnSpc>
              <a:spcBef>
                <a:spcPts val="505"/>
              </a:spcBef>
              <a:buFont typeface="Wingdings"/>
              <a:buChar char=""/>
              <a:tabLst>
                <a:tab pos="1155700" algn="l"/>
                <a:tab pos="1187450" algn="l"/>
              </a:tabLst>
            </a:pP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Au</a:t>
            </a:r>
            <a:r>
              <a:rPr dirty="0" u="sng" sz="1100" spc="-2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plus</a:t>
            </a:r>
            <a:r>
              <a:rPr dirty="0" u="sng" sz="1100" spc="-1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tard</a:t>
            </a:r>
            <a:r>
              <a:rPr dirty="0" u="sng" sz="1100" spc="-2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15</a:t>
            </a:r>
            <a:r>
              <a:rPr dirty="0" u="sng" sz="1100" spc="-1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jours</a:t>
            </a:r>
            <a:r>
              <a:rPr dirty="0" u="sng" sz="1100" spc="-2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avant</a:t>
            </a:r>
            <a:r>
              <a:rPr dirty="0" u="sng" sz="1100" spc="-1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</a:t>
            </a:r>
            <a:r>
              <a:rPr dirty="0" u="sng" sz="1100" spc="-2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date</a:t>
            </a:r>
            <a:r>
              <a:rPr dirty="0" u="sng" sz="1100" spc="-1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d’ouverture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(article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R.2324-19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du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Code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santé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publique)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: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copie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du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rapport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du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SDIS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;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une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copie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du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procès-</a:t>
            </a:r>
            <a:r>
              <a:rPr dirty="0" sz="1100">
                <a:latin typeface="Calibri"/>
                <a:cs typeface="Calibri"/>
              </a:rPr>
              <a:t>verbal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la </a:t>
            </a:r>
            <a:r>
              <a:rPr dirty="0" sz="1100" spc="-10">
                <a:latin typeface="Calibri"/>
                <a:cs typeface="Calibri"/>
              </a:rPr>
              <a:t>Commission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d’Accessibilité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;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une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copie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l’arrêté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du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Maire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Commune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d’implantation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autorisant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l’ouverture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au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public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5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l’établissement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prévu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à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l’article </a:t>
            </a:r>
            <a:r>
              <a:rPr dirty="0" sz="1100">
                <a:latin typeface="Calibri"/>
                <a:cs typeface="Calibri"/>
              </a:rPr>
              <a:t>L.122-5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du Code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-10">
                <a:latin typeface="Calibri"/>
                <a:cs typeface="Calibri"/>
              </a:rPr>
              <a:t> construction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et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l’habitation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;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copie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validée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et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signée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déclaration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au Préfet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prévue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pour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les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établissements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restauration </a:t>
            </a:r>
            <a:r>
              <a:rPr dirty="0" sz="1100">
                <a:latin typeface="Calibri"/>
                <a:cs typeface="Calibri"/>
              </a:rPr>
              <a:t>collective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à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caractère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social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et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avis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délivrés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dans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 cadre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cette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procédure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(document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CERFA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 </a:t>
            </a:r>
            <a:r>
              <a:rPr dirty="0" sz="1100" spc="-10">
                <a:latin typeface="Calibri"/>
                <a:cs typeface="Calibri"/>
              </a:rPr>
              <a:t>Direction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Départementale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 la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Protection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des </a:t>
            </a:r>
            <a:r>
              <a:rPr dirty="0" sz="1100" spc="-10">
                <a:latin typeface="Calibri"/>
                <a:cs typeface="Calibri"/>
              </a:rPr>
              <a:t>Populations)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;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une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adresse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électronique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ainsi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que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deux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numéros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téléphone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permettant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aux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autorités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joindre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direction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ou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référence technique</a:t>
            </a:r>
            <a:r>
              <a:rPr dirty="0" sz="1100" spc="-25">
                <a:latin typeface="Calibri"/>
                <a:cs typeface="Calibri"/>
              </a:rPr>
              <a:t> et </a:t>
            </a:r>
            <a:r>
              <a:rPr dirty="0" sz="1100">
                <a:latin typeface="Calibri"/>
                <a:cs typeface="Calibri"/>
              </a:rPr>
              <a:t>l’équipe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en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cas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d’alerte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ou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d’urgence.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81761"/>
            <a:ext cx="990536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rgbClr val="00AFEF"/>
                </a:solidFill>
              </a:rPr>
              <a:t>Modalités</a:t>
            </a:r>
            <a:r>
              <a:rPr dirty="0" spc="-155">
                <a:solidFill>
                  <a:srgbClr val="00AFEF"/>
                </a:solidFill>
              </a:rPr>
              <a:t> </a:t>
            </a:r>
            <a:r>
              <a:rPr dirty="0" spc="-10">
                <a:solidFill>
                  <a:srgbClr val="00AFEF"/>
                </a:solidFill>
              </a:rPr>
              <a:t>régissant</a:t>
            </a:r>
            <a:r>
              <a:rPr dirty="0" spc="-150">
                <a:solidFill>
                  <a:srgbClr val="00AFEF"/>
                </a:solidFill>
              </a:rPr>
              <a:t> </a:t>
            </a:r>
            <a:r>
              <a:rPr dirty="0">
                <a:solidFill>
                  <a:srgbClr val="00AFEF"/>
                </a:solidFill>
              </a:rPr>
              <a:t>les</a:t>
            </a:r>
            <a:r>
              <a:rPr dirty="0" spc="-150">
                <a:solidFill>
                  <a:srgbClr val="00AFEF"/>
                </a:solidFill>
              </a:rPr>
              <a:t> </a:t>
            </a:r>
            <a:r>
              <a:rPr dirty="0" spc="-40">
                <a:solidFill>
                  <a:srgbClr val="00AFEF"/>
                </a:solidFill>
              </a:rPr>
              <a:t>micro-</a:t>
            </a:r>
            <a:r>
              <a:rPr dirty="0">
                <a:solidFill>
                  <a:srgbClr val="00AFEF"/>
                </a:solidFill>
              </a:rPr>
              <a:t>crèches</a:t>
            </a:r>
            <a:r>
              <a:rPr dirty="0" spc="-150">
                <a:solidFill>
                  <a:srgbClr val="00AFEF"/>
                </a:solidFill>
              </a:rPr>
              <a:t> </a:t>
            </a:r>
            <a:r>
              <a:rPr dirty="0" spc="-45">
                <a:solidFill>
                  <a:srgbClr val="00AFEF"/>
                </a:solidFill>
              </a:rPr>
              <a:t>PAJE</a:t>
            </a:r>
            <a:r>
              <a:rPr dirty="0" spc="-150">
                <a:solidFill>
                  <a:srgbClr val="00AFEF"/>
                </a:solidFill>
              </a:rPr>
              <a:t> </a:t>
            </a:r>
            <a:r>
              <a:rPr dirty="0" spc="-10">
                <a:solidFill>
                  <a:srgbClr val="00AFEF"/>
                </a:solidFill>
              </a:rPr>
              <a:t>suite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16939" y="1091946"/>
            <a:ext cx="10228580" cy="4589145"/>
          </a:xfrm>
          <a:prstGeom prst="rect">
            <a:avLst/>
          </a:prstGeom>
        </p:spPr>
        <p:txBody>
          <a:bodyPr wrap="square" lIns="0" tIns="97155" rIns="0" bIns="0" rtlCol="0" vert="horz">
            <a:spAutoFit/>
          </a:bodyPr>
          <a:lstStyle/>
          <a:p>
            <a:pPr marL="241300" marR="102235" indent="-229235">
              <a:lnSpc>
                <a:spcPct val="80000"/>
              </a:lnSpc>
              <a:spcBef>
                <a:spcPts val="76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>
                <a:latin typeface="Calibri"/>
                <a:cs typeface="Calibri"/>
              </a:rPr>
              <a:t>Si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le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référent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technique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n'est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pas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titulaire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d'une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des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qualifications requises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pour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la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direction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d’un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EAJE,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gestionnaire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doit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recourir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50">
                <a:latin typeface="Calibri"/>
                <a:cs typeface="Calibri"/>
              </a:rPr>
              <a:t>à </a:t>
            </a:r>
            <a:r>
              <a:rPr dirty="0" sz="2800">
                <a:latin typeface="Calibri"/>
                <a:cs typeface="Calibri"/>
              </a:rPr>
              <a:t>une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personne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répondant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à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l'une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ces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qualifications,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à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raison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dix </a:t>
            </a:r>
            <a:r>
              <a:rPr dirty="0" sz="2800">
                <a:latin typeface="Calibri"/>
                <a:cs typeface="Calibri"/>
              </a:rPr>
              <a:t>heures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annuelles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présence,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dont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deux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heures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par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trimestre.</a:t>
            </a:r>
            <a:endParaRPr sz="2800">
              <a:latin typeface="Calibri"/>
              <a:cs typeface="Calibri"/>
            </a:endParaRPr>
          </a:p>
          <a:p>
            <a:pPr marL="240029" marR="5080" indent="-227965">
              <a:lnSpc>
                <a:spcPts val="2690"/>
              </a:lnSpc>
              <a:spcBef>
                <a:spcPts val="97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>
                <a:latin typeface="Calibri"/>
                <a:cs typeface="Calibri"/>
              </a:rPr>
              <a:t>Une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même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personne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physique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peut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être</a:t>
            </a:r>
            <a:r>
              <a:rPr dirty="0" sz="2800" spc="-114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désignée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spc="-30">
                <a:latin typeface="Calibri"/>
                <a:cs typeface="Calibri"/>
              </a:rPr>
              <a:t>référent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technique </a:t>
            </a:r>
            <a:r>
              <a:rPr dirty="0" sz="2800" spc="-10">
                <a:latin typeface="Calibri"/>
                <a:cs typeface="Calibri"/>
              </a:rPr>
              <a:t>	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plusieurs</a:t>
            </a:r>
            <a:r>
              <a:rPr dirty="0" sz="2800" spc="-30">
                <a:latin typeface="Calibri"/>
                <a:cs typeface="Calibri"/>
              </a:rPr>
              <a:t> micro-</a:t>
            </a:r>
            <a:r>
              <a:rPr dirty="0" sz="2800">
                <a:latin typeface="Calibri"/>
                <a:cs typeface="Calibri"/>
              </a:rPr>
              <a:t>crèches,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dans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la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limite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deux,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même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gérées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par </a:t>
            </a:r>
            <a:r>
              <a:rPr dirty="0" sz="2800" spc="-25">
                <a:latin typeface="Calibri"/>
                <a:cs typeface="Calibri"/>
              </a:rPr>
              <a:t>	</a:t>
            </a:r>
            <a:r>
              <a:rPr dirty="0" sz="2800">
                <a:latin typeface="Calibri"/>
                <a:cs typeface="Calibri"/>
              </a:rPr>
              <a:t>des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personnes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physiques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ou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morales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différentes.</a:t>
            </a:r>
            <a:endParaRPr sz="2800">
              <a:latin typeface="Calibri"/>
              <a:cs typeface="Calibri"/>
            </a:endParaRPr>
          </a:p>
          <a:p>
            <a:pPr marL="12700" marR="27940">
              <a:lnSpc>
                <a:spcPts val="2690"/>
              </a:lnSpc>
              <a:spcBef>
                <a:spcPts val="1000"/>
              </a:spcBef>
            </a:pPr>
            <a:r>
              <a:rPr dirty="0" sz="2800">
                <a:latin typeface="Calibri"/>
                <a:cs typeface="Calibri"/>
              </a:rPr>
              <a:t>Par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dérogation,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son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temps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travail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minimal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est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: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0,2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ETP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x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nombre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30">
                <a:latin typeface="Calibri"/>
                <a:cs typeface="Calibri"/>
              </a:rPr>
              <a:t>micro-</a:t>
            </a:r>
            <a:r>
              <a:rPr dirty="0" sz="2800" spc="-10">
                <a:latin typeface="Calibri"/>
                <a:cs typeface="Calibri"/>
              </a:rPr>
              <a:t>crèches.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ts val="3025"/>
              </a:lnSpc>
              <a:spcBef>
                <a:spcPts val="35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>
                <a:latin typeface="Calibri"/>
                <a:cs typeface="Calibri"/>
              </a:rPr>
              <a:t>Dès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que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le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30">
                <a:latin typeface="Calibri"/>
                <a:cs typeface="Calibri"/>
              </a:rPr>
              <a:t>référent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technique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exerce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dans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3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30">
                <a:latin typeface="Calibri"/>
                <a:cs typeface="Calibri"/>
              </a:rPr>
              <a:t>micro-</a:t>
            </a:r>
            <a:r>
              <a:rPr dirty="0" sz="2800">
                <a:latin typeface="Calibri"/>
                <a:cs typeface="Calibri"/>
              </a:rPr>
              <a:t>crèches,</a:t>
            </a:r>
            <a:r>
              <a:rPr dirty="0" sz="2800" spc="-3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il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doit</a:t>
            </a:r>
            <a:endParaRPr sz="2800">
              <a:latin typeface="Calibri"/>
              <a:cs typeface="Calibri"/>
            </a:endParaRPr>
          </a:p>
          <a:p>
            <a:pPr marL="241300" marR="975994">
              <a:lnSpc>
                <a:spcPct val="80000"/>
              </a:lnSpc>
              <a:spcBef>
                <a:spcPts val="335"/>
              </a:spcBef>
            </a:pPr>
            <a:r>
              <a:rPr dirty="0" sz="2800">
                <a:latin typeface="Calibri"/>
                <a:cs typeface="Calibri"/>
              </a:rPr>
              <a:t>avoir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une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qualification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répondant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aux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exigences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d’un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directeur d’EAJE.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07924"/>
            <a:ext cx="9525000" cy="1301115"/>
          </a:xfrm>
          <a:prstGeom prst="rect"/>
        </p:spPr>
        <p:txBody>
          <a:bodyPr wrap="square" lIns="0" tIns="89535" rIns="0" bIns="0" rtlCol="0" vert="horz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5"/>
              </a:spcBef>
            </a:pPr>
            <a:r>
              <a:rPr dirty="0" sz="4400"/>
              <a:t>Le</a:t>
            </a:r>
            <a:r>
              <a:rPr dirty="0" sz="4400" spc="-50"/>
              <a:t> </a:t>
            </a:r>
            <a:r>
              <a:rPr dirty="0" sz="4400"/>
              <a:t>comité</a:t>
            </a:r>
            <a:r>
              <a:rPr dirty="0" sz="4400" spc="-45"/>
              <a:t> </a:t>
            </a:r>
            <a:r>
              <a:rPr dirty="0" sz="4400"/>
              <a:t>départemental</a:t>
            </a:r>
            <a:r>
              <a:rPr dirty="0" sz="4400" spc="-65"/>
              <a:t> </a:t>
            </a:r>
            <a:r>
              <a:rPr dirty="0" sz="4400"/>
              <a:t>des</a:t>
            </a:r>
            <a:r>
              <a:rPr dirty="0" sz="4400" spc="-35"/>
              <a:t> </a:t>
            </a:r>
            <a:r>
              <a:rPr dirty="0" sz="4400"/>
              <a:t>services</a:t>
            </a:r>
            <a:r>
              <a:rPr dirty="0" sz="4400" spc="-45"/>
              <a:t> </a:t>
            </a:r>
            <a:r>
              <a:rPr dirty="0" sz="4400" spc="-25"/>
              <a:t>aux </a:t>
            </a:r>
            <a:r>
              <a:rPr dirty="0" sz="4400"/>
              <a:t>familles</a:t>
            </a:r>
            <a:r>
              <a:rPr dirty="0" sz="4400" spc="-110"/>
              <a:t> </a:t>
            </a:r>
            <a:r>
              <a:rPr dirty="0" sz="4400" spc="-10"/>
              <a:t>(CDSF)</a:t>
            </a:r>
            <a:endParaRPr sz="4400"/>
          </a:p>
        </p:txBody>
      </p:sp>
      <p:sp>
        <p:nvSpPr>
          <p:cNvPr id="3" name="object 3" descr=""/>
          <p:cNvSpPr txBox="1"/>
          <p:nvPr/>
        </p:nvSpPr>
        <p:spPr>
          <a:xfrm>
            <a:off x="916939" y="1731406"/>
            <a:ext cx="10262870" cy="3973195"/>
          </a:xfrm>
          <a:prstGeom prst="rect">
            <a:avLst/>
          </a:prstGeom>
        </p:spPr>
        <p:txBody>
          <a:bodyPr wrap="square" lIns="0" tIns="6985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55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1500">
                <a:latin typeface="Calibri"/>
                <a:cs typeface="Calibri"/>
              </a:rPr>
              <a:t>Rappel:</a:t>
            </a:r>
            <a:r>
              <a:rPr dirty="0" sz="1500" spc="3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le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SDSF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signé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en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novembre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2021</a:t>
            </a:r>
            <a:r>
              <a:rPr dirty="0" sz="1500" spc="34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(2021-2025)</a:t>
            </a:r>
            <a:endParaRPr sz="15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45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1500">
                <a:latin typeface="Calibri"/>
                <a:cs typeface="Calibri"/>
              </a:rPr>
              <a:t>Il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comprend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14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fiches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actions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et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20">
                <a:latin typeface="Calibri"/>
                <a:cs typeface="Calibri"/>
              </a:rPr>
              <a:t>s’organise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autour</a:t>
            </a:r>
            <a:r>
              <a:rPr dirty="0" sz="1500" spc="-4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6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axes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thématiques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 spc="-50">
                <a:latin typeface="Calibri"/>
                <a:cs typeface="Calibri"/>
              </a:rPr>
              <a:t>:</a:t>
            </a:r>
            <a:endParaRPr sz="1500">
              <a:latin typeface="Calibri"/>
              <a:cs typeface="Calibri"/>
            </a:endParaRPr>
          </a:p>
          <a:p>
            <a:pPr lvl="1" marL="1155700" indent="-228600">
              <a:lnSpc>
                <a:spcPct val="100000"/>
              </a:lnSpc>
              <a:spcBef>
                <a:spcPts val="114"/>
              </a:spcBef>
              <a:buFont typeface="Arial"/>
              <a:buChar char="•"/>
              <a:tabLst>
                <a:tab pos="1155700" algn="l"/>
              </a:tabLst>
            </a:pPr>
            <a:r>
              <a:rPr dirty="0" sz="1100" spc="-10">
                <a:latin typeface="Calibri"/>
                <a:cs typeface="Calibri"/>
              </a:rPr>
              <a:t>Connaissance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du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territoire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évaluation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actions,</a:t>
            </a:r>
            <a:endParaRPr sz="1100">
              <a:latin typeface="Calibri"/>
              <a:cs typeface="Calibri"/>
            </a:endParaRPr>
          </a:p>
          <a:p>
            <a:pPr lvl="1" marL="1155700" indent="-2286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155700" algn="l"/>
              </a:tabLst>
            </a:pPr>
            <a:r>
              <a:rPr dirty="0" sz="1100">
                <a:latin typeface="Calibri"/>
                <a:cs typeface="Calibri"/>
              </a:rPr>
              <a:t>Soutien</a:t>
            </a:r>
            <a:r>
              <a:rPr dirty="0" sz="1100" spc="-5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à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l'offre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d'accueil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petite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enfance</a:t>
            </a:r>
            <a:endParaRPr sz="1100">
              <a:latin typeface="Calibri"/>
              <a:cs typeface="Calibri"/>
            </a:endParaRPr>
          </a:p>
          <a:p>
            <a:pPr lvl="1" marL="1155700" indent="-2286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1155700" algn="l"/>
              </a:tabLst>
            </a:pPr>
            <a:r>
              <a:rPr dirty="0" sz="1100">
                <a:latin typeface="Calibri"/>
                <a:cs typeface="Calibri"/>
              </a:rPr>
              <a:t>Soutien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aux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parcours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éducatif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jeunes,</a:t>
            </a:r>
            <a:endParaRPr sz="1100">
              <a:latin typeface="Calibri"/>
              <a:cs typeface="Calibri"/>
            </a:endParaRPr>
          </a:p>
          <a:p>
            <a:pPr lvl="1" marL="1155700" indent="-228600">
              <a:lnSpc>
                <a:spcPct val="100000"/>
              </a:lnSpc>
              <a:spcBef>
                <a:spcPts val="110"/>
              </a:spcBef>
              <a:buFont typeface="Arial"/>
              <a:buChar char="•"/>
              <a:tabLst>
                <a:tab pos="1155700" algn="l"/>
              </a:tabLst>
            </a:pPr>
            <a:r>
              <a:rPr dirty="0" sz="1100" spc="-10">
                <a:latin typeface="Calibri"/>
                <a:cs typeface="Calibri"/>
              </a:rPr>
              <a:t>Accompagnement</a:t>
            </a:r>
            <a:r>
              <a:rPr dirty="0" sz="1100" spc="-5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parents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dans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l'exercice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leur </a:t>
            </a:r>
            <a:r>
              <a:rPr dirty="0" sz="1100" spc="-10">
                <a:latin typeface="Calibri"/>
                <a:cs typeface="Calibri"/>
              </a:rPr>
              <a:t>fonction,</a:t>
            </a:r>
            <a:endParaRPr sz="1100">
              <a:latin typeface="Calibri"/>
              <a:cs typeface="Calibri"/>
            </a:endParaRPr>
          </a:p>
          <a:p>
            <a:pPr lvl="1" marL="1155700" indent="-2286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1155700" algn="l"/>
              </a:tabLst>
            </a:pPr>
            <a:r>
              <a:rPr dirty="0" sz="1100" spc="-10">
                <a:latin typeface="Calibri"/>
                <a:cs typeface="Calibri"/>
              </a:rPr>
              <a:t>Animation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vie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sociale,</a:t>
            </a:r>
            <a:endParaRPr sz="1100">
              <a:latin typeface="Calibri"/>
              <a:cs typeface="Calibri"/>
            </a:endParaRPr>
          </a:p>
          <a:p>
            <a:pPr lvl="1" marL="1155700" indent="-228600">
              <a:lnSpc>
                <a:spcPct val="100000"/>
              </a:lnSpc>
              <a:spcBef>
                <a:spcPts val="110"/>
              </a:spcBef>
              <a:buFont typeface="Arial"/>
              <a:buChar char="•"/>
              <a:tabLst>
                <a:tab pos="1155700" algn="l"/>
              </a:tabLst>
            </a:pPr>
            <a:r>
              <a:rPr dirty="0" sz="1100" spc="-10">
                <a:latin typeface="Calibri"/>
                <a:cs typeface="Calibri"/>
              </a:rPr>
              <a:t>Contribution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à une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société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inclusive.</a:t>
            </a:r>
            <a:endParaRPr sz="11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1500">
              <a:latin typeface="Calibri"/>
              <a:cs typeface="Calibri"/>
            </a:endParaRPr>
          </a:p>
          <a:p>
            <a:pPr marL="241300" indent="-228600">
              <a:lnSpc>
                <a:spcPts val="1530"/>
              </a:lnSpc>
              <a:buFont typeface="Arial"/>
              <a:buChar char="•"/>
              <a:tabLst>
                <a:tab pos="241300" algn="l"/>
              </a:tabLst>
            </a:pPr>
            <a:r>
              <a:rPr dirty="0" sz="1500">
                <a:latin typeface="Calibri"/>
                <a:cs typeface="Calibri"/>
              </a:rPr>
              <a:t>Pour</a:t>
            </a:r>
            <a:r>
              <a:rPr dirty="0" sz="1500" spc="-4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rappel,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le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CDSF</a:t>
            </a:r>
            <a:r>
              <a:rPr dirty="0" sz="1500" spc="29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été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instauré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par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l’ordonnance</a:t>
            </a:r>
            <a:r>
              <a:rPr dirty="0" sz="1500" spc="-4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du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19 mai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2021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relative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aux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services aux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familles.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Cette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ordonnance</a:t>
            </a:r>
            <a:r>
              <a:rPr dirty="0" sz="1500" spc="280">
                <a:latin typeface="Calibri"/>
                <a:cs typeface="Calibri"/>
              </a:rPr>
              <a:t> </a:t>
            </a:r>
            <a:r>
              <a:rPr dirty="0" sz="1500" spc="-50">
                <a:latin typeface="Calibri"/>
                <a:cs typeface="Calibri"/>
              </a:rPr>
              <a:t>a</a:t>
            </a:r>
            <a:endParaRPr sz="1500">
              <a:latin typeface="Calibri"/>
              <a:cs typeface="Calibri"/>
            </a:endParaRPr>
          </a:p>
          <a:p>
            <a:pPr marL="241300">
              <a:lnSpc>
                <a:spcPts val="1530"/>
              </a:lnSpc>
            </a:pPr>
            <a:r>
              <a:rPr dirty="0" sz="1500" spc="-10">
                <a:latin typeface="Calibri"/>
                <a:cs typeface="Calibri"/>
              </a:rPr>
              <a:t>notamment</a:t>
            </a:r>
            <a:r>
              <a:rPr dirty="0" sz="1500" spc="-4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précisé</a:t>
            </a:r>
            <a:r>
              <a:rPr dirty="0" sz="1500" spc="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la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définition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des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services</a:t>
            </a:r>
            <a:r>
              <a:rPr dirty="0" sz="1500" spc="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aux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familles et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instauré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la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nouvelle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instance.</a:t>
            </a:r>
            <a:endParaRPr sz="1500">
              <a:latin typeface="Calibri"/>
              <a:cs typeface="Calibri"/>
            </a:endParaRPr>
          </a:p>
          <a:p>
            <a:pPr marL="241300" marR="220979" indent="-229235">
              <a:lnSpc>
                <a:spcPct val="7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1500">
                <a:latin typeface="Calibri"/>
                <a:cs typeface="Calibri"/>
              </a:rPr>
              <a:t>CDSF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=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instance</a:t>
            </a:r>
            <a:r>
              <a:rPr dirty="0" sz="1500" spc="-4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réflexion,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conseil,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proposition</a:t>
            </a:r>
            <a:r>
              <a:rPr dirty="0" sz="1500" spc="-4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et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suivi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concernant</a:t>
            </a:r>
            <a:r>
              <a:rPr dirty="0" sz="1500" spc="-5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toutes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les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questions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relatives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à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l’organisation,</a:t>
            </a:r>
            <a:r>
              <a:rPr dirty="0" sz="1500" spc="-45">
                <a:latin typeface="Calibri"/>
                <a:cs typeface="Calibri"/>
              </a:rPr>
              <a:t> </a:t>
            </a:r>
            <a:r>
              <a:rPr dirty="0" sz="1500" spc="-25">
                <a:latin typeface="Calibri"/>
                <a:cs typeface="Calibri"/>
              </a:rPr>
              <a:t>au </a:t>
            </a:r>
            <a:r>
              <a:rPr dirty="0" sz="1500">
                <a:latin typeface="Calibri"/>
                <a:cs typeface="Calibri"/>
              </a:rPr>
              <a:t>fonctionnement,</a:t>
            </a:r>
            <a:r>
              <a:rPr dirty="0" sz="1500" spc="-5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au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maintien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et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au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développement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des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services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aux</a:t>
            </a:r>
            <a:r>
              <a:rPr dirty="0" sz="1500" spc="-4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familles.</a:t>
            </a:r>
            <a:endParaRPr sz="1500">
              <a:latin typeface="Calibri"/>
              <a:cs typeface="Calibri"/>
            </a:endParaRPr>
          </a:p>
          <a:p>
            <a:pPr marL="241300" marR="551180" indent="-229235">
              <a:lnSpc>
                <a:spcPct val="7010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1500">
                <a:latin typeface="Calibri"/>
                <a:cs typeface="Calibri"/>
              </a:rPr>
              <a:t>Ce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comité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étudie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toute</a:t>
            </a:r>
            <a:r>
              <a:rPr dirty="0" sz="1500" spc="-5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question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relative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aux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politiques</a:t>
            </a:r>
            <a:r>
              <a:rPr dirty="0" sz="1500" spc="-4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d’accueil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du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jeune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enfant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et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soutien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à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la</a:t>
            </a:r>
            <a:r>
              <a:rPr dirty="0" sz="1500" spc="-4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parentalité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dans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 spc="-25">
                <a:latin typeface="Calibri"/>
                <a:cs typeface="Calibri"/>
              </a:rPr>
              <a:t>le </a:t>
            </a:r>
            <a:r>
              <a:rPr dirty="0" sz="1500">
                <a:latin typeface="Calibri"/>
                <a:cs typeface="Calibri"/>
              </a:rPr>
              <a:t>Département.</a:t>
            </a:r>
            <a:r>
              <a:rPr dirty="0" sz="1500" spc="-4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Il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propose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les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mesures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permettant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</a:t>
            </a:r>
            <a:r>
              <a:rPr dirty="0" sz="1500" spc="-10">
                <a:latin typeface="Calibri"/>
                <a:cs typeface="Calibri"/>
              </a:rPr>
              <a:t> favoriser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le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maintien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et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le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développement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des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services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aux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familles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25">
                <a:latin typeface="Calibri"/>
                <a:cs typeface="Calibri"/>
              </a:rPr>
              <a:t>en </a:t>
            </a:r>
            <a:r>
              <a:rPr dirty="0" sz="1500" spc="-20">
                <a:latin typeface="Calibri"/>
                <a:cs typeface="Calibri"/>
              </a:rPr>
              <a:t>s’appuyant</a:t>
            </a:r>
            <a:r>
              <a:rPr dirty="0" sz="1500" spc="-6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sur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le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SDSF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(schéma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départemental</a:t>
            </a:r>
            <a:r>
              <a:rPr dirty="0" sz="1500" spc="-4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des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services aux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familles)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signé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le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9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novembre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2021.</a:t>
            </a:r>
            <a:endParaRPr sz="1500">
              <a:latin typeface="Calibri"/>
              <a:cs typeface="Calibri"/>
            </a:endParaRPr>
          </a:p>
          <a:p>
            <a:pPr marL="241300" marR="5080" indent="-229235">
              <a:lnSpc>
                <a:spcPct val="70000"/>
              </a:lnSpc>
              <a:spcBef>
                <a:spcPts val="100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1500">
                <a:latin typeface="Calibri"/>
                <a:cs typeface="Calibri"/>
              </a:rPr>
              <a:t>Le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décret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du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14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décembre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2021</a:t>
            </a:r>
            <a:r>
              <a:rPr dirty="0" sz="1500" spc="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relatif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à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la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gouvernance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des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services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aux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familles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et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au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métier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20">
                <a:latin typeface="Calibri"/>
                <a:cs typeface="Calibri"/>
              </a:rPr>
              <a:t>d’assistant</a:t>
            </a:r>
            <a:r>
              <a:rPr dirty="0" sz="1500" spc="-4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maternel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fixe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quant</a:t>
            </a:r>
            <a:r>
              <a:rPr dirty="0" sz="1500" spc="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à</a:t>
            </a:r>
            <a:r>
              <a:rPr dirty="0" sz="1500" spc="-25">
                <a:latin typeface="Calibri"/>
                <a:cs typeface="Calibri"/>
              </a:rPr>
              <a:t> lui </a:t>
            </a:r>
            <a:r>
              <a:rPr dirty="0" sz="1500">
                <a:latin typeface="Calibri"/>
                <a:cs typeface="Calibri"/>
              </a:rPr>
              <a:t>le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cadre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règlementaire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des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CDSF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dont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la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Présidence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est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portée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par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Mme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la</a:t>
            </a:r>
            <a:r>
              <a:rPr dirty="0" sz="1500" spc="-10">
                <a:latin typeface="Calibri"/>
                <a:cs typeface="Calibri"/>
              </a:rPr>
              <a:t> Préfète.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En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Indre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et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Loire,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Mme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La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Préfète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souhaité </a:t>
            </a:r>
            <a:r>
              <a:rPr dirty="0" sz="1500">
                <a:latin typeface="Calibri"/>
                <a:cs typeface="Calibri"/>
              </a:rPr>
              <a:t>délégué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le secrétariat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du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CDSF</a:t>
            </a:r>
            <a:r>
              <a:rPr dirty="0" sz="1500" spc="3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à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la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CAF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qui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en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charge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notamment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 spc="-20">
                <a:latin typeface="Calibri"/>
                <a:cs typeface="Calibri"/>
              </a:rPr>
              <a:t>l’organisation</a:t>
            </a:r>
            <a:r>
              <a:rPr dirty="0" sz="1500" spc="-4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du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Comité,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l’animation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des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séances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50">
                <a:latin typeface="Calibri"/>
                <a:cs typeface="Calibri"/>
              </a:rPr>
              <a:t>…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32333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/>
              <a:t>Présentation</a:t>
            </a:r>
            <a:r>
              <a:rPr dirty="0" sz="4400" spc="-55"/>
              <a:t> </a:t>
            </a:r>
            <a:r>
              <a:rPr dirty="0" sz="4400"/>
              <a:t>des</a:t>
            </a:r>
            <a:r>
              <a:rPr dirty="0" sz="4400" spc="-40"/>
              <a:t> </a:t>
            </a:r>
            <a:r>
              <a:rPr dirty="0" sz="4400"/>
              <a:t>LAEP</a:t>
            </a:r>
            <a:r>
              <a:rPr dirty="0" sz="4400" spc="-35"/>
              <a:t> </a:t>
            </a:r>
            <a:r>
              <a:rPr dirty="0" sz="4400"/>
              <a:t>et</a:t>
            </a:r>
            <a:r>
              <a:rPr dirty="0" sz="4400" spc="-40"/>
              <a:t> </a:t>
            </a:r>
            <a:r>
              <a:rPr dirty="0" sz="4400"/>
              <a:t>des</a:t>
            </a:r>
            <a:r>
              <a:rPr dirty="0" sz="4400" spc="-40"/>
              <a:t> </a:t>
            </a:r>
            <a:r>
              <a:rPr dirty="0" sz="4400"/>
              <a:t>espaces</a:t>
            </a:r>
            <a:r>
              <a:rPr dirty="0" sz="4400" spc="-35"/>
              <a:t> </a:t>
            </a:r>
            <a:r>
              <a:rPr dirty="0" sz="4400" spc="-10"/>
              <a:t>parents</a:t>
            </a:r>
            <a:endParaRPr sz="4400"/>
          </a:p>
        </p:txBody>
      </p:sp>
      <p:sp>
        <p:nvSpPr>
          <p:cNvPr id="3" name="object 3" descr=""/>
          <p:cNvSpPr txBox="1"/>
          <p:nvPr/>
        </p:nvSpPr>
        <p:spPr>
          <a:xfrm>
            <a:off x="916939" y="1793189"/>
            <a:ext cx="547814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0665" algn="l"/>
              </a:tabLst>
            </a:pPr>
            <a:r>
              <a:rPr dirty="0" sz="2800" spc="-20">
                <a:latin typeface="Calibri"/>
                <a:cs typeface="Calibri"/>
              </a:rPr>
              <a:t>Présentation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par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Mickael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BOUDMER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177165"/>
            <a:ext cx="9341485" cy="1183640"/>
          </a:xfrm>
          <a:prstGeom prst="rect"/>
        </p:spPr>
        <p:txBody>
          <a:bodyPr wrap="square" lIns="0" tIns="81280" rIns="0" bIns="0" rtlCol="0" vert="horz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dirty="0" spc="-25"/>
              <a:t>Présentation</a:t>
            </a:r>
            <a:r>
              <a:rPr dirty="0" spc="-114"/>
              <a:t> </a:t>
            </a:r>
            <a:r>
              <a:rPr dirty="0"/>
              <a:t>de</a:t>
            </a:r>
            <a:r>
              <a:rPr dirty="0" spc="-90"/>
              <a:t> </a:t>
            </a:r>
            <a:r>
              <a:rPr dirty="0"/>
              <a:t>la</a:t>
            </a:r>
            <a:r>
              <a:rPr dirty="0" spc="-95"/>
              <a:t> </a:t>
            </a:r>
            <a:r>
              <a:rPr dirty="0"/>
              <a:t>mission</a:t>
            </a:r>
            <a:r>
              <a:rPr dirty="0" spc="-85"/>
              <a:t> </a:t>
            </a:r>
            <a:r>
              <a:rPr dirty="0"/>
              <a:t>:</a:t>
            </a:r>
            <a:r>
              <a:rPr dirty="0" spc="-90"/>
              <a:t> </a:t>
            </a:r>
            <a:r>
              <a:rPr dirty="0" spc="-35"/>
              <a:t>Référent</a:t>
            </a:r>
            <a:r>
              <a:rPr dirty="0" spc="-114"/>
              <a:t> </a:t>
            </a:r>
            <a:r>
              <a:rPr dirty="0"/>
              <a:t>santé</a:t>
            </a:r>
            <a:r>
              <a:rPr dirty="0" spc="-90"/>
              <a:t> </a:t>
            </a:r>
            <a:r>
              <a:rPr dirty="0" spc="-25"/>
              <a:t>et </a:t>
            </a:r>
            <a:r>
              <a:rPr dirty="0"/>
              <a:t>accueil</a:t>
            </a:r>
            <a:r>
              <a:rPr dirty="0" spc="-145"/>
              <a:t> </a:t>
            </a:r>
            <a:r>
              <a:rPr dirty="0" spc="-10"/>
              <a:t>inclusif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16939" y="1386815"/>
            <a:ext cx="10285730" cy="415417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7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000">
                <a:latin typeface="Calibri"/>
                <a:cs typeface="Calibri"/>
              </a:rPr>
              <a:t>Décret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2021-1131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du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30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août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2021</a:t>
            </a:r>
            <a:endParaRPr sz="2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8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000">
                <a:latin typeface="Calibri"/>
                <a:cs typeface="Calibri"/>
              </a:rPr>
              <a:t>Article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R2111-1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du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CSP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précise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le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profil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des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profs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autorisés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à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administrer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des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soins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et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traitements:</a:t>
            </a:r>
            <a:endParaRPr sz="2000">
              <a:latin typeface="Calibri"/>
              <a:cs typeface="Calibri"/>
            </a:endParaRPr>
          </a:p>
          <a:p>
            <a:pPr lvl="1" marL="1155065" indent="-227965">
              <a:lnSpc>
                <a:spcPts val="1675"/>
              </a:lnSpc>
              <a:spcBef>
                <a:spcPts val="15"/>
              </a:spcBef>
              <a:buFont typeface="Wingdings"/>
              <a:buChar char=""/>
              <a:tabLst>
                <a:tab pos="1155065" algn="l"/>
              </a:tabLst>
            </a:pPr>
            <a:r>
              <a:rPr dirty="0" sz="1400">
                <a:latin typeface="Calibri"/>
                <a:cs typeface="Calibri"/>
              </a:rPr>
              <a:t>Un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médecin</a:t>
            </a:r>
            <a:endParaRPr sz="1400">
              <a:latin typeface="Calibri"/>
              <a:cs typeface="Calibri"/>
            </a:endParaRPr>
          </a:p>
          <a:p>
            <a:pPr lvl="1" marL="1155065" indent="-227965">
              <a:lnSpc>
                <a:spcPts val="1675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400">
                <a:latin typeface="Calibri"/>
                <a:cs typeface="Calibri"/>
              </a:rPr>
              <a:t>Une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infirmière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puéricultrice</a:t>
            </a:r>
            <a:endParaRPr sz="1400">
              <a:latin typeface="Calibri"/>
              <a:cs typeface="Calibri"/>
            </a:endParaRPr>
          </a:p>
          <a:p>
            <a:pPr lvl="1" marL="1155065" indent="-227965">
              <a:lnSpc>
                <a:spcPct val="100000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400">
                <a:latin typeface="Calibri"/>
                <a:cs typeface="Calibri"/>
              </a:rPr>
              <a:t>Un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éducateur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jeune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enfant</a:t>
            </a:r>
            <a:endParaRPr sz="1400">
              <a:latin typeface="Calibri"/>
              <a:cs typeface="Calibri"/>
            </a:endParaRPr>
          </a:p>
          <a:p>
            <a:pPr lvl="1" marL="1155065" indent="-227965">
              <a:lnSpc>
                <a:spcPts val="1675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400">
                <a:latin typeface="Calibri"/>
                <a:cs typeface="Calibri"/>
              </a:rPr>
              <a:t>Un</a:t>
            </a:r>
            <a:r>
              <a:rPr dirty="0" sz="1400" spc="-6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assistant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maternel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agréé</a:t>
            </a:r>
            <a:endParaRPr sz="1400">
              <a:latin typeface="Calibri"/>
              <a:cs typeface="Calibri"/>
            </a:endParaRPr>
          </a:p>
          <a:p>
            <a:pPr lvl="1" marL="1155065" indent="-227965">
              <a:lnSpc>
                <a:spcPts val="1675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400" spc="-10">
                <a:latin typeface="Calibri"/>
                <a:cs typeface="Calibri"/>
              </a:rPr>
              <a:t>Professionnel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exerçant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en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EAJE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2000" spc="-10">
                <a:latin typeface="Calibri"/>
                <a:cs typeface="Calibri"/>
              </a:rPr>
              <a:t>Conditions:</a:t>
            </a:r>
            <a:endParaRPr sz="20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275"/>
              </a:spcBef>
            </a:pPr>
            <a:r>
              <a:rPr dirty="0" sz="2000">
                <a:latin typeface="Calibri"/>
                <a:cs typeface="Calibri"/>
              </a:rPr>
              <a:t>maitrise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la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langue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française</a:t>
            </a:r>
            <a:endParaRPr sz="20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290"/>
              </a:spcBef>
            </a:pPr>
            <a:r>
              <a:rPr dirty="0" sz="2000">
                <a:latin typeface="Calibri"/>
                <a:cs typeface="Calibri"/>
              </a:rPr>
              <a:t>modalités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d’administration </a:t>
            </a:r>
            <a:r>
              <a:rPr dirty="0" sz="2000">
                <a:latin typeface="Calibri"/>
                <a:cs typeface="Calibri"/>
              </a:rPr>
              <a:t>expliquées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par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le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RSAI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et/ou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les</a:t>
            </a:r>
            <a:r>
              <a:rPr dirty="0" sz="2000" spc="-10">
                <a:latin typeface="Calibri"/>
                <a:cs typeface="Calibri"/>
              </a:rPr>
              <a:t> parents</a:t>
            </a:r>
            <a:endParaRPr sz="20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275"/>
              </a:spcBef>
            </a:pPr>
            <a:r>
              <a:rPr dirty="0" sz="2000">
                <a:latin typeface="Calibri"/>
                <a:cs typeface="Calibri"/>
              </a:rPr>
              <a:t>pas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demande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expresse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du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médecin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d’intervention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d’un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auxiliaire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médical</a:t>
            </a:r>
            <a:endParaRPr sz="2000">
              <a:latin typeface="Calibri"/>
              <a:cs typeface="Calibri"/>
            </a:endParaRPr>
          </a:p>
          <a:p>
            <a:pPr marL="927100" marR="854075">
              <a:lnSpc>
                <a:spcPts val="2690"/>
              </a:lnSpc>
              <a:spcBef>
                <a:spcPts val="130"/>
              </a:spcBef>
            </a:pPr>
            <a:r>
              <a:rPr dirty="0" sz="2000">
                <a:latin typeface="Calibri"/>
                <a:cs typeface="Calibri"/>
              </a:rPr>
              <a:t>titulaire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l’autorité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parentale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autorisé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par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écrit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les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soins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et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donné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le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traitement </a:t>
            </a:r>
            <a:r>
              <a:rPr dirty="0" sz="2000">
                <a:latin typeface="Calibri"/>
                <a:cs typeface="Calibri"/>
              </a:rPr>
              <a:t>inscription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l’acte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dans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un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registre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spécifique</a:t>
            </a:r>
            <a:endParaRPr sz="2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3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000">
                <a:latin typeface="Calibri"/>
                <a:cs typeface="Calibri"/>
              </a:rPr>
              <a:t>Article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R2324-39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du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CSP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créé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la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fonction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référent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santé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et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accueil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inclusif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(RSAI)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32333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/>
              <a:t>Les</a:t>
            </a:r>
            <a:r>
              <a:rPr dirty="0" sz="4400" spc="-15"/>
              <a:t> </a:t>
            </a:r>
            <a:r>
              <a:rPr dirty="0" sz="4400"/>
              <a:t>missions</a:t>
            </a:r>
            <a:r>
              <a:rPr dirty="0" sz="4400" spc="-5"/>
              <a:t> </a:t>
            </a:r>
            <a:r>
              <a:rPr dirty="0" sz="4400"/>
              <a:t>du</a:t>
            </a:r>
            <a:r>
              <a:rPr dirty="0" sz="4400" spc="-15"/>
              <a:t> </a:t>
            </a:r>
            <a:r>
              <a:rPr dirty="0" sz="4400" spc="-20"/>
              <a:t>RSAI</a:t>
            </a:r>
            <a:endParaRPr sz="4400"/>
          </a:p>
        </p:txBody>
      </p:sp>
      <p:sp>
        <p:nvSpPr>
          <p:cNvPr id="3" name="object 3" descr=""/>
          <p:cNvSpPr txBox="1"/>
          <p:nvPr/>
        </p:nvSpPr>
        <p:spPr>
          <a:xfrm>
            <a:off x="916939" y="1746250"/>
            <a:ext cx="10227310" cy="4173854"/>
          </a:xfrm>
          <a:prstGeom prst="rect">
            <a:avLst/>
          </a:prstGeom>
        </p:spPr>
        <p:txBody>
          <a:bodyPr wrap="square" lIns="0" tIns="121920" rIns="0" bIns="0" rtlCol="0" vert="horz">
            <a:spAutoFit/>
          </a:bodyPr>
          <a:lstStyle/>
          <a:p>
            <a:pPr algn="just" marL="241300" marR="5080" indent="-229235">
              <a:lnSpc>
                <a:spcPct val="70100"/>
              </a:lnSpc>
              <a:spcBef>
                <a:spcPts val="96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400" spc="-25">
                <a:solidFill>
                  <a:srgbClr val="006FC0"/>
                </a:solidFill>
                <a:latin typeface="Calibri"/>
                <a:cs typeface="Calibri"/>
              </a:rPr>
              <a:t>Informer,</a:t>
            </a:r>
            <a:r>
              <a:rPr dirty="0" sz="2400" spc="-5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6FC0"/>
                </a:solidFill>
                <a:latin typeface="Calibri"/>
                <a:cs typeface="Calibri"/>
              </a:rPr>
              <a:t>sensibiliser</a:t>
            </a:r>
            <a:r>
              <a:rPr dirty="0" sz="2400" spc="-3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6FC0"/>
                </a:solidFill>
                <a:latin typeface="Calibri"/>
                <a:cs typeface="Calibri"/>
              </a:rPr>
              <a:t>et</a:t>
            </a:r>
            <a:r>
              <a:rPr dirty="0" sz="2400" spc="-5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6FC0"/>
                </a:solidFill>
                <a:latin typeface="Calibri"/>
                <a:cs typeface="Calibri"/>
              </a:rPr>
              <a:t>conseiller</a:t>
            </a:r>
            <a:r>
              <a:rPr dirty="0" sz="2400" spc="-4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la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direction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et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l’équipe</a:t>
            </a:r>
            <a:r>
              <a:rPr dirty="0" sz="2400" spc="4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en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matière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santé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du </a:t>
            </a:r>
            <a:r>
              <a:rPr dirty="0" sz="2400">
                <a:latin typeface="Calibri"/>
                <a:cs typeface="Calibri"/>
              </a:rPr>
              <a:t>jeune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enfant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et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d’accueil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inclusif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des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enfants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en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situation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handicap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ou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atteints </a:t>
            </a:r>
            <a:r>
              <a:rPr dirty="0" sz="2400">
                <a:latin typeface="Calibri"/>
                <a:cs typeface="Calibri"/>
              </a:rPr>
              <a:t>de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maladie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chronique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lvl="1" marL="1155065" indent="-227965">
              <a:lnSpc>
                <a:spcPts val="1880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700">
                <a:latin typeface="Calibri"/>
                <a:cs typeface="Calibri"/>
              </a:rPr>
              <a:t>Afficher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ses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temps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présence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et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communiquer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son</a:t>
            </a:r>
            <a:r>
              <a:rPr dirty="0" sz="1700" spc="-6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numéro</a:t>
            </a:r>
            <a:r>
              <a:rPr dirty="0" sz="1700" spc="-5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25">
                <a:latin typeface="Calibri"/>
                <a:cs typeface="Calibri"/>
              </a:rPr>
              <a:t> tél</a:t>
            </a:r>
            <a:endParaRPr sz="1700">
              <a:latin typeface="Calibri"/>
              <a:cs typeface="Calibri"/>
            </a:endParaRPr>
          </a:p>
          <a:p>
            <a:pPr lvl="1" marL="1155065" indent="-227965">
              <a:lnSpc>
                <a:spcPts val="1925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700" spc="-10">
                <a:latin typeface="Calibri"/>
                <a:cs typeface="Calibri"/>
              </a:rPr>
              <a:t>Présenter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son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rôle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auprès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l’équipe</a:t>
            </a:r>
            <a:endParaRPr sz="1700">
              <a:latin typeface="Calibri"/>
              <a:cs typeface="Calibri"/>
            </a:endParaRPr>
          </a:p>
          <a:p>
            <a:pPr lvl="1" marL="1155065" indent="-227965">
              <a:lnSpc>
                <a:spcPts val="1925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700" spc="-20">
                <a:latin typeface="Calibri"/>
                <a:cs typeface="Calibri"/>
              </a:rPr>
              <a:t>Conseiller,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former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p/r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règles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d’hygiène</a:t>
            </a:r>
            <a:endParaRPr sz="1700">
              <a:latin typeface="Calibri"/>
              <a:cs typeface="Calibri"/>
            </a:endParaRPr>
          </a:p>
          <a:p>
            <a:pPr lvl="1" marL="1155065" indent="-227965">
              <a:lnSpc>
                <a:spcPts val="1935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700" spc="-10">
                <a:latin typeface="Calibri"/>
                <a:cs typeface="Calibri"/>
              </a:rPr>
              <a:t>Veiller</a:t>
            </a:r>
            <a:r>
              <a:rPr dirty="0" sz="1700" spc="-6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à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la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transmission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des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infos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à </a:t>
            </a:r>
            <a:r>
              <a:rPr dirty="0" sz="1700" spc="-10">
                <a:latin typeface="Calibri"/>
                <a:cs typeface="Calibri"/>
              </a:rPr>
              <a:t>déclaration</a:t>
            </a:r>
            <a:r>
              <a:rPr dirty="0" sz="1700" spc="-5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obligatoire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aux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autorités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compétentes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(ARS,</a:t>
            </a:r>
            <a:r>
              <a:rPr dirty="0" sz="1700" spc="-10">
                <a:latin typeface="Calibri"/>
                <a:cs typeface="Calibri"/>
              </a:rPr>
              <a:t> PMI…)</a:t>
            </a:r>
            <a:endParaRPr sz="1700">
              <a:latin typeface="Calibri"/>
              <a:cs typeface="Calibri"/>
            </a:endParaRPr>
          </a:p>
          <a:p>
            <a:pPr lvl="1" marL="1155065" indent="-227965">
              <a:lnSpc>
                <a:spcPts val="1925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700">
                <a:latin typeface="Calibri"/>
                <a:cs typeface="Calibri"/>
              </a:rPr>
              <a:t>Garantir</a:t>
            </a:r>
            <a:r>
              <a:rPr dirty="0" sz="1700" spc="-7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en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cas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pandémie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le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suivi</a:t>
            </a:r>
            <a:r>
              <a:rPr dirty="0" sz="1700" spc="-5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des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recommandations</a:t>
            </a:r>
            <a:endParaRPr sz="1700">
              <a:latin typeface="Calibri"/>
              <a:cs typeface="Calibri"/>
            </a:endParaRPr>
          </a:p>
          <a:p>
            <a:pPr lvl="1" marL="1155700" marR="203200" indent="-228600">
              <a:lnSpc>
                <a:spcPct val="70000"/>
              </a:lnSpc>
              <a:spcBef>
                <a:spcPts val="550"/>
              </a:spcBef>
              <a:buFont typeface="Wingdings"/>
              <a:buChar char=""/>
              <a:tabLst>
                <a:tab pos="1155700" algn="l"/>
              </a:tabLst>
            </a:pPr>
            <a:r>
              <a:rPr dirty="0" sz="1700">
                <a:latin typeface="Calibri"/>
                <a:cs typeface="Calibri"/>
              </a:rPr>
              <a:t>Participer</a:t>
            </a:r>
            <a:r>
              <a:rPr dirty="0" sz="1700" spc="-5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au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plan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maitrise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sanitaire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et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le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plan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mise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en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sécurité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et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20">
                <a:latin typeface="Calibri"/>
                <a:cs typeface="Calibri"/>
              </a:rPr>
              <a:t>s’assurer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20">
                <a:latin typeface="Calibri"/>
                <a:cs typeface="Calibri"/>
              </a:rPr>
              <a:t>l’organisation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 spc="-25">
                <a:latin typeface="Calibri"/>
                <a:cs typeface="Calibri"/>
              </a:rPr>
              <a:t>des </a:t>
            </a:r>
            <a:r>
              <a:rPr dirty="0" sz="1700" spc="-10">
                <a:latin typeface="Calibri"/>
                <a:cs typeface="Calibri"/>
              </a:rPr>
              <a:t>exercices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-20">
                <a:latin typeface="Calibri"/>
                <a:cs typeface="Calibri"/>
              </a:rPr>
              <a:t>d’évacuation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et</a:t>
            </a:r>
            <a:r>
              <a:rPr dirty="0" sz="1700" spc="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confinement</a:t>
            </a:r>
            <a:endParaRPr sz="1700">
              <a:latin typeface="Calibri"/>
              <a:cs typeface="Calibri"/>
            </a:endParaRPr>
          </a:p>
          <a:p>
            <a:pPr marL="309880" indent="-297180">
              <a:lnSpc>
                <a:spcPts val="2450"/>
              </a:lnSpc>
              <a:spcBef>
                <a:spcPts val="130"/>
              </a:spcBef>
              <a:buClr>
                <a:srgbClr val="000000"/>
              </a:buClr>
              <a:buFont typeface="Arial"/>
              <a:buChar char="•"/>
              <a:tabLst>
                <a:tab pos="309880" algn="l"/>
              </a:tabLst>
            </a:pPr>
            <a:r>
              <a:rPr dirty="0" sz="2400">
                <a:solidFill>
                  <a:srgbClr val="006FC0"/>
                </a:solidFill>
                <a:latin typeface="Calibri"/>
                <a:cs typeface="Calibri"/>
              </a:rPr>
              <a:t>Présenter</a:t>
            </a:r>
            <a:r>
              <a:rPr dirty="0" sz="2400" spc="-4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6FC0"/>
                </a:solidFill>
                <a:latin typeface="Calibri"/>
                <a:cs typeface="Calibri"/>
              </a:rPr>
              <a:t>et</a:t>
            </a:r>
            <a:r>
              <a:rPr dirty="0" sz="2400" spc="-5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6FC0"/>
                </a:solidFill>
                <a:latin typeface="Calibri"/>
                <a:cs typeface="Calibri"/>
              </a:rPr>
              <a:t>expliquer</a:t>
            </a:r>
            <a:r>
              <a:rPr dirty="0" sz="2400" spc="-4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6FC0"/>
                </a:solidFill>
                <a:latin typeface="Calibri"/>
                <a:cs typeface="Calibri"/>
              </a:rPr>
              <a:t>aux</a:t>
            </a:r>
            <a:r>
              <a:rPr dirty="0" sz="2400" spc="-3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006FC0"/>
                </a:solidFill>
                <a:latin typeface="Calibri"/>
                <a:cs typeface="Calibri"/>
              </a:rPr>
              <a:t>professionnels </a:t>
            </a:r>
            <a:r>
              <a:rPr dirty="0" sz="2400">
                <a:latin typeface="Calibri"/>
                <a:cs typeface="Calibri"/>
              </a:rPr>
              <a:t>chargés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l’encadrement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des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enfants</a:t>
            </a:r>
            <a:endParaRPr sz="2400">
              <a:latin typeface="Calibri"/>
              <a:cs typeface="Calibri"/>
            </a:endParaRPr>
          </a:p>
          <a:p>
            <a:pPr marL="241300">
              <a:lnSpc>
                <a:spcPts val="2395"/>
              </a:lnSpc>
            </a:pPr>
            <a:r>
              <a:rPr dirty="0" sz="2400">
                <a:latin typeface="Calibri"/>
                <a:cs typeface="Calibri"/>
              </a:rPr>
              <a:t>les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protocoles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prévus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au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II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l’article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R.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2324-</a:t>
            </a:r>
            <a:r>
              <a:rPr dirty="0" sz="2400">
                <a:latin typeface="Calibri"/>
                <a:cs typeface="Calibri"/>
              </a:rPr>
              <a:t>30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5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lvl="1" marL="1155065" indent="-227965">
              <a:lnSpc>
                <a:spcPts val="1935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700">
                <a:latin typeface="Calibri"/>
                <a:cs typeface="Calibri"/>
              </a:rPr>
              <a:t>Participer</a:t>
            </a:r>
            <a:r>
              <a:rPr dirty="0" sz="1700" spc="-7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à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la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rédaction</a:t>
            </a:r>
            <a:r>
              <a:rPr dirty="0" sz="1700" spc="-7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des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protocoles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(soins,</a:t>
            </a:r>
            <a:r>
              <a:rPr dirty="0" sz="1700" spc="-6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urgence,</a:t>
            </a:r>
            <a:r>
              <a:rPr dirty="0" sz="1700" spc="-5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hygiène)</a:t>
            </a:r>
            <a:endParaRPr sz="1700">
              <a:latin typeface="Calibri"/>
              <a:cs typeface="Calibri"/>
            </a:endParaRPr>
          </a:p>
          <a:p>
            <a:pPr lvl="1" marL="1155065" indent="-227965">
              <a:lnSpc>
                <a:spcPts val="1930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700">
                <a:latin typeface="Calibri"/>
                <a:cs typeface="Calibri"/>
              </a:rPr>
              <a:t>Informer</a:t>
            </a:r>
            <a:r>
              <a:rPr dirty="0" sz="1700" spc="-5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et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accompagner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les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pratiques</a:t>
            </a:r>
            <a:r>
              <a:rPr dirty="0" sz="1700" spc="-5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des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premiers</a:t>
            </a:r>
            <a:r>
              <a:rPr dirty="0" sz="1700" spc="-5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secours</a:t>
            </a:r>
            <a:r>
              <a:rPr dirty="0" sz="1700" spc="-6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auprès</a:t>
            </a:r>
            <a:r>
              <a:rPr dirty="0" sz="1700" spc="-6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3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l’équipe</a:t>
            </a:r>
            <a:endParaRPr sz="1700">
              <a:latin typeface="Calibri"/>
              <a:cs typeface="Calibri"/>
            </a:endParaRPr>
          </a:p>
          <a:p>
            <a:pPr lvl="1" marL="1155065" indent="-227965">
              <a:lnSpc>
                <a:spcPts val="1925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700">
                <a:latin typeface="Calibri"/>
                <a:cs typeface="Calibri"/>
              </a:rPr>
              <a:t>Expliquer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les</a:t>
            </a:r>
            <a:r>
              <a:rPr dirty="0" sz="1700" spc="-55">
                <a:latin typeface="Calibri"/>
                <a:cs typeface="Calibri"/>
              </a:rPr>
              <a:t> </a:t>
            </a:r>
            <a:r>
              <a:rPr dirty="0" sz="1700" spc="-25">
                <a:latin typeface="Calibri"/>
                <a:cs typeface="Calibri"/>
              </a:rPr>
              <a:t>PAI</a:t>
            </a:r>
            <a:endParaRPr sz="1700">
              <a:latin typeface="Calibri"/>
              <a:cs typeface="Calibri"/>
            </a:endParaRPr>
          </a:p>
          <a:p>
            <a:pPr lvl="1" marL="1155065" indent="-227965">
              <a:lnSpc>
                <a:spcPts val="1980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700">
                <a:latin typeface="Calibri"/>
                <a:cs typeface="Calibri"/>
              </a:rPr>
              <a:t>Accompagner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les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modalités</a:t>
            </a:r>
            <a:r>
              <a:rPr dirty="0" sz="1700" spc="-20">
                <a:latin typeface="Calibri"/>
                <a:cs typeface="Calibri"/>
              </a:rPr>
              <a:t> d’administration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soins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ou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</a:t>
            </a:r>
            <a:r>
              <a:rPr dirty="0" sz="1700" spc="-10">
                <a:latin typeface="Calibri"/>
                <a:cs typeface="Calibri"/>
              </a:rPr>
              <a:t> médicaments</a:t>
            </a:r>
            <a:endParaRPr sz="1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32333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/>
              <a:t>Les</a:t>
            </a:r>
            <a:r>
              <a:rPr dirty="0" sz="4400" spc="-15"/>
              <a:t> </a:t>
            </a:r>
            <a:r>
              <a:rPr dirty="0" sz="4400"/>
              <a:t>missions</a:t>
            </a:r>
            <a:r>
              <a:rPr dirty="0" sz="4400" spc="-5"/>
              <a:t> </a:t>
            </a:r>
            <a:r>
              <a:rPr dirty="0" sz="4400"/>
              <a:t>du</a:t>
            </a:r>
            <a:r>
              <a:rPr dirty="0" sz="4400" spc="-15"/>
              <a:t> </a:t>
            </a:r>
            <a:r>
              <a:rPr dirty="0" sz="4400" spc="-20"/>
              <a:t>RSAI</a:t>
            </a:r>
            <a:endParaRPr sz="4400"/>
          </a:p>
        </p:txBody>
      </p:sp>
      <p:sp>
        <p:nvSpPr>
          <p:cNvPr id="3" name="object 3" descr=""/>
          <p:cNvSpPr txBox="1"/>
          <p:nvPr/>
        </p:nvSpPr>
        <p:spPr>
          <a:xfrm>
            <a:off x="916939" y="1764538"/>
            <a:ext cx="10325100" cy="3996054"/>
          </a:xfrm>
          <a:prstGeom prst="rect">
            <a:avLst/>
          </a:prstGeom>
        </p:spPr>
        <p:txBody>
          <a:bodyPr wrap="square" lIns="0" tIns="104139" rIns="0" bIns="0" rtlCol="0" vert="horz">
            <a:spAutoFit/>
          </a:bodyPr>
          <a:lstStyle/>
          <a:p>
            <a:pPr algn="just" marL="240029" marR="59690" indent="-227965">
              <a:lnSpc>
                <a:spcPct val="70100"/>
              </a:lnSpc>
              <a:spcBef>
                <a:spcPts val="819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000">
                <a:solidFill>
                  <a:srgbClr val="006FC0"/>
                </a:solidFill>
                <a:latin typeface="Calibri"/>
                <a:cs typeface="Calibri"/>
              </a:rPr>
              <a:t>Apporter</a:t>
            </a:r>
            <a:r>
              <a:rPr dirty="0" sz="2000" spc="-4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6FC0"/>
                </a:solidFill>
                <a:latin typeface="Calibri"/>
                <a:cs typeface="Calibri"/>
              </a:rPr>
              <a:t>son</a:t>
            </a:r>
            <a:r>
              <a:rPr dirty="0" sz="2000" spc="-3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6FC0"/>
                </a:solidFill>
                <a:latin typeface="Calibri"/>
                <a:cs typeface="Calibri"/>
              </a:rPr>
              <a:t>concours</a:t>
            </a:r>
            <a:r>
              <a:rPr dirty="0" sz="2000" spc="-5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pour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la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mise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en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œuvre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des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mesures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nécessaires à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la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bonne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adaptation,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au </a:t>
            </a:r>
            <a:r>
              <a:rPr dirty="0" sz="2000" spc="-25">
                <a:latin typeface="Calibri"/>
                <a:cs typeface="Calibri"/>
              </a:rPr>
              <a:t>	</a:t>
            </a:r>
            <a:r>
              <a:rPr dirty="0" sz="2000" spc="-10">
                <a:latin typeface="Calibri"/>
                <a:cs typeface="Calibri"/>
              </a:rPr>
              <a:t>bien-</a:t>
            </a:r>
            <a:r>
              <a:rPr dirty="0" sz="2000">
                <a:latin typeface="Calibri"/>
                <a:cs typeface="Calibri"/>
              </a:rPr>
              <a:t>être,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au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bon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développement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des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enfants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et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au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respect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leurs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besoins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dans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l’établissement </a:t>
            </a:r>
            <a:r>
              <a:rPr dirty="0" sz="2000" spc="-10">
                <a:latin typeface="Calibri"/>
                <a:cs typeface="Calibri"/>
              </a:rPr>
              <a:t>	</a:t>
            </a:r>
            <a:r>
              <a:rPr dirty="0" sz="2000">
                <a:latin typeface="Calibri"/>
                <a:cs typeface="Calibri"/>
              </a:rPr>
              <a:t>ou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le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service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5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  <a:p>
            <a:pPr lvl="1" marL="1155065" indent="-227965">
              <a:lnSpc>
                <a:spcPct val="100000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400">
                <a:latin typeface="Calibri"/>
                <a:cs typeface="Calibri"/>
              </a:rPr>
              <a:t>Prendre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connaissance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du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PE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et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du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RF</a:t>
            </a:r>
            <a:r>
              <a:rPr dirty="0" sz="1400" spc="-6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(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admission,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adaptation,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projet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éducatif,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projet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social…)</a:t>
            </a:r>
            <a:endParaRPr sz="1400">
              <a:latin typeface="Calibri"/>
              <a:cs typeface="Calibri"/>
            </a:endParaRPr>
          </a:p>
          <a:p>
            <a:pPr lvl="1" marL="1155065" indent="-227965">
              <a:lnSpc>
                <a:spcPct val="100000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400">
                <a:latin typeface="Calibri"/>
                <a:cs typeface="Calibri"/>
              </a:rPr>
              <a:t>Assurer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une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veille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concernant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la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santé,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la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prévention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et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l’inclusion</a:t>
            </a:r>
            <a:endParaRPr sz="1400">
              <a:latin typeface="Calibri"/>
              <a:cs typeface="Calibri"/>
            </a:endParaRPr>
          </a:p>
          <a:p>
            <a:pPr lvl="1" marL="1155065" indent="-227965">
              <a:lnSpc>
                <a:spcPts val="1675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400">
                <a:latin typeface="Calibri"/>
                <a:cs typeface="Calibri"/>
              </a:rPr>
              <a:t>Sensibiliser</a:t>
            </a:r>
            <a:r>
              <a:rPr dirty="0" sz="1400" spc="-6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l’équipe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à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l’observation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des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enfants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(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mesurer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évolution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du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développement,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repérer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les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situations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à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risque)</a:t>
            </a:r>
            <a:endParaRPr sz="1400">
              <a:latin typeface="Calibri"/>
              <a:cs typeface="Calibri"/>
            </a:endParaRPr>
          </a:p>
          <a:p>
            <a:pPr lvl="1" marL="1155065" indent="-227965">
              <a:lnSpc>
                <a:spcPts val="1675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400">
                <a:latin typeface="Calibri"/>
                <a:cs typeface="Calibri"/>
              </a:rPr>
              <a:t>Apporter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conseils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p/r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plan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alimentaire</a:t>
            </a:r>
            <a:endParaRPr sz="1400">
              <a:latin typeface="Calibri"/>
              <a:cs typeface="Calibri"/>
            </a:endParaRPr>
          </a:p>
          <a:p>
            <a:pPr marL="241300" marR="5080" indent="-229235">
              <a:lnSpc>
                <a:spcPct val="70000"/>
              </a:lnSpc>
              <a:spcBef>
                <a:spcPts val="100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000">
                <a:solidFill>
                  <a:srgbClr val="006FC0"/>
                </a:solidFill>
                <a:latin typeface="Calibri"/>
                <a:cs typeface="Calibri"/>
              </a:rPr>
              <a:t>Veiller</a:t>
            </a:r>
            <a:r>
              <a:rPr dirty="0" sz="2000" spc="-1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6FC0"/>
                </a:solidFill>
                <a:latin typeface="Calibri"/>
                <a:cs typeface="Calibri"/>
              </a:rPr>
              <a:t>à</a:t>
            </a:r>
            <a:r>
              <a:rPr dirty="0" sz="2000" spc="-3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6FC0"/>
                </a:solidFill>
                <a:latin typeface="Calibri"/>
                <a:cs typeface="Calibri"/>
              </a:rPr>
              <a:t>la</a:t>
            </a:r>
            <a:r>
              <a:rPr dirty="0" sz="2000" spc="-2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6FC0"/>
                </a:solidFill>
                <a:latin typeface="Calibri"/>
                <a:cs typeface="Calibri"/>
              </a:rPr>
              <a:t>mise</a:t>
            </a:r>
            <a:r>
              <a:rPr dirty="0" sz="2000" spc="-2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6FC0"/>
                </a:solidFill>
                <a:latin typeface="Calibri"/>
                <a:cs typeface="Calibri"/>
              </a:rPr>
              <a:t>en</a:t>
            </a:r>
            <a:r>
              <a:rPr dirty="0" sz="2000" spc="-4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6FC0"/>
                </a:solidFill>
                <a:latin typeface="Calibri"/>
                <a:cs typeface="Calibri"/>
              </a:rPr>
              <a:t>place</a:t>
            </a:r>
            <a:r>
              <a:rPr dirty="0" sz="2000" spc="-2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6FC0"/>
                </a:solidFill>
                <a:latin typeface="Calibri"/>
                <a:cs typeface="Calibri"/>
              </a:rPr>
              <a:t>de</a:t>
            </a:r>
            <a:r>
              <a:rPr dirty="0" sz="2000" spc="-3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6FC0"/>
                </a:solidFill>
                <a:latin typeface="Calibri"/>
                <a:cs typeface="Calibri"/>
              </a:rPr>
              <a:t>toutes</a:t>
            </a:r>
            <a:r>
              <a:rPr dirty="0" sz="2000" spc="-3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6FC0"/>
                </a:solidFill>
                <a:latin typeface="Calibri"/>
                <a:cs typeface="Calibri"/>
              </a:rPr>
              <a:t>mesures</a:t>
            </a:r>
            <a:r>
              <a:rPr dirty="0" sz="2000" spc="-2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6FC0"/>
                </a:solidFill>
                <a:latin typeface="Calibri"/>
                <a:cs typeface="Calibri"/>
              </a:rPr>
              <a:t>nécessaires à</a:t>
            </a:r>
            <a:r>
              <a:rPr dirty="0" sz="2000" spc="-3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006FC0"/>
                </a:solidFill>
                <a:latin typeface="Calibri"/>
                <a:cs typeface="Calibri"/>
              </a:rPr>
              <a:t>l’accueil</a:t>
            </a:r>
            <a:r>
              <a:rPr dirty="0" sz="2000" spc="-4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6FC0"/>
                </a:solidFill>
                <a:latin typeface="Calibri"/>
                <a:cs typeface="Calibri"/>
              </a:rPr>
              <a:t>inclusif </a:t>
            </a:r>
            <a:r>
              <a:rPr dirty="0" sz="2000">
                <a:latin typeface="Calibri"/>
                <a:cs typeface="Calibri"/>
              </a:rPr>
              <a:t>des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enfants</a:t>
            </a:r>
            <a:r>
              <a:rPr dirty="0" sz="2000" spc="-25">
                <a:latin typeface="Calibri"/>
                <a:cs typeface="Calibri"/>
              </a:rPr>
              <a:t> en</a:t>
            </a:r>
            <a:r>
              <a:rPr dirty="0" sz="2000" spc="50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situation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handicap,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vivant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avec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une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affection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chronique,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ou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présentant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tout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problème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santé </a:t>
            </a:r>
            <a:r>
              <a:rPr dirty="0" sz="2000">
                <a:latin typeface="Calibri"/>
                <a:cs typeface="Calibri"/>
              </a:rPr>
              <a:t>nécessitant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un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traitement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ou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une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attention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particulière:</a:t>
            </a:r>
            <a:endParaRPr sz="2000">
              <a:latin typeface="Calibri"/>
              <a:cs typeface="Calibri"/>
            </a:endParaRPr>
          </a:p>
          <a:p>
            <a:pPr lvl="1" marL="1155065" indent="-227965">
              <a:lnSpc>
                <a:spcPct val="100000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400">
                <a:latin typeface="Calibri"/>
                <a:cs typeface="Calibri"/>
              </a:rPr>
              <a:t>Identifier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le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réseau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profs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ressource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sur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le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territoire</a:t>
            </a:r>
            <a:endParaRPr sz="1400">
              <a:latin typeface="Calibri"/>
              <a:cs typeface="Calibri"/>
            </a:endParaRPr>
          </a:p>
          <a:p>
            <a:pPr lvl="1" marL="1155065" indent="-227965">
              <a:lnSpc>
                <a:spcPct val="100000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400">
                <a:latin typeface="Calibri"/>
                <a:cs typeface="Calibri"/>
              </a:rPr>
              <a:t>Observer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l’enfant,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repérer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des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troubles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du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développement,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accompagner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équipe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et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famille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vers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une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orientation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précoce</a:t>
            </a:r>
            <a:endParaRPr sz="1400">
              <a:latin typeface="Calibri"/>
              <a:cs typeface="Calibri"/>
            </a:endParaRPr>
          </a:p>
          <a:p>
            <a:pPr lvl="1" marL="1195070" indent="-267970">
              <a:lnSpc>
                <a:spcPts val="1675"/>
              </a:lnSpc>
              <a:buFont typeface="Wingdings"/>
              <a:buChar char=""/>
              <a:tabLst>
                <a:tab pos="1195070" algn="l"/>
              </a:tabLst>
            </a:pPr>
            <a:r>
              <a:rPr dirty="0" sz="1400">
                <a:latin typeface="Calibri"/>
                <a:cs typeface="Calibri"/>
              </a:rPr>
              <a:t>informer</a:t>
            </a:r>
            <a:r>
              <a:rPr dirty="0" sz="1400" spc="-6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et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accompagner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l’équipe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afin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faciliter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l’inclusion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l’enfant</a:t>
            </a:r>
            <a:endParaRPr sz="1400">
              <a:latin typeface="Calibri"/>
              <a:cs typeface="Calibri"/>
            </a:endParaRPr>
          </a:p>
          <a:p>
            <a:pPr lvl="1" marL="1155065" indent="-227965">
              <a:lnSpc>
                <a:spcPts val="1675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400">
                <a:latin typeface="Calibri"/>
                <a:cs typeface="Calibri"/>
              </a:rPr>
              <a:t>Proposer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une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réunion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concertation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en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vue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l’entrée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à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l’école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maternelle</a:t>
            </a:r>
            <a:endParaRPr sz="1400">
              <a:latin typeface="Calibri"/>
              <a:cs typeface="Calibri"/>
            </a:endParaRPr>
          </a:p>
          <a:p>
            <a:pPr marL="241300" marR="431800" indent="-229235">
              <a:lnSpc>
                <a:spcPct val="7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000">
                <a:latin typeface="Calibri"/>
                <a:cs typeface="Calibri"/>
              </a:rPr>
              <a:t>Pour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un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enfant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dont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l’état </a:t>
            </a:r>
            <a:r>
              <a:rPr dirty="0" sz="2000">
                <a:latin typeface="Calibri"/>
                <a:cs typeface="Calibri"/>
              </a:rPr>
              <a:t>de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santé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nécessite,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aider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et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accompagner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l’équipe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dans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la </a:t>
            </a:r>
            <a:r>
              <a:rPr dirty="0" sz="2000">
                <a:latin typeface="Calibri"/>
                <a:cs typeface="Calibri"/>
              </a:rPr>
              <a:t>compréhension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et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la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6FC0"/>
                </a:solidFill>
                <a:latin typeface="Calibri"/>
                <a:cs typeface="Calibri"/>
              </a:rPr>
              <a:t>mise</a:t>
            </a:r>
            <a:r>
              <a:rPr dirty="0" sz="2000" spc="-2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6FC0"/>
                </a:solidFill>
                <a:latin typeface="Calibri"/>
                <a:cs typeface="Calibri"/>
              </a:rPr>
              <a:t>en</a:t>
            </a:r>
            <a:r>
              <a:rPr dirty="0" sz="2000" spc="-3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6FC0"/>
                </a:solidFill>
                <a:latin typeface="Calibri"/>
                <a:cs typeface="Calibri"/>
              </a:rPr>
              <a:t>œuvre</a:t>
            </a:r>
            <a:r>
              <a:rPr dirty="0" sz="2000" spc="-2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6FC0"/>
                </a:solidFill>
                <a:latin typeface="Calibri"/>
                <a:cs typeface="Calibri"/>
              </a:rPr>
              <a:t>d’un</a:t>
            </a:r>
            <a:r>
              <a:rPr dirty="0" sz="2000" spc="-4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6FC0"/>
                </a:solidFill>
                <a:latin typeface="Calibri"/>
                <a:cs typeface="Calibri"/>
              </a:rPr>
              <a:t>projet</a:t>
            </a:r>
            <a:r>
              <a:rPr dirty="0" sz="2000" spc="-3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006FC0"/>
                </a:solidFill>
                <a:latin typeface="Calibri"/>
                <a:cs typeface="Calibri"/>
              </a:rPr>
              <a:t>d’accueil</a:t>
            </a:r>
            <a:r>
              <a:rPr dirty="0" sz="2000" spc="-4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006FC0"/>
                </a:solidFill>
                <a:latin typeface="Calibri"/>
                <a:cs typeface="Calibri"/>
              </a:rPr>
              <a:t>individualisé</a:t>
            </a:r>
            <a:r>
              <a:rPr dirty="0" sz="2000" spc="-1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élaboré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par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le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médecin </a:t>
            </a:r>
            <a:r>
              <a:rPr dirty="0" sz="2000">
                <a:latin typeface="Calibri"/>
                <a:cs typeface="Calibri"/>
              </a:rPr>
              <a:t>traitant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l’enfant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en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accord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avec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sa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famille: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73252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/>
              <a:t>Les</a:t>
            </a:r>
            <a:r>
              <a:rPr dirty="0" sz="4400" spc="-10"/>
              <a:t> </a:t>
            </a:r>
            <a:r>
              <a:rPr dirty="0" sz="4400"/>
              <a:t>missions</a:t>
            </a:r>
            <a:r>
              <a:rPr dirty="0" sz="4400" spc="-5"/>
              <a:t> </a:t>
            </a:r>
            <a:r>
              <a:rPr dirty="0" sz="4400"/>
              <a:t>du</a:t>
            </a:r>
            <a:r>
              <a:rPr dirty="0" sz="4400" spc="-15"/>
              <a:t> </a:t>
            </a:r>
            <a:r>
              <a:rPr dirty="0" sz="4400" spc="-20"/>
              <a:t>RSAI</a:t>
            </a:r>
            <a:endParaRPr sz="4400"/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2156" rIns="0" bIns="0" rtlCol="0" vert="horz">
            <a:spAutoFit/>
          </a:bodyPr>
          <a:lstStyle/>
          <a:p>
            <a:pPr marL="240665" indent="-227965">
              <a:lnSpc>
                <a:spcPts val="2655"/>
              </a:lnSpc>
              <a:spcBef>
                <a:spcPts val="105"/>
              </a:spcBef>
              <a:buFont typeface="Arial"/>
              <a:buChar char="•"/>
              <a:tabLst>
                <a:tab pos="240665" algn="l"/>
              </a:tabLst>
            </a:pPr>
            <a:r>
              <a:rPr dirty="0"/>
              <a:t>Assurer</a:t>
            </a:r>
            <a:r>
              <a:rPr dirty="0" spc="-65"/>
              <a:t> </a:t>
            </a:r>
            <a:r>
              <a:rPr dirty="0"/>
              <a:t>des</a:t>
            </a:r>
            <a:r>
              <a:rPr dirty="0" spc="-55"/>
              <a:t> </a:t>
            </a:r>
            <a:r>
              <a:rPr dirty="0"/>
              <a:t>actions</a:t>
            </a:r>
            <a:r>
              <a:rPr dirty="0" spc="-40"/>
              <a:t> </a:t>
            </a:r>
            <a:r>
              <a:rPr dirty="0" spc="-20"/>
              <a:t>d’éducation</a:t>
            </a:r>
            <a:r>
              <a:rPr dirty="0" spc="-60"/>
              <a:t> </a:t>
            </a:r>
            <a:r>
              <a:rPr dirty="0"/>
              <a:t>et</a:t>
            </a:r>
            <a:r>
              <a:rPr dirty="0" spc="-35"/>
              <a:t> </a:t>
            </a:r>
            <a:r>
              <a:rPr dirty="0"/>
              <a:t>de</a:t>
            </a:r>
            <a:r>
              <a:rPr dirty="0" spc="-45"/>
              <a:t> </a:t>
            </a:r>
            <a:r>
              <a:rPr dirty="0"/>
              <a:t>promotion</a:t>
            </a:r>
            <a:r>
              <a:rPr dirty="0" spc="-35"/>
              <a:t> </a:t>
            </a:r>
            <a:r>
              <a:rPr dirty="0"/>
              <a:t>de</a:t>
            </a:r>
            <a:r>
              <a:rPr dirty="0" spc="-40"/>
              <a:t> </a:t>
            </a:r>
            <a:r>
              <a:rPr dirty="0"/>
              <a:t>la</a:t>
            </a:r>
            <a:r>
              <a:rPr dirty="0" spc="-30"/>
              <a:t> </a:t>
            </a:r>
            <a:r>
              <a:rPr dirty="0"/>
              <a:t>santé</a:t>
            </a:r>
            <a:r>
              <a:rPr dirty="0" spc="-50"/>
              <a:t> </a:t>
            </a:r>
            <a:r>
              <a:rPr dirty="0"/>
              <a:t>auprès</a:t>
            </a:r>
            <a:r>
              <a:rPr dirty="0" spc="-55"/>
              <a:t> </a:t>
            </a:r>
            <a:r>
              <a:rPr dirty="0" spc="-25"/>
              <a:t>des</a:t>
            </a:r>
          </a:p>
          <a:p>
            <a:pPr marL="241300">
              <a:lnSpc>
                <a:spcPts val="2185"/>
              </a:lnSpc>
            </a:pPr>
            <a:r>
              <a:rPr dirty="0" spc="-10"/>
              <a:t>professionnels</a:t>
            </a:r>
            <a:r>
              <a:rPr dirty="0" spc="-10">
                <a:solidFill>
                  <a:srgbClr val="000000"/>
                </a:solidFill>
              </a:rPr>
              <a:t>,</a:t>
            </a:r>
            <a:r>
              <a:rPr dirty="0" spc="-8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notamment</a:t>
            </a:r>
            <a:r>
              <a:rPr dirty="0" spc="-3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en</a:t>
            </a:r>
            <a:r>
              <a:rPr dirty="0" spc="-5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matière</a:t>
            </a:r>
            <a:r>
              <a:rPr dirty="0" spc="-4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de</a:t>
            </a:r>
            <a:r>
              <a:rPr dirty="0" spc="-40">
                <a:solidFill>
                  <a:srgbClr val="000000"/>
                </a:solidFill>
              </a:rPr>
              <a:t> </a:t>
            </a:r>
            <a:r>
              <a:rPr dirty="0" spc="-10">
                <a:solidFill>
                  <a:srgbClr val="000000"/>
                </a:solidFill>
              </a:rPr>
              <a:t>recommandations</a:t>
            </a:r>
          </a:p>
          <a:p>
            <a:pPr marL="241300">
              <a:lnSpc>
                <a:spcPts val="2185"/>
              </a:lnSpc>
            </a:pPr>
            <a:r>
              <a:rPr dirty="0">
                <a:solidFill>
                  <a:srgbClr val="000000"/>
                </a:solidFill>
              </a:rPr>
              <a:t>nutritionnelles,</a:t>
            </a:r>
            <a:r>
              <a:rPr dirty="0" spc="-70">
                <a:solidFill>
                  <a:srgbClr val="000000"/>
                </a:solidFill>
              </a:rPr>
              <a:t> </a:t>
            </a:r>
            <a:r>
              <a:rPr dirty="0" spc="-10">
                <a:solidFill>
                  <a:srgbClr val="000000"/>
                </a:solidFill>
              </a:rPr>
              <a:t>d’activités</a:t>
            </a:r>
            <a:r>
              <a:rPr dirty="0" spc="-6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physiques,</a:t>
            </a:r>
            <a:r>
              <a:rPr dirty="0" spc="-7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de</a:t>
            </a:r>
            <a:r>
              <a:rPr dirty="0" spc="-5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sommeil,</a:t>
            </a:r>
            <a:r>
              <a:rPr dirty="0" spc="-50">
                <a:solidFill>
                  <a:srgbClr val="000000"/>
                </a:solidFill>
              </a:rPr>
              <a:t> </a:t>
            </a:r>
            <a:r>
              <a:rPr dirty="0" spc="-20">
                <a:solidFill>
                  <a:srgbClr val="000000"/>
                </a:solidFill>
              </a:rPr>
              <a:t>d’exposition</a:t>
            </a:r>
            <a:r>
              <a:rPr dirty="0" spc="-7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aux</a:t>
            </a:r>
            <a:r>
              <a:rPr dirty="0" spc="-35">
                <a:solidFill>
                  <a:srgbClr val="000000"/>
                </a:solidFill>
              </a:rPr>
              <a:t> </a:t>
            </a:r>
            <a:r>
              <a:rPr dirty="0" spc="-10">
                <a:solidFill>
                  <a:srgbClr val="000000"/>
                </a:solidFill>
              </a:rPr>
              <a:t>écrans</a:t>
            </a:r>
          </a:p>
          <a:p>
            <a:pPr marL="241300">
              <a:lnSpc>
                <a:spcPts val="2185"/>
              </a:lnSpc>
            </a:pPr>
            <a:r>
              <a:rPr dirty="0">
                <a:solidFill>
                  <a:srgbClr val="000000"/>
                </a:solidFill>
              </a:rPr>
              <a:t>et</a:t>
            </a:r>
            <a:r>
              <a:rPr dirty="0" spc="-4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de</a:t>
            </a:r>
            <a:r>
              <a:rPr dirty="0" spc="-3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santé</a:t>
            </a:r>
            <a:r>
              <a:rPr dirty="0" spc="-35">
                <a:solidFill>
                  <a:srgbClr val="000000"/>
                </a:solidFill>
              </a:rPr>
              <a:t> </a:t>
            </a:r>
            <a:r>
              <a:rPr dirty="0" spc="-10">
                <a:solidFill>
                  <a:srgbClr val="000000"/>
                </a:solidFill>
              </a:rPr>
              <a:t>environnementale</a:t>
            </a:r>
            <a:r>
              <a:rPr dirty="0" spc="-5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et</a:t>
            </a:r>
            <a:r>
              <a:rPr dirty="0" spc="-2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veiller</a:t>
            </a:r>
            <a:r>
              <a:rPr dirty="0" spc="-3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à</a:t>
            </a:r>
            <a:r>
              <a:rPr dirty="0" spc="-1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ce</a:t>
            </a:r>
            <a:r>
              <a:rPr dirty="0" spc="-3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que</a:t>
            </a:r>
            <a:r>
              <a:rPr dirty="0" spc="-2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les</a:t>
            </a:r>
            <a:r>
              <a:rPr dirty="0" spc="-4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titulaires</a:t>
            </a:r>
            <a:r>
              <a:rPr dirty="0" spc="-2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de</a:t>
            </a:r>
            <a:r>
              <a:rPr dirty="0" spc="-35">
                <a:solidFill>
                  <a:srgbClr val="000000"/>
                </a:solidFill>
              </a:rPr>
              <a:t> </a:t>
            </a:r>
            <a:r>
              <a:rPr dirty="0" spc="-10">
                <a:solidFill>
                  <a:srgbClr val="000000"/>
                </a:solidFill>
              </a:rPr>
              <a:t>l’autorité</a:t>
            </a:r>
          </a:p>
          <a:p>
            <a:pPr marL="241300">
              <a:lnSpc>
                <a:spcPts val="2560"/>
              </a:lnSpc>
            </a:pPr>
            <a:r>
              <a:rPr dirty="0">
                <a:solidFill>
                  <a:srgbClr val="000000"/>
                </a:solidFill>
              </a:rPr>
              <a:t>parentale</a:t>
            </a:r>
            <a:r>
              <a:rPr dirty="0" spc="-8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ou</a:t>
            </a:r>
            <a:r>
              <a:rPr dirty="0" spc="-40">
                <a:solidFill>
                  <a:srgbClr val="000000"/>
                </a:solidFill>
              </a:rPr>
              <a:t> </a:t>
            </a:r>
            <a:r>
              <a:rPr dirty="0" spc="-10">
                <a:solidFill>
                  <a:srgbClr val="000000"/>
                </a:solidFill>
              </a:rPr>
              <a:t>représentants</a:t>
            </a:r>
            <a:r>
              <a:rPr dirty="0" spc="-8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légaux</a:t>
            </a:r>
            <a:r>
              <a:rPr dirty="0" spc="-5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puissent</a:t>
            </a:r>
            <a:r>
              <a:rPr dirty="0" spc="-7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être</a:t>
            </a:r>
            <a:r>
              <a:rPr dirty="0" spc="-6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associés</a:t>
            </a:r>
            <a:r>
              <a:rPr dirty="0" spc="-6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à</a:t>
            </a:r>
            <a:r>
              <a:rPr dirty="0" spc="-4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ces</a:t>
            </a:r>
            <a:r>
              <a:rPr dirty="0" spc="-65">
                <a:solidFill>
                  <a:srgbClr val="000000"/>
                </a:solidFill>
              </a:rPr>
              <a:t> </a:t>
            </a:r>
            <a:r>
              <a:rPr dirty="0" spc="-10">
                <a:solidFill>
                  <a:srgbClr val="000000"/>
                </a:solidFill>
              </a:rPr>
              <a:t>actions:</a:t>
            </a:r>
          </a:p>
          <a:p>
            <a:pPr lvl="1" marL="1155065" indent="-227965">
              <a:lnSpc>
                <a:spcPts val="2095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900" spc="-10">
                <a:latin typeface="Calibri"/>
                <a:cs typeface="Calibri"/>
              </a:rPr>
              <a:t>Organiser</a:t>
            </a:r>
            <a:r>
              <a:rPr dirty="0" sz="1900" spc="-3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des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réunions</a:t>
            </a:r>
            <a:r>
              <a:rPr dirty="0" sz="1900" spc="-2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thématiques,</a:t>
            </a:r>
            <a:r>
              <a:rPr dirty="0" sz="1900" spc="-2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répondre</a:t>
            </a:r>
            <a:r>
              <a:rPr dirty="0" sz="1900" spc="-2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aux</a:t>
            </a:r>
            <a:r>
              <a:rPr dirty="0" sz="1900" spc="-30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interrogations</a:t>
            </a:r>
            <a:r>
              <a:rPr dirty="0" sz="1900" spc="-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des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parents</a:t>
            </a:r>
            <a:r>
              <a:rPr dirty="0" sz="1900" spc="-4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et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de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l’équipe</a:t>
            </a:r>
            <a:endParaRPr sz="1900">
              <a:latin typeface="Calibri"/>
              <a:cs typeface="Calibri"/>
            </a:endParaRPr>
          </a:p>
          <a:p>
            <a:pPr lvl="1" marL="1155065" indent="-227965">
              <a:lnSpc>
                <a:spcPts val="1850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900" spc="-10">
                <a:latin typeface="Calibri"/>
                <a:cs typeface="Calibri"/>
              </a:rPr>
              <a:t>Favoriser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la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participation</a:t>
            </a:r>
            <a:r>
              <a:rPr dirty="0" sz="1900" spc="-2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des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parents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afin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qu’ils</a:t>
            </a:r>
            <a:r>
              <a:rPr dirty="0" sz="1900" spc="-4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développent</a:t>
            </a:r>
            <a:r>
              <a:rPr dirty="0" sz="1900">
                <a:latin typeface="Calibri"/>
                <a:cs typeface="Calibri"/>
              </a:rPr>
              <a:t> leur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pouvoir</a:t>
            </a:r>
            <a:r>
              <a:rPr dirty="0" sz="1900" spc="-25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d’agir</a:t>
            </a:r>
            <a:r>
              <a:rPr dirty="0" sz="1900" spc="-3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sur</a:t>
            </a:r>
            <a:r>
              <a:rPr dirty="0" sz="1900" spc="-5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la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santé</a:t>
            </a:r>
            <a:endParaRPr sz="1900">
              <a:latin typeface="Calibri"/>
              <a:cs typeface="Calibri"/>
            </a:endParaRPr>
          </a:p>
          <a:p>
            <a:pPr marL="1155700">
              <a:lnSpc>
                <a:spcPts val="1850"/>
              </a:lnSpc>
            </a:pPr>
            <a:r>
              <a:rPr dirty="0" sz="1900">
                <a:solidFill>
                  <a:srgbClr val="000000"/>
                </a:solidFill>
              </a:rPr>
              <a:t>de</a:t>
            </a:r>
            <a:r>
              <a:rPr dirty="0" sz="1900" spc="-25">
                <a:solidFill>
                  <a:srgbClr val="000000"/>
                </a:solidFill>
              </a:rPr>
              <a:t> </a:t>
            </a:r>
            <a:r>
              <a:rPr dirty="0" sz="1900">
                <a:solidFill>
                  <a:srgbClr val="000000"/>
                </a:solidFill>
              </a:rPr>
              <a:t>leur</a:t>
            </a:r>
            <a:r>
              <a:rPr dirty="0" sz="1900" spc="-25">
                <a:solidFill>
                  <a:srgbClr val="000000"/>
                </a:solidFill>
              </a:rPr>
              <a:t> </a:t>
            </a:r>
            <a:r>
              <a:rPr dirty="0" sz="1900" spc="-10">
                <a:solidFill>
                  <a:srgbClr val="000000"/>
                </a:solidFill>
              </a:rPr>
              <a:t>enfant</a:t>
            </a:r>
            <a:endParaRPr sz="1900"/>
          </a:p>
          <a:p>
            <a:pPr lvl="1" marL="1155065" indent="-227965">
              <a:lnSpc>
                <a:spcPts val="2190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900" spc="-10">
                <a:latin typeface="Calibri"/>
                <a:cs typeface="Calibri"/>
              </a:rPr>
              <a:t>Proposer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des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outils,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des</a:t>
            </a:r>
            <a:r>
              <a:rPr dirty="0" sz="1900" spc="-5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référentiels,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des</a:t>
            </a:r>
            <a:r>
              <a:rPr dirty="0" sz="1900" spc="-6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supports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pour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l’élaboration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d’actions</a:t>
            </a:r>
            <a:r>
              <a:rPr dirty="0" sz="1900" spc="-4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de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prévention</a:t>
            </a:r>
            <a:endParaRPr sz="1900">
              <a:latin typeface="Calibri"/>
              <a:cs typeface="Calibri"/>
            </a:endParaRPr>
          </a:p>
          <a:p>
            <a:pPr marL="240665" indent="-227965">
              <a:lnSpc>
                <a:spcPts val="2655"/>
              </a:lnSpc>
              <a:spcBef>
                <a:spcPts val="55"/>
              </a:spcBef>
              <a:buFont typeface="Arial"/>
              <a:buChar char="•"/>
              <a:tabLst>
                <a:tab pos="240665" algn="l"/>
              </a:tabLst>
            </a:pPr>
            <a:r>
              <a:rPr dirty="0" spc="-20"/>
              <a:t>Contribuer,</a:t>
            </a:r>
            <a:r>
              <a:rPr dirty="0" spc="-60"/>
              <a:t> </a:t>
            </a:r>
            <a:r>
              <a:rPr dirty="0">
                <a:solidFill>
                  <a:srgbClr val="000000"/>
                </a:solidFill>
              </a:rPr>
              <a:t>dans</a:t>
            </a:r>
            <a:r>
              <a:rPr dirty="0" spc="-6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le</a:t>
            </a:r>
            <a:r>
              <a:rPr dirty="0" spc="-5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cadre</a:t>
            </a:r>
            <a:r>
              <a:rPr dirty="0" spc="-4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du</a:t>
            </a:r>
            <a:r>
              <a:rPr dirty="0" spc="-3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dispositif</a:t>
            </a:r>
            <a:r>
              <a:rPr dirty="0" spc="-7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départemental</a:t>
            </a:r>
            <a:r>
              <a:rPr dirty="0" spc="-7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de</a:t>
            </a:r>
            <a:r>
              <a:rPr dirty="0" spc="-45">
                <a:solidFill>
                  <a:srgbClr val="000000"/>
                </a:solidFill>
              </a:rPr>
              <a:t> </a:t>
            </a:r>
            <a:r>
              <a:rPr dirty="0" spc="-10">
                <a:solidFill>
                  <a:srgbClr val="000000"/>
                </a:solidFill>
              </a:rPr>
              <a:t>traitement</a:t>
            </a:r>
            <a:r>
              <a:rPr dirty="0" spc="-65">
                <a:solidFill>
                  <a:srgbClr val="000000"/>
                </a:solidFill>
              </a:rPr>
              <a:t> </a:t>
            </a:r>
            <a:r>
              <a:rPr dirty="0" spc="-25">
                <a:solidFill>
                  <a:srgbClr val="000000"/>
                </a:solidFill>
              </a:rPr>
              <a:t>des</a:t>
            </a:r>
          </a:p>
          <a:p>
            <a:pPr marL="241300">
              <a:lnSpc>
                <a:spcPts val="2185"/>
              </a:lnSpc>
            </a:pPr>
            <a:r>
              <a:rPr dirty="0">
                <a:solidFill>
                  <a:srgbClr val="000000"/>
                </a:solidFill>
              </a:rPr>
              <a:t>informations</a:t>
            </a:r>
            <a:r>
              <a:rPr dirty="0" spc="-55">
                <a:solidFill>
                  <a:srgbClr val="000000"/>
                </a:solidFill>
              </a:rPr>
              <a:t> </a:t>
            </a:r>
            <a:r>
              <a:rPr dirty="0" spc="-10">
                <a:solidFill>
                  <a:srgbClr val="000000"/>
                </a:solidFill>
              </a:rPr>
              <a:t>préoccupantes</a:t>
            </a:r>
            <a:r>
              <a:rPr dirty="0" spc="-80">
                <a:solidFill>
                  <a:srgbClr val="000000"/>
                </a:solidFill>
              </a:rPr>
              <a:t> </a:t>
            </a:r>
            <a:r>
              <a:rPr dirty="0"/>
              <a:t>au</a:t>
            </a:r>
            <a:r>
              <a:rPr dirty="0" spc="-50"/>
              <a:t> </a:t>
            </a:r>
            <a:r>
              <a:rPr dirty="0"/>
              <a:t>repérage</a:t>
            </a:r>
            <a:r>
              <a:rPr dirty="0" spc="-70"/>
              <a:t> </a:t>
            </a:r>
            <a:r>
              <a:rPr dirty="0"/>
              <a:t>des</a:t>
            </a:r>
            <a:r>
              <a:rPr dirty="0" spc="-65"/>
              <a:t> </a:t>
            </a:r>
            <a:r>
              <a:rPr dirty="0"/>
              <a:t>enfants</a:t>
            </a:r>
            <a:r>
              <a:rPr dirty="0" spc="-80"/>
              <a:t> </a:t>
            </a:r>
            <a:r>
              <a:rPr dirty="0"/>
              <a:t>en</a:t>
            </a:r>
            <a:r>
              <a:rPr dirty="0" spc="-60"/>
              <a:t> </a:t>
            </a:r>
            <a:r>
              <a:rPr dirty="0"/>
              <a:t>danger</a:t>
            </a:r>
            <a:r>
              <a:rPr dirty="0" spc="-60"/>
              <a:t> </a:t>
            </a:r>
            <a:r>
              <a:rPr dirty="0"/>
              <a:t>ou</a:t>
            </a:r>
            <a:r>
              <a:rPr dirty="0" spc="-50"/>
              <a:t> </a:t>
            </a:r>
            <a:r>
              <a:rPr dirty="0" spc="-25"/>
              <a:t>en</a:t>
            </a:r>
          </a:p>
          <a:p>
            <a:pPr marL="241300">
              <a:lnSpc>
                <a:spcPts val="2185"/>
              </a:lnSpc>
            </a:pPr>
            <a:r>
              <a:rPr dirty="0"/>
              <a:t>risque</a:t>
            </a:r>
            <a:r>
              <a:rPr dirty="0" spc="-50"/>
              <a:t> </a:t>
            </a:r>
            <a:r>
              <a:rPr dirty="0"/>
              <a:t>de</a:t>
            </a:r>
            <a:r>
              <a:rPr dirty="0" spc="-40"/>
              <a:t> </a:t>
            </a:r>
            <a:r>
              <a:rPr dirty="0" spc="-25"/>
              <a:t>l’être</a:t>
            </a:r>
            <a:r>
              <a:rPr dirty="0" spc="-45"/>
              <a:t> </a:t>
            </a:r>
            <a:r>
              <a:rPr dirty="0">
                <a:solidFill>
                  <a:srgbClr val="000000"/>
                </a:solidFill>
              </a:rPr>
              <a:t>et</a:t>
            </a:r>
            <a:r>
              <a:rPr dirty="0" spc="-3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à</a:t>
            </a:r>
            <a:r>
              <a:rPr dirty="0" spc="-2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l’information</a:t>
            </a:r>
            <a:r>
              <a:rPr dirty="0" spc="-3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de</a:t>
            </a:r>
            <a:r>
              <a:rPr dirty="0" spc="-3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la</a:t>
            </a:r>
            <a:r>
              <a:rPr dirty="0" spc="-2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direction</a:t>
            </a:r>
            <a:r>
              <a:rPr dirty="0" spc="-3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et</a:t>
            </a:r>
            <a:r>
              <a:rPr dirty="0" spc="-3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des</a:t>
            </a:r>
            <a:r>
              <a:rPr dirty="0" spc="-45">
                <a:solidFill>
                  <a:srgbClr val="000000"/>
                </a:solidFill>
              </a:rPr>
              <a:t> </a:t>
            </a:r>
            <a:r>
              <a:rPr dirty="0" spc="-10">
                <a:solidFill>
                  <a:srgbClr val="000000"/>
                </a:solidFill>
              </a:rPr>
              <a:t>professionnels</a:t>
            </a:r>
            <a:r>
              <a:rPr dirty="0" spc="-65">
                <a:solidFill>
                  <a:srgbClr val="000000"/>
                </a:solidFill>
              </a:rPr>
              <a:t> </a:t>
            </a:r>
            <a:r>
              <a:rPr dirty="0" spc="-25">
                <a:solidFill>
                  <a:srgbClr val="000000"/>
                </a:solidFill>
              </a:rPr>
              <a:t>sur</a:t>
            </a:r>
          </a:p>
          <a:p>
            <a:pPr marL="241300">
              <a:lnSpc>
                <a:spcPts val="2565"/>
              </a:lnSpc>
            </a:pPr>
            <a:r>
              <a:rPr dirty="0">
                <a:solidFill>
                  <a:srgbClr val="000000"/>
                </a:solidFill>
              </a:rPr>
              <a:t>les</a:t>
            </a:r>
            <a:r>
              <a:rPr dirty="0" spc="-4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conduites</a:t>
            </a:r>
            <a:r>
              <a:rPr dirty="0" spc="-6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à</a:t>
            </a:r>
            <a:r>
              <a:rPr dirty="0" spc="-2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tenir</a:t>
            </a:r>
            <a:r>
              <a:rPr dirty="0" spc="-4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dans</a:t>
            </a:r>
            <a:r>
              <a:rPr dirty="0" spc="-3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ces</a:t>
            </a:r>
            <a:r>
              <a:rPr dirty="0" spc="-40">
                <a:solidFill>
                  <a:srgbClr val="000000"/>
                </a:solidFill>
              </a:rPr>
              <a:t> </a:t>
            </a:r>
            <a:r>
              <a:rPr dirty="0" spc="-10">
                <a:solidFill>
                  <a:srgbClr val="000000"/>
                </a:solidFill>
              </a:rPr>
              <a:t>situations:</a:t>
            </a:r>
          </a:p>
          <a:p>
            <a:pPr lvl="1" marL="1155065" indent="-227965">
              <a:lnSpc>
                <a:spcPts val="2095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900">
                <a:latin typeface="Calibri"/>
                <a:cs typeface="Calibri"/>
              </a:rPr>
              <a:t>Établir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une</a:t>
            </a:r>
            <a:r>
              <a:rPr dirty="0" sz="1900" spc="-3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procédure</a:t>
            </a:r>
            <a:r>
              <a:rPr dirty="0" sz="1900" spc="-3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de</a:t>
            </a:r>
            <a:r>
              <a:rPr dirty="0" sz="1900" spc="-4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transmission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d’IP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auprès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de</a:t>
            </a:r>
            <a:r>
              <a:rPr dirty="0" sz="1900" spc="-4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la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CRIP</a:t>
            </a:r>
            <a:endParaRPr sz="1900">
              <a:latin typeface="Calibri"/>
              <a:cs typeface="Calibri"/>
            </a:endParaRPr>
          </a:p>
          <a:p>
            <a:pPr lvl="1" marL="1155065" indent="-227965">
              <a:lnSpc>
                <a:spcPts val="2185"/>
              </a:lnSpc>
              <a:buFont typeface="Wingdings"/>
              <a:buChar char=""/>
              <a:tabLst>
                <a:tab pos="1155065" algn="l"/>
              </a:tabLst>
            </a:pPr>
            <a:r>
              <a:rPr dirty="0" sz="1900" spc="-10">
                <a:latin typeface="Calibri"/>
                <a:cs typeface="Calibri"/>
              </a:rPr>
              <a:t>Informer</a:t>
            </a:r>
            <a:r>
              <a:rPr dirty="0" sz="1900" spc="-55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l’équipe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aux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signes</a:t>
            </a:r>
            <a:r>
              <a:rPr dirty="0" sz="1900" spc="-5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d’alerte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76555"/>
            <a:ext cx="468947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/>
              <a:t>Les</a:t>
            </a:r>
            <a:r>
              <a:rPr dirty="0" sz="4400" spc="-10"/>
              <a:t> </a:t>
            </a:r>
            <a:r>
              <a:rPr dirty="0" sz="4400"/>
              <a:t>missions</a:t>
            </a:r>
            <a:r>
              <a:rPr dirty="0" sz="4400" spc="-5"/>
              <a:t> </a:t>
            </a:r>
            <a:r>
              <a:rPr dirty="0" sz="4400"/>
              <a:t>du</a:t>
            </a:r>
            <a:r>
              <a:rPr dirty="0" sz="4400" spc="-15"/>
              <a:t> </a:t>
            </a:r>
            <a:r>
              <a:rPr dirty="0" sz="4400" spc="-20"/>
              <a:t>RSAI</a:t>
            </a:r>
            <a:endParaRPr sz="4400"/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40665" indent="-227965">
              <a:lnSpc>
                <a:spcPts val="2810"/>
              </a:lnSpc>
              <a:spcBef>
                <a:spcPts val="105"/>
              </a:spcBef>
              <a:buFont typeface="Arial"/>
              <a:buChar char="•"/>
              <a:tabLst>
                <a:tab pos="240665" algn="l"/>
              </a:tabLst>
            </a:pPr>
            <a:r>
              <a:rPr dirty="0"/>
              <a:t>Contribuer</a:t>
            </a:r>
            <a:r>
              <a:rPr dirty="0" spc="-40"/>
              <a:t> </a:t>
            </a:r>
            <a:r>
              <a:rPr dirty="0"/>
              <a:t>à</a:t>
            </a:r>
            <a:r>
              <a:rPr dirty="0" spc="-20"/>
              <a:t> l’établissement</a:t>
            </a:r>
            <a:r>
              <a:rPr dirty="0" spc="-50"/>
              <a:t> </a:t>
            </a:r>
            <a:r>
              <a:rPr dirty="0"/>
              <a:t>des</a:t>
            </a:r>
            <a:r>
              <a:rPr dirty="0" spc="-45"/>
              <a:t> </a:t>
            </a:r>
            <a:r>
              <a:rPr dirty="0"/>
              <a:t>protocoles</a:t>
            </a:r>
            <a:r>
              <a:rPr dirty="0" spc="-35"/>
              <a:t> </a:t>
            </a:r>
            <a:r>
              <a:rPr dirty="0">
                <a:solidFill>
                  <a:srgbClr val="000000"/>
                </a:solidFill>
              </a:rPr>
              <a:t>et</a:t>
            </a:r>
            <a:r>
              <a:rPr dirty="0" spc="-3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veiller</a:t>
            </a:r>
            <a:r>
              <a:rPr dirty="0" spc="-1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à</a:t>
            </a:r>
            <a:r>
              <a:rPr dirty="0" spc="-2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leur</a:t>
            </a:r>
            <a:r>
              <a:rPr dirty="0" spc="-45">
                <a:solidFill>
                  <a:srgbClr val="000000"/>
                </a:solidFill>
              </a:rPr>
              <a:t> </a:t>
            </a:r>
            <a:r>
              <a:rPr dirty="0" spc="-10">
                <a:solidFill>
                  <a:srgbClr val="000000"/>
                </a:solidFill>
              </a:rPr>
              <a:t>bonne</a:t>
            </a:r>
          </a:p>
          <a:p>
            <a:pPr marL="241300">
              <a:lnSpc>
                <a:spcPts val="2810"/>
              </a:lnSpc>
            </a:pPr>
            <a:r>
              <a:rPr dirty="0">
                <a:solidFill>
                  <a:srgbClr val="000000"/>
                </a:solidFill>
              </a:rPr>
              <a:t>compréhension</a:t>
            </a:r>
            <a:r>
              <a:rPr dirty="0" spc="-9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par</a:t>
            </a:r>
            <a:r>
              <a:rPr dirty="0" spc="-50">
                <a:solidFill>
                  <a:srgbClr val="000000"/>
                </a:solidFill>
              </a:rPr>
              <a:t> </a:t>
            </a:r>
            <a:r>
              <a:rPr dirty="0" spc="-10">
                <a:solidFill>
                  <a:srgbClr val="000000"/>
                </a:solidFill>
              </a:rPr>
              <a:t>l’équipe</a:t>
            </a:r>
          </a:p>
          <a:p>
            <a:pPr marL="240029" marR="184785" indent="-227965">
              <a:lnSpc>
                <a:spcPts val="2500"/>
              </a:lnSpc>
              <a:spcBef>
                <a:spcPts val="969"/>
              </a:spcBef>
              <a:buFont typeface="Arial"/>
              <a:buChar char="•"/>
              <a:tabLst>
                <a:tab pos="241300" algn="l"/>
              </a:tabLst>
            </a:pPr>
            <a:r>
              <a:rPr dirty="0" spc="-20"/>
              <a:t>Délivrer</a:t>
            </a:r>
            <a:r>
              <a:rPr dirty="0" spc="-20">
                <a:solidFill>
                  <a:srgbClr val="000000"/>
                </a:solidFill>
              </a:rPr>
              <a:t>,</a:t>
            </a:r>
            <a:r>
              <a:rPr dirty="0" spc="-6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lorsqu’il</a:t>
            </a:r>
            <a:r>
              <a:rPr dirty="0" spc="-6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est</a:t>
            </a:r>
            <a:r>
              <a:rPr dirty="0" spc="-65">
                <a:solidFill>
                  <a:srgbClr val="000000"/>
                </a:solidFill>
              </a:rPr>
              <a:t> </a:t>
            </a:r>
            <a:r>
              <a:rPr dirty="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médecin</a:t>
            </a:r>
            <a:r>
              <a:rPr dirty="0">
                <a:solidFill>
                  <a:srgbClr val="000000"/>
                </a:solidFill>
              </a:rPr>
              <a:t>,</a:t>
            </a:r>
            <a:r>
              <a:rPr dirty="0" spc="-80">
                <a:solidFill>
                  <a:srgbClr val="000000"/>
                </a:solidFill>
              </a:rPr>
              <a:t> </a:t>
            </a:r>
            <a:r>
              <a:rPr dirty="0"/>
              <a:t>le</a:t>
            </a:r>
            <a:r>
              <a:rPr dirty="0" spc="-45"/>
              <a:t> </a:t>
            </a:r>
            <a:r>
              <a:rPr dirty="0"/>
              <a:t>certificat</a:t>
            </a:r>
            <a:r>
              <a:rPr dirty="0" spc="-65"/>
              <a:t> </a:t>
            </a:r>
            <a:r>
              <a:rPr dirty="0"/>
              <a:t>médical</a:t>
            </a:r>
            <a:r>
              <a:rPr dirty="0" spc="-50"/>
              <a:t> </a:t>
            </a:r>
            <a:r>
              <a:rPr dirty="0" spc="-10">
                <a:solidFill>
                  <a:srgbClr val="000000"/>
                </a:solidFill>
              </a:rPr>
              <a:t>attestant</a:t>
            </a:r>
            <a:r>
              <a:rPr dirty="0" spc="-6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de</a:t>
            </a:r>
            <a:r>
              <a:rPr dirty="0" spc="-70">
                <a:solidFill>
                  <a:srgbClr val="000000"/>
                </a:solidFill>
              </a:rPr>
              <a:t> </a:t>
            </a:r>
            <a:r>
              <a:rPr dirty="0" spc="-10">
                <a:solidFill>
                  <a:srgbClr val="000000"/>
                </a:solidFill>
              </a:rPr>
              <a:t>l’absence </a:t>
            </a:r>
            <a:r>
              <a:rPr dirty="0" spc="-10">
                <a:solidFill>
                  <a:srgbClr val="000000"/>
                </a:solidFill>
              </a:rPr>
              <a:t>	</a:t>
            </a:r>
            <a:r>
              <a:rPr dirty="0">
                <a:solidFill>
                  <a:srgbClr val="000000"/>
                </a:solidFill>
              </a:rPr>
              <a:t>pour</a:t>
            </a:r>
            <a:r>
              <a:rPr dirty="0" spc="-45">
                <a:solidFill>
                  <a:srgbClr val="000000"/>
                </a:solidFill>
              </a:rPr>
              <a:t> </a:t>
            </a:r>
            <a:r>
              <a:rPr dirty="0" spc="-30">
                <a:solidFill>
                  <a:srgbClr val="000000"/>
                </a:solidFill>
              </a:rPr>
              <a:t>l’enfant</a:t>
            </a:r>
            <a:r>
              <a:rPr dirty="0" spc="-7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de</a:t>
            </a:r>
            <a:r>
              <a:rPr dirty="0" spc="-4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toute</a:t>
            </a:r>
            <a:r>
              <a:rPr dirty="0" spc="-50">
                <a:solidFill>
                  <a:srgbClr val="000000"/>
                </a:solidFill>
              </a:rPr>
              <a:t> </a:t>
            </a:r>
            <a:r>
              <a:rPr dirty="0" spc="-15">
                <a:solidFill>
                  <a:srgbClr val="000000"/>
                </a:solidFill>
              </a:rPr>
              <a:t>contre-</a:t>
            </a:r>
            <a:r>
              <a:rPr dirty="0">
                <a:solidFill>
                  <a:srgbClr val="000000"/>
                </a:solidFill>
              </a:rPr>
              <a:t>indication</a:t>
            </a:r>
            <a:r>
              <a:rPr dirty="0" spc="-5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à</a:t>
            </a:r>
            <a:r>
              <a:rPr dirty="0" spc="-30">
                <a:solidFill>
                  <a:srgbClr val="000000"/>
                </a:solidFill>
              </a:rPr>
              <a:t> </a:t>
            </a:r>
            <a:r>
              <a:rPr dirty="0" spc="-10">
                <a:solidFill>
                  <a:srgbClr val="000000"/>
                </a:solidFill>
              </a:rPr>
              <a:t>l’accueil</a:t>
            </a:r>
            <a:r>
              <a:rPr dirty="0" spc="-4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en</a:t>
            </a:r>
            <a:r>
              <a:rPr dirty="0" spc="-55">
                <a:solidFill>
                  <a:srgbClr val="000000"/>
                </a:solidFill>
              </a:rPr>
              <a:t> </a:t>
            </a:r>
            <a:r>
              <a:rPr dirty="0" spc="-10">
                <a:solidFill>
                  <a:srgbClr val="000000"/>
                </a:solidFill>
              </a:rPr>
              <a:t>collectivité</a:t>
            </a:r>
          </a:p>
          <a:p>
            <a:pPr marL="240029" marR="297180" indent="-227965">
              <a:lnSpc>
                <a:spcPts val="2500"/>
              </a:lnSpc>
              <a:spcBef>
                <a:spcPts val="100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pc="-25"/>
              <a:t>Procéder</a:t>
            </a:r>
            <a:r>
              <a:rPr dirty="0" spc="-25">
                <a:solidFill>
                  <a:srgbClr val="000000"/>
                </a:solidFill>
              </a:rPr>
              <a:t>,</a:t>
            </a:r>
            <a:r>
              <a:rPr dirty="0" spc="-7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lorsqu’il</a:t>
            </a:r>
            <a:r>
              <a:rPr dirty="0" spc="-40">
                <a:solidFill>
                  <a:srgbClr val="000000"/>
                </a:solidFill>
              </a:rPr>
              <a:t> </a:t>
            </a:r>
            <a:r>
              <a:rPr dirty="0" spc="-20">
                <a:solidFill>
                  <a:srgbClr val="000000"/>
                </a:solidFill>
              </a:rPr>
              <a:t>l’estime</a:t>
            </a:r>
            <a:r>
              <a:rPr dirty="0" spc="-6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nécessaire</a:t>
            </a:r>
            <a:r>
              <a:rPr dirty="0" spc="-6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pour</a:t>
            </a:r>
            <a:r>
              <a:rPr dirty="0" spc="-40">
                <a:solidFill>
                  <a:srgbClr val="000000"/>
                </a:solidFill>
              </a:rPr>
              <a:t> </a:t>
            </a:r>
            <a:r>
              <a:rPr dirty="0" spc="-30">
                <a:solidFill>
                  <a:srgbClr val="000000"/>
                </a:solidFill>
              </a:rPr>
              <a:t>l’exercice</a:t>
            </a:r>
            <a:r>
              <a:rPr dirty="0" spc="-6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de</a:t>
            </a:r>
            <a:r>
              <a:rPr dirty="0" spc="-4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ses</a:t>
            </a:r>
            <a:r>
              <a:rPr dirty="0" spc="-5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missions</a:t>
            </a:r>
            <a:r>
              <a:rPr dirty="0" spc="-55">
                <a:solidFill>
                  <a:srgbClr val="000000"/>
                </a:solidFill>
              </a:rPr>
              <a:t> </a:t>
            </a:r>
            <a:r>
              <a:rPr dirty="0" spc="-25">
                <a:solidFill>
                  <a:srgbClr val="000000"/>
                </a:solidFill>
              </a:rPr>
              <a:t>et </a:t>
            </a:r>
            <a:r>
              <a:rPr dirty="0" spc="-25">
                <a:solidFill>
                  <a:srgbClr val="000000"/>
                </a:solidFill>
              </a:rPr>
              <a:t>	</a:t>
            </a:r>
            <a:r>
              <a:rPr dirty="0">
                <a:solidFill>
                  <a:srgbClr val="000000"/>
                </a:solidFill>
              </a:rPr>
              <a:t>avec</a:t>
            </a:r>
            <a:r>
              <a:rPr dirty="0" spc="-45">
                <a:solidFill>
                  <a:srgbClr val="000000"/>
                </a:solidFill>
              </a:rPr>
              <a:t> </a:t>
            </a:r>
            <a:r>
              <a:rPr dirty="0" spc="-20">
                <a:solidFill>
                  <a:srgbClr val="000000"/>
                </a:solidFill>
              </a:rPr>
              <a:t>l’accord</a:t>
            </a:r>
            <a:r>
              <a:rPr dirty="0" spc="-2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des</a:t>
            </a:r>
            <a:r>
              <a:rPr dirty="0" spc="-6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titulaires</a:t>
            </a:r>
            <a:r>
              <a:rPr dirty="0" spc="-6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de</a:t>
            </a:r>
            <a:r>
              <a:rPr dirty="0" spc="-50">
                <a:solidFill>
                  <a:srgbClr val="000000"/>
                </a:solidFill>
              </a:rPr>
              <a:t> </a:t>
            </a:r>
            <a:r>
              <a:rPr dirty="0" spc="-20">
                <a:solidFill>
                  <a:srgbClr val="000000"/>
                </a:solidFill>
              </a:rPr>
              <a:t>l’autorité</a:t>
            </a:r>
            <a:r>
              <a:rPr dirty="0" spc="-4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parentale,</a:t>
            </a:r>
            <a:r>
              <a:rPr dirty="0" spc="-5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à</a:t>
            </a:r>
            <a:r>
              <a:rPr dirty="0" spc="-3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son</a:t>
            </a:r>
            <a:r>
              <a:rPr dirty="0" spc="-5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initiative</a:t>
            </a:r>
            <a:r>
              <a:rPr dirty="0" spc="-5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ou</a:t>
            </a:r>
            <a:r>
              <a:rPr dirty="0" spc="-4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à</a:t>
            </a:r>
            <a:r>
              <a:rPr dirty="0" spc="-30">
                <a:solidFill>
                  <a:srgbClr val="000000"/>
                </a:solidFill>
              </a:rPr>
              <a:t> </a:t>
            </a:r>
            <a:r>
              <a:rPr dirty="0" spc="-25">
                <a:solidFill>
                  <a:srgbClr val="000000"/>
                </a:solidFill>
              </a:rPr>
              <a:t>la </a:t>
            </a:r>
            <a:r>
              <a:rPr dirty="0" spc="-25">
                <a:solidFill>
                  <a:srgbClr val="000000"/>
                </a:solidFill>
              </a:rPr>
              <a:t>	</a:t>
            </a:r>
            <a:r>
              <a:rPr dirty="0">
                <a:solidFill>
                  <a:srgbClr val="000000"/>
                </a:solidFill>
              </a:rPr>
              <a:t>demande</a:t>
            </a:r>
            <a:r>
              <a:rPr dirty="0" spc="-5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du</a:t>
            </a:r>
            <a:r>
              <a:rPr dirty="0" spc="-25">
                <a:solidFill>
                  <a:srgbClr val="000000"/>
                </a:solidFill>
              </a:rPr>
              <a:t> </a:t>
            </a:r>
            <a:r>
              <a:rPr dirty="0" spc="-20">
                <a:solidFill>
                  <a:srgbClr val="000000"/>
                </a:solidFill>
              </a:rPr>
              <a:t>référent</a:t>
            </a:r>
            <a:r>
              <a:rPr dirty="0" spc="-4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technique</a:t>
            </a:r>
            <a:r>
              <a:rPr dirty="0" spc="-5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de</a:t>
            </a:r>
            <a:r>
              <a:rPr dirty="0" spc="-2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la</a:t>
            </a:r>
            <a:r>
              <a:rPr dirty="0" spc="-10">
                <a:solidFill>
                  <a:srgbClr val="000000"/>
                </a:solidFill>
              </a:rPr>
              <a:t> </a:t>
            </a:r>
            <a:r>
              <a:rPr dirty="0" spc="-20">
                <a:solidFill>
                  <a:srgbClr val="000000"/>
                </a:solidFill>
              </a:rPr>
              <a:t>micro-</a:t>
            </a:r>
            <a:r>
              <a:rPr dirty="0">
                <a:solidFill>
                  <a:srgbClr val="000000"/>
                </a:solidFill>
              </a:rPr>
              <a:t>crèche,</a:t>
            </a:r>
            <a:r>
              <a:rPr dirty="0" spc="-4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du</a:t>
            </a:r>
            <a:r>
              <a:rPr dirty="0" spc="-20">
                <a:solidFill>
                  <a:srgbClr val="000000"/>
                </a:solidFill>
              </a:rPr>
              <a:t> </a:t>
            </a:r>
            <a:r>
              <a:rPr dirty="0" spc="-10">
                <a:solidFill>
                  <a:srgbClr val="000000"/>
                </a:solidFill>
              </a:rPr>
              <a:t>responsable</a:t>
            </a:r>
          </a:p>
          <a:p>
            <a:pPr marL="241300">
              <a:lnSpc>
                <a:spcPts val="2200"/>
              </a:lnSpc>
            </a:pPr>
            <a:r>
              <a:rPr dirty="0">
                <a:solidFill>
                  <a:srgbClr val="000000"/>
                </a:solidFill>
              </a:rPr>
              <a:t>technique</a:t>
            </a:r>
            <a:r>
              <a:rPr dirty="0" spc="-6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ou</a:t>
            </a:r>
            <a:r>
              <a:rPr dirty="0" spc="-2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du</a:t>
            </a:r>
            <a:r>
              <a:rPr dirty="0" spc="-4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directeur</a:t>
            </a:r>
            <a:r>
              <a:rPr dirty="0" spc="-5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de</a:t>
            </a:r>
            <a:r>
              <a:rPr dirty="0" spc="-40">
                <a:solidFill>
                  <a:srgbClr val="000000"/>
                </a:solidFill>
              </a:rPr>
              <a:t> </a:t>
            </a:r>
            <a:r>
              <a:rPr dirty="0" spc="-20">
                <a:solidFill>
                  <a:srgbClr val="000000"/>
                </a:solidFill>
              </a:rPr>
              <a:t>l’établissement,</a:t>
            </a:r>
            <a:r>
              <a:rPr dirty="0" spc="-70">
                <a:solidFill>
                  <a:srgbClr val="000000"/>
                </a:solidFill>
              </a:rPr>
              <a:t> </a:t>
            </a:r>
            <a:r>
              <a:rPr dirty="0"/>
              <a:t>à</a:t>
            </a:r>
            <a:r>
              <a:rPr dirty="0" spc="-20"/>
              <a:t> </a:t>
            </a:r>
            <a:r>
              <a:rPr dirty="0"/>
              <a:t>un</a:t>
            </a:r>
            <a:r>
              <a:rPr dirty="0" spc="-40"/>
              <a:t> </a:t>
            </a:r>
            <a:r>
              <a:rPr dirty="0"/>
              <a:t>examen</a:t>
            </a:r>
            <a:r>
              <a:rPr dirty="0" spc="-50"/>
              <a:t> </a:t>
            </a:r>
            <a:r>
              <a:rPr dirty="0"/>
              <a:t>de</a:t>
            </a:r>
            <a:r>
              <a:rPr dirty="0" spc="-45"/>
              <a:t> </a:t>
            </a:r>
            <a:r>
              <a:rPr dirty="0" spc="-25"/>
              <a:t>l’enfant</a:t>
            </a:r>
            <a:r>
              <a:rPr dirty="0" spc="-30"/>
              <a:t> </a:t>
            </a:r>
            <a:r>
              <a:rPr dirty="0" spc="-20">
                <a:solidFill>
                  <a:srgbClr val="000000"/>
                </a:solidFill>
              </a:rPr>
              <a:t>afin</a:t>
            </a:r>
          </a:p>
          <a:p>
            <a:pPr marL="241300">
              <a:lnSpc>
                <a:spcPts val="2810"/>
              </a:lnSpc>
            </a:pPr>
            <a:r>
              <a:rPr dirty="0" spc="-20">
                <a:solidFill>
                  <a:srgbClr val="000000"/>
                </a:solidFill>
              </a:rPr>
              <a:t>d’envisager</a:t>
            </a:r>
            <a:r>
              <a:rPr dirty="0" spc="-6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si</a:t>
            </a:r>
            <a:r>
              <a:rPr dirty="0" spc="-5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nécessaire</a:t>
            </a:r>
            <a:r>
              <a:rPr dirty="0" spc="-9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une</a:t>
            </a:r>
            <a:r>
              <a:rPr dirty="0" spc="-6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orientation</a:t>
            </a:r>
            <a:r>
              <a:rPr dirty="0" spc="-45">
                <a:solidFill>
                  <a:srgbClr val="000000"/>
                </a:solidFill>
              </a:rPr>
              <a:t> </a:t>
            </a:r>
            <a:r>
              <a:rPr dirty="0" spc="-10">
                <a:solidFill>
                  <a:srgbClr val="000000"/>
                </a:solidFill>
              </a:rPr>
              <a:t>médicale:</a:t>
            </a:r>
          </a:p>
          <a:p>
            <a:pPr lvl="1" marL="1155065" indent="-227965">
              <a:lnSpc>
                <a:spcPct val="100000"/>
              </a:lnSpc>
              <a:spcBef>
                <a:spcPts val="65"/>
              </a:spcBef>
              <a:buFont typeface="Wingdings"/>
              <a:buChar char=""/>
              <a:tabLst>
                <a:tab pos="1155065" algn="l"/>
              </a:tabLst>
            </a:pPr>
            <a:r>
              <a:rPr dirty="0" sz="1900">
                <a:latin typeface="Calibri"/>
                <a:cs typeface="Calibri"/>
              </a:rPr>
              <a:t>Réaliser</a:t>
            </a:r>
            <a:r>
              <a:rPr dirty="0" sz="1900" spc="-6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des</a:t>
            </a:r>
            <a:r>
              <a:rPr dirty="0" sz="1900" spc="-7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temps</a:t>
            </a:r>
            <a:r>
              <a:rPr dirty="0" sz="1900" spc="-70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d’observation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dans</a:t>
            </a:r>
            <a:r>
              <a:rPr dirty="0" sz="1900" spc="-70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l’espace</a:t>
            </a:r>
            <a:r>
              <a:rPr dirty="0" sz="1900" spc="-5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d’accueil</a:t>
            </a:r>
            <a:endParaRPr sz="1900">
              <a:latin typeface="Calibri"/>
              <a:cs typeface="Calibri"/>
            </a:endParaRPr>
          </a:p>
          <a:p>
            <a:pPr lvl="1" marL="1155065" indent="-227965">
              <a:lnSpc>
                <a:spcPct val="100000"/>
              </a:lnSpc>
              <a:spcBef>
                <a:spcPts val="50"/>
              </a:spcBef>
              <a:buFont typeface="Wingdings"/>
              <a:buChar char=""/>
              <a:tabLst>
                <a:tab pos="1155065" algn="l"/>
              </a:tabLst>
            </a:pPr>
            <a:r>
              <a:rPr dirty="0" sz="1900" spc="-10">
                <a:latin typeface="Calibri"/>
                <a:cs typeface="Calibri"/>
              </a:rPr>
              <a:t>Programmer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une</a:t>
            </a:r>
            <a:r>
              <a:rPr dirty="0" sz="1900" spc="-6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rencontre</a:t>
            </a:r>
            <a:r>
              <a:rPr dirty="0" sz="1900" spc="-6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avec</a:t>
            </a:r>
            <a:r>
              <a:rPr dirty="0" sz="1900" spc="-5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les</a:t>
            </a:r>
            <a:r>
              <a:rPr dirty="0" sz="1900" spc="-6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parents</a:t>
            </a:r>
            <a:endParaRPr sz="1900">
              <a:latin typeface="Calibri"/>
              <a:cs typeface="Calibri"/>
            </a:endParaRPr>
          </a:p>
          <a:p>
            <a:pPr lvl="1" marL="1155065" indent="-227965">
              <a:lnSpc>
                <a:spcPct val="100000"/>
              </a:lnSpc>
              <a:spcBef>
                <a:spcPts val="50"/>
              </a:spcBef>
              <a:buFont typeface="Wingdings"/>
              <a:buChar char=""/>
              <a:tabLst>
                <a:tab pos="1155065" algn="l"/>
              </a:tabLst>
            </a:pPr>
            <a:r>
              <a:rPr dirty="0" sz="1900" spc="-10">
                <a:latin typeface="Calibri"/>
                <a:cs typeface="Calibri"/>
              </a:rPr>
              <a:t>Orienter</a:t>
            </a:r>
            <a:r>
              <a:rPr dirty="0" sz="1900" spc="-4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si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nécessaire</a:t>
            </a:r>
            <a:r>
              <a:rPr dirty="0" sz="1900" spc="-4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les</a:t>
            </a:r>
            <a:r>
              <a:rPr dirty="0" sz="1900" spc="-5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parents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vers</a:t>
            </a:r>
            <a:r>
              <a:rPr dirty="0" sz="1900" spc="-3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les</a:t>
            </a:r>
            <a:r>
              <a:rPr dirty="0" sz="1900" spc="-5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acteurs</a:t>
            </a:r>
            <a:r>
              <a:rPr dirty="0" sz="1900" spc="-4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médicaux</a:t>
            </a:r>
            <a:r>
              <a:rPr dirty="0" sz="1900" spc="-4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et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socio-éducatifs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si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nécessaire</a:t>
            </a:r>
            <a:endParaRPr sz="1900">
              <a:latin typeface="Calibri"/>
              <a:cs typeface="Calibri"/>
            </a:endParaRPr>
          </a:p>
          <a:p>
            <a:pPr lvl="1" marL="1208405" indent="-281305">
              <a:lnSpc>
                <a:spcPct val="100000"/>
              </a:lnSpc>
              <a:spcBef>
                <a:spcPts val="35"/>
              </a:spcBef>
              <a:buFont typeface="Wingdings"/>
              <a:buChar char=""/>
              <a:tabLst>
                <a:tab pos="1208405" algn="l"/>
              </a:tabLst>
            </a:pPr>
            <a:r>
              <a:rPr dirty="0" u="sng" sz="19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!</a:t>
            </a:r>
            <a:r>
              <a:rPr dirty="0" u="sng" sz="1900" spc="-3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Pas</a:t>
            </a:r>
            <a:r>
              <a:rPr dirty="0" u="sng" sz="1900" spc="-4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dirty="0" u="sng" sz="1900" spc="-2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900" spc="-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diagnostic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32333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/>
              <a:t>Les</a:t>
            </a:r>
            <a:r>
              <a:rPr dirty="0" sz="4400" spc="-60"/>
              <a:t> </a:t>
            </a:r>
            <a:r>
              <a:rPr dirty="0" sz="4400"/>
              <a:t>qualifications</a:t>
            </a:r>
            <a:r>
              <a:rPr dirty="0" sz="4400" spc="-40"/>
              <a:t> </a:t>
            </a:r>
            <a:r>
              <a:rPr dirty="0" sz="4400" spc="-10"/>
              <a:t>requises</a:t>
            </a:r>
            <a:endParaRPr sz="4400"/>
          </a:p>
        </p:txBody>
      </p:sp>
      <p:sp>
        <p:nvSpPr>
          <p:cNvPr id="3" name="object 3" descr=""/>
          <p:cNvSpPr txBox="1"/>
          <p:nvPr/>
        </p:nvSpPr>
        <p:spPr>
          <a:xfrm>
            <a:off x="916939" y="1706841"/>
            <a:ext cx="10156825" cy="3608704"/>
          </a:xfrm>
          <a:prstGeom prst="rect">
            <a:avLst/>
          </a:prstGeom>
        </p:spPr>
        <p:txBody>
          <a:bodyPr wrap="square" lIns="0" tIns="984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dirty="0" sz="2800">
                <a:latin typeface="Calibri"/>
                <a:cs typeface="Calibri"/>
              </a:rPr>
              <a:t>La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fonction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30">
                <a:latin typeface="Calibri"/>
                <a:cs typeface="Calibri"/>
              </a:rPr>
              <a:t>référent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Santé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et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Accueil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inclusif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peut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être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exercée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par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5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241300" marR="262890" indent="-229235">
              <a:lnSpc>
                <a:spcPts val="3020"/>
              </a:lnSpc>
              <a:spcBef>
                <a:spcPts val="106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>
                <a:latin typeface="Calibri"/>
                <a:cs typeface="Calibri"/>
              </a:rPr>
              <a:t>Un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médecin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possédant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une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spécialisation,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une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qualification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ou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une </a:t>
            </a:r>
            <a:r>
              <a:rPr dirty="0" sz="2800" spc="-10">
                <a:latin typeface="Calibri"/>
                <a:cs typeface="Calibri"/>
              </a:rPr>
              <a:t>expérience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en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matière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santé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du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jeune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enfant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50">
                <a:latin typeface="Calibri"/>
                <a:cs typeface="Calibri"/>
              </a:rPr>
              <a:t>;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20"/>
              </a:spcBef>
              <a:buFont typeface="Arial"/>
              <a:buChar char="•"/>
              <a:tabLst>
                <a:tab pos="240665" algn="l"/>
              </a:tabLst>
            </a:pPr>
            <a:r>
              <a:rPr dirty="0" sz="2800">
                <a:latin typeface="Calibri"/>
                <a:cs typeface="Calibri"/>
              </a:rPr>
              <a:t>Une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personne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titulaire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du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diplôme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d’Etat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puéricultrice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50">
                <a:latin typeface="Calibri"/>
                <a:cs typeface="Calibri"/>
              </a:rPr>
              <a:t>;</a:t>
            </a:r>
            <a:endParaRPr sz="2800">
              <a:latin typeface="Calibri"/>
              <a:cs typeface="Calibri"/>
            </a:endParaRPr>
          </a:p>
          <a:p>
            <a:pPr marL="241300" marR="176530" indent="-229235">
              <a:lnSpc>
                <a:spcPct val="90000"/>
              </a:lnSpc>
              <a:spcBef>
                <a:spcPts val="100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>
                <a:latin typeface="Calibri"/>
                <a:cs typeface="Calibri"/>
              </a:rPr>
              <a:t>Une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personne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titulaire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du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diplôme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d’Etat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d’infirmier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disposant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d’un </a:t>
            </a:r>
            <a:r>
              <a:rPr dirty="0" sz="2800">
                <a:latin typeface="Calibri"/>
                <a:cs typeface="Calibri"/>
              </a:rPr>
              <a:t>diplôme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universitaire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en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matière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santé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du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jeune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enfant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ou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d’une expérience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minimale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trois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ans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à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titre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principal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auprès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jeunes enfants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comme</a:t>
            </a:r>
            <a:r>
              <a:rPr dirty="0" sz="2800" spc="-12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infirmier.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CHAUMIN Ingrid</dc:creator>
  <dc:title>Présentation PowerPoint</dc:title>
  <dcterms:created xsi:type="dcterms:W3CDTF">2023-07-19T08:43:41Z</dcterms:created>
  <dcterms:modified xsi:type="dcterms:W3CDTF">2023-07-19T08:43:41Z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2022-12-01T00:00:00Z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2023-07-19T00:00:00Z</vt:filetime>
  </property>
  <property fmtid="{D5CDD505-2E9C-101B-9397-08002B2CF9AE}" pid="5" name="Producer">
    <vt:lpwstr>Microsoft® PowerPoint® 2019</vt:lpwstr>
  </property>
</Properties>
</file>